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48" r:id="rId3"/>
    <p:sldId id="266" r:id="rId5"/>
    <p:sldId id="298" r:id="rId6"/>
    <p:sldId id="355" r:id="rId7"/>
    <p:sldId id="356" r:id="rId8"/>
    <p:sldId id="357" r:id="rId9"/>
    <p:sldId id="358" r:id="rId10"/>
    <p:sldId id="359" r:id="rId11"/>
    <p:sldId id="360" r:id="rId12"/>
    <p:sldId id="361" r:id="rId13"/>
    <p:sldId id="362" r:id="rId14"/>
    <p:sldId id="363" r:id="rId15"/>
    <p:sldId id="488" r:id="rId16"/>
    <p:sldId id="349" r:id="rId17"/>
    <p:sldId id="365" r:id="rId18"/>
    <p:sldId id="364" r:id="rId19"/>
    <p:sldId id="367" r:id="rId20"/>
    <p:sldId id="366" r:id="rId21"/>
    <p:sldId id="368" r:id="rId22"/>
    <p:sldId id="369" r:id="rId23"/>
    <p:sldId id="370" r:id="rId24"/>
    <p:sldId id="371" r:id="rId25"/>
    <p:sldId id="372" r:id="rId26"/>
    <p:sldId id="373" r:id="rId27"/>
    <p:sldId id="374" r:id="rId28"/>
    <p:sldId id="375" r:id="rId29"/>
    <p:sldId id="376" r:id="rId30"/>
    <p:sldId id="377" r:id="rId31"/>
    <p:sldId id="350" r:id="rId32"/>
    <p:sldId id="378" r:id="rId33"/>
    <p:sldId id="379" r:id="rId34"/>
    <p:sldId id="380" r:id="rId35"/>
    <p:sldId id="381" r:id="rId36"/>
    <p:sldId id="382" r:id="rId37"/>
    <p:sldId id="383" r:id="rId38"/>
    <p:sldId id="384" r:id="rId39"/>
    <p:sldId id="385" r:id="rId40"/>
    <p:sldId id="386" r:id="rId41"/>
    <p:sldId id="489" r:id="rId42"/>
    <p:sldId id="388" r:id="rId43"/>
    <p:sldId id="387" r:id="rId44"/>
    <p:sldId id="390" r:id="rId45"/>
    <p:sldId id="391" r:id="rId46"/>
    <p:sldId id="392" r:id="rId47"/>
    <p:sldId id="395" r:id="rId48"/>
    <p:sldId id="396" r:id="rId49"/>
    <p:sldId id="397" r:id="rId50"/>
    <p:sldId id="398" r:id="rId51"/>
    <p:sldId id="400" r:id="rId52"/>
    <p:sldId id="402" r:id="rId53"/>
    <p:sldId id="403" r:id="rId54"/>
    <p:sldId id="491" r:id="rId55"/>
    <p:sldId id="404" r:id="rId56"/>
    <p:sldId id="405" r:id="rId57"/>
    <p:sldId id="406" r:id="rId58"/>
    <p:sldId id="407" r:id="rId59"/>
    <p:sldId id="408" r:id="rId60"/>
    <p:sldId id="409" r:id="rId61"/>
    <p:sldId id="410" r:id="rId62"/>
    <p:sldId id="411" r:id="rId63"/>
    <p:sldId id="412" r:id="rId64"/>
    <p:sldId id="413" r:id="rId65"/>
    <p:sldId id="414" r:id="rId66"/>
    <p:sldId id="415" r:id="rId67"/>
    <p:sldId id="416" r:id="rId68"/>
    <p:sldId id="417" r:id="rId69"/>
    <p:sldId id="418" r:id="rId70"/>
    <p:sldId id="419" r:id="rId71"/>
    <p:sldId id="420" r:id="rId72"/>
    <p:sldId id="421" r:id="rId73"/>
    <p:sldId id="422" r:id="rId74"/>
    <p:sldId id="423" r:id="rId75"/>
    <p:sldId id="424" r:id="rId76"/>
    <p:sldId id="425" r:id="rId77"/>
    <p:sldId id="426" r:id="rId78"/>
    <p:sldId id="351" r:id="rId79"/>
    <p:sldId id="428" r:id="rId80"/>
    <p:sldId id="427" r:id="rId81"/>
    <p:sldId id="429" r:id="rId82"/>
    <p:sldId id="430" r:id="rId83"/>
    <p:sldId id="492" r:id="rId84"/>
    <p:sldId id="493" r:id="rId85"/>
    <p:sldId id="431" r:id="rId86"/>
    <p:sldId id="432" r:id="rId87"/>
    <p:sldId id="433" r:id="rId88"/>
    <p:sldId id="434" r:id="rId89"/>
    <p:sldId id="435" r:id="rId90"/>
    <p:sldId id="436" r:id="rId91"/>
    <p:sldId id="437" r:id="rId92"/>
    <p:sldId id="438" r:id="rId93"/>
    <p:sldId id="439" r:id="rId94"/>
    <p:sldId id="440" r:id="rId95"/>
    <p:sldId id="441" r:id="rId96"/>
    <p:sldId id="442" r:id="rId97"/>
    <p:sldId id="443" r:id="rId98"/>
    <p:sldId id="444" r:id="rId99"/>
    <p:sldId id="445" r:id="rId100"/>
    <p:sldId id="446" r:id="rId101"/>
    <p:sldId id="447" r:id="rId102"/>
    <p:sldId id="352" r:id="rId103"/>
    <p:sldId id="448" r:id="rId104"/>
    <p:sldId id="449" r:id="rId105"/>
    <p:sldId id="450" r:id="rId106"/>
    <p:sldId id="451" r:id="rId107"/>
    <p:sldId id="452" r:id="rId108"/>
    <p:sldId id="453" r:id="rId109"/>
    <p:sldId id="454" r:id="rId110"/>
    <p:sldId id="455" r:id="rId111"/>
    <p:sldId id="456" r:id="rId112"/>
    <p:sldId id="457" r:id="rId113"/>
    <p:sldId id="458" r:id="rId114"/>
    <p:sldId id="459" r:id="rId115"/>
    <p:sldId id="353" r:id="rId116"/>
    <p:sldId id="460" r:id="rId117"/>
    <p:sldId id="462" r:id="rId118"/>
    <p:sldId id="461" r:id="rId119"/>
    <p:sldId id="463" r:id="rId120"/>
    <p:sldId id="464" r:id="rId121"/>
    <p:sldId id="465" r:id="rId122"/>
    <p:sldId id="466" r:id="rId123"/>
    <p:sldId id="467" r:id="rId124"/>
    <p:sldId id="468" r:id="rId125"/>
    <p:sldId id="469" r:id="rId126"/>
    <p:sldId id="470" r:id="rId127"/>
    <p:sldId id="471" r:id="rId128"/>
    <p:sldId id="472" r:id="rId129"/>
    <p:sldId id="473" r:id="rId130"/>
    <p:sldId id="474" r:id="rId131"/>
    <p:sldId id="476" r:id="rId132"/>
    <p:sldId id="477" r:id="rId133"/>
    <p:sldId id="354" r:id="rId134"/>
    <p:sldId id="478" r:id="rId135"/>
    <p:sldId id="479" r:id="rId136"/>
    <p:sldId id="480" r:id="rId137"/>
    <p:sldId id="481" r:id="rId138"/>
    <p:sldId id="482" r:id="rId139"/>
    <p:sldId id="483" r:id="rId140"/>
    <p:sldId id="484" r:id="rId141"/>
    <p:sldId id="485" r:id="rId142"/>
    <p:sldId id="487" r:id="rId143"/>
    <p:sldId id="308" r:id="rId144"/>
  </p:sldIdLst>
  <p:sldSz cx="9144000" cy="6858000" type="screen4x3"/>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微软雅黑" panose="020B0503020204020204" pitchFamily="34"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微软雅黑" panose="020B0503020204020204" pitchFamily="34"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微软雅黑" panose="020B0503020204020204" pitchFamily="34"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微软雅黑" panose="020B0503020204020204" pitchFamily="34"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微软雅黑" panose="020B0503020204020204" pitchFamily="34"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微软雅黑" panose="020B0503020204020204" pitchFamily="34"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微软雅黑" panose="020B0503020204020204" pitchFamily="34"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微软雅黑" panose="020B0503020204020204" pitchFamily="34"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微软雅黑" panose="020B0503020204020204" pitchFamily="34"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2FDB2607-1784-4EEB-B798-7EB5836EED8A}">
        <p14:showMediaCtrls xmlns:p14="http://schemas.microsoft.com/office/powerpoint/2010/main" val="1"/>
      </p:ext>
    </p:extLst>
  </p:showPr>
  <p:clrMru>
    <a:srgbClr val="0000FF"/>
    <a:srgbClr val="FFD7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987"/>
    <p:restoredTop sz="94660"/>
  </p:normalViewPr>
  <p:slideViewPr>
    <p:cSldViewPr snapToGrid="0" showGuides="1">
      <p:cViewPr varScale="1">
        <p:scale>
          <a:sx n="110" d="100"/>
          <a:sy n="110" d="100"/>
        </p:scale>
        <p:origin x="936" y="65"/>
      </p:cViewPr>
      <p:guideLst>
        <p:guide orient="horz" pos="2160"/>
        <p:guide pos="2889"/>
      </p:guideLst>
    </p:cSldViewPr>
  </p:slideViewPr>
  <p:notesTextViewPr>
    <p:cViewPr>
      <p:scale>
        <a:sx n="1" d="1"/>
        <a:sy n="1" d="1"/>
      </p:scale>
      <p:origin x="0" y="0"/>
    </p:cViewPr>
  </p:notesTextViewPr>
  <p:gridSpacing cx="72006" cy="72006"/>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7" Type="http://schemas.openxmlformats.org/officeDocument/2006/relationships/tableStyles" Target="tableStyles.xml"/><Relationship Id="rId146" Type="http://schemas.openxmlformats.org/officeDocument/2006/relationships/viewProps" Target="viewProps.xml"/><Relationship Id="rId145" Type="http://schemas.openxmlformats.org/officeDocument/2006/relationships/presProps" Target="presProps.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defRPr sz="1200" noProof="1"/>
            </a:lvl1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solidFill>
              <a:effectLst/>
              <a:uLnTx/>
              <a:uFillTx/>
              <a:latin typeface="Calibri" panose="020F0502020204030204" pitchFamily="34" charset="0"/>
              <a:ea typeface="微软雅黑" panose="020B0503020204020204" pitchFamily="34" charset="-122"/>
              <a:cs typeface="+mn-cs"/>
            </a:endParaRPr>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defRPr sz="1200" noProof="1">
                <a:latin typeface="+mn-lt"/>
                <a:ea typeface="+mn-ea"/>
              </a:defRPr>
            </a:lvl1pPr>
          </a:lstStyle>
          <a:p>
            <a:pPr marL="0" marR="0" lvl="0" indent="0" algn="r" defTabSz="914400" rtl="0" eaLnBrk="1" fontAlgn="auto" latinLnBrk="0" hangingPunct="1">
              <a:lnSpc>
                <a:spcPct val="100000"/>
              </a:lnSpc>
              <a:spcBef>
                <a:spcPct val="0"/>
              </a:spcBef>
              <a:spcAft>
                <a:spcPct val="0"/>
              </a:spcAft>
              <a:buClrTx/>
              <a:buSzTx/>
              <a:buFontTx/>
              <a:buNone/>
              <a:defRPr/>
            </a:pPr>
            <a:fld id="{4F02CDF7-633F-4D41-9DF0-6120BB1BAB95}" type="datetimeFigureOut">
              <a:rPr kumimoji="0" lang="zh-CN" altLang="en-US" sz="1200" b="0" i="0" u="none" strike="noStrike" kern="1200" cap="none" spc="0" normalizeH="0" baseline="0" noProof="1">
                <a:ln>
                  <a:noFill/>
                </a:ln>
                <a:solidFill>
                  <a:schemeClr val="tx1"/>
                </a:solidFill>
                <a:effectLst/>
                <a:uLnTx/>
                <a:uFillTx/>
                <a:latin typeface="+mn-lt"/>
                <a:ea typeface="+mn-ea"/>
                <a:cs typeface="+mn-cs"/>
              </a:rPr>
            </a:fld>
            <a:endParaRPr kumimoji="0" lang="zh-CN" altLang="en-US" sz="1200" b="0" i="0" u="none" strike="noStrike" kern="1200" cap="none" spc="0" normalizeH="0" baseline="0" noProof="1">
              <a:ln>
                <a:noFill/>
              </a:ln>
              <a:solidFill>
                <a:schemeClr val="tx1"/>
              </a:solidFill>
              <a:effectLst/>
              <a:uLnTx/>
              <a:uFillTx/>
              <a:latin typeface="+mn-lt"/>
              <a:ea typeface="+mn-ea"/>
              <a:cs typeface="+mn-cs"/>
            </a:endParaRPr>
          </a:p>
        </p:txBody>
      </p:sp>
      <p:sp>
        <p:nvSpPr>
          <p:cNvPr id="2052" name="幻灯片图像占位符 3"/>
          <p:cNvSpPr>
            <a:spLocks noGrp="1" noRot="1" noChangeAspect="1"/>
          </p:cNvSpPr>
          <p:nvPr>
            <p:ph type="sldImg"/>
          </p:nvPr>
        </p:nvSpPr>
        <p:spPr>
          <a:xfrm>
            <a:off x="1143000" y="685800"/>
            <a:ext cx="4572000" cy="3429000"/>
          </a:xfrm>
          <a:prstGeom prst="rect">
            <a:avLst/>
          </a:prstGeom>
          <a:noFill/>
          <a:ln w="12700" cap="flat" cmpd="sng">
            <a:solidFill>
              <a:srgbClr val="000000"/>
            </a:solidFill>
            <a:prstDash val="solid"/>
            <a:round/>
            <a:headEnd type="none" w="med" len="med"/>
            <a:tailEnd type="none" w="med" len="med"/>
          </a:ln>
        </p:spPr>
      </p:sp>
      <p:sp>
        <p:nvSpPr>
          <p:cNvPr id="2053" name="备注占位符 4"/>
          <p:cNvSpPr>
            <a:spLocks noGrp="1" noChangeArrowheads="1"/>
          </p:cNvSpPr>
          <p:nvPr>
            <p:ph type="body" sz="quarter" idx="4294967295"/>
          </p:nvPr>
        </p:nvSpPr>
        <p:spPr bwMode="auto">
          <a:xfrm>
            <a:off x="685800" y="4343400"/>
            <a:ext cx="5486400" cy="4114800"/>
          </a:xfrm>
          <a:prstGeom prst="rect">
            <a:avLst/>
          </a:prstGeom>
          <a:no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单击此处编辑母版文本样式</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457200" marR="0" lvl="1"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第二级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914400" marR="0" lvl="2"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第三级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371600" marR="0" lvl="3"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第四级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a:p>
            <a:pPr marL="1828800" marR="0" lvl="4" indent="0" algn="l" defTabSz="914400" rtl="0" eaLnBrk="0" fontAlgn="base" latinLnBrk="0" hangingPunct="0">
              <a:lnSpc>
                <a:spcPct val="100000"/>
              </a:lnSpc>
              <a:spcBef>
                <a:spcPct val="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mn-lt"/>
                <a:ea typeface="+mn-ea"/>
                <a:cs typeface="+mn-cs"/>
              </a:rPr>
              <a:t>第五级</a:t>
            </a:r>
            <a:endParaRPr kumimoji="0" lang="zh-CN" altLang="en-US" sz="1200" b="0" i="0" u="none" strike="noStrike" kern="1200" cap="none" spc="0" normalizeH="0" baseline="0" noProof="0">
              <a:ln>
                <a:noFill/>
              </a:ln>
              <a:solidFill>
                <a:schemeClr val="tx1"/>
              </a:solidFill>
              <a:effectLst/>
              <a:uLnTx/>
              <a:uFillTx/>
              <a:latin typeface="+mn-lt"/>
              <a:ea typeface="+mn-ea"/>
              <a:cs typeface="+mn-cs"/>
            </a:endParaRP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defRPr sz="1200" noProof="1"/>
            </a:lvl1pPr>
          </a:lstStyle>
          <a:p>
            <a:pPr marL="0" marR="0" lvl="0" indent="0" algn="l" defTabSz="914400" rtl="0" eaLnBrk="1" fontAlgn="auto"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1">
              <a:ln>
                <a:noFill/>
              </a:ln>
              <a:solidFill>
                <a:schemeClr val="tx1"/>
              </a:solidFill>
              <a:effectLst/>
              <a:uLnTx/>
              <a:uFillTx/>
              <a:latin typeface="Calibri" panose="020F0502020204030204" pitchFamily="34" charset="0"/>
              <a:ea typeface="微软雅黑" panose="020B0503020204020204" pitchFamily="34" charset="-122"/>
              <a:cs typeface="+mn-cs"/>
            </a:endParaRPr>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
            <a:pPr lvl="0" algn="r" eaLnBrk="1" hangingPunct="1">
              <a:buNone/>
            </a:pPr>
            <a:fld id="{9A0DB2DC-4C9A-4742-B13C-FB6460FD3503}" type="slidenum">
              <a:rPr lang="" altLang="en-US" sz="1200" dirty="0">
                <a:ea typeface="宋体" panose="02010600030101010101" pitchFamily="2" charset="-122"/>
              </a:rPr>
            </a:fld>
            <a:endParaRPr lang="" altLang="en-US" sz="1200" dirty="0">
              <a:ea typeface="宋体" panose="02010600030101010101" pitchFamily="2" charset="-122"/>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0"/>
      </a:spcBef>
      <a:spcAft>
        <a:spcPct val="0"/>
      </a:spcAft>
      <a:defRPr sz="1200" kern="1200">
        <a:solidFill>
          <a:schemeClr val="tx1"/>
        </a:solidFill>
        <a:latin typeface="+mn-lt"/>
        <a:ea typeface="+mn-ea"/>
        <a:cs typeface="+mn-cs"/>
      </a:defRPr>
    </a:lvl1pPr>
    <a:lvl2pPr marL="457200" algn="l" rtl="0" eaLnBrk="0" fontAlgn="base" hangingPunct="0">
      <a:spcBef>
        <a:spcPct val="0"/>
      </a:spcBef>
      <a:spcAft>
        <a:spcPct val="0"/>
      </a:spcAft>
      <a:defRPr sz="1200" kern="1200">
        <a:solidFill>
          <a:schemeClr val="tx1"/>
        </a:solidFill>
        <a:latin typeface="+mn-lt"/>
        <a:ea typeface="+mn-ea"/>
        <a:cs typeface="+mn-cs"/>
      </a:defRPr>
    </a:lvl2pPr>
    <a:lvl3pPr marL="914400" algn="l" rtl="0" eaLnBrk="0" fontAlgn="base" hangingPunct="0">
      <a:spcBef>
        <a:spcPct val="0"/>
      </a:spcBef>
      <a:spcAft>
        <a:spcPct val="0"/>
      </a:spcAft>
      <a:defRPr sz="1200" kern="1200">
        <a:solidFill>
          <a:schemeClr val="tx1"/>
        </a:solidFill>
        <a:latin typeface="+mn-lt"/>
        <a:ea typeface="+mn-ea"/>
        <a:cs typeface="+mn-cs"/>
      </a:defRPr>
    </a:lvl3pPr>
    <a:lvl4pPr marL="1371600" algn="l" rtl="0" eaLnBrk="0" fontAlgn="base" hangingPunct="0">
      <a:spcBef>
        <a:spcPct val="0"/>
      </a:spcBef>
      <a:spcAft>
        <a:spcPct val="0"/>
      </a:spcAft>
      <a:defRPr sz="1200" kern="1200">
        <a:solidFill>
          <a:schemeClr val="tx1"/>
        </a:solidFill>
        <a:latin typeface="+mn-lt"/>
        <a:ea typeface="+mn-ea"/>
        <a:cs typeface="+mn-cs"/>
      </a:defRPr>
    </a:lvl4pPr>
    <a:lvl5pPr marL="1828800" algn="l" rtl="0" eaLnBrk="0" fontAlgn="base" hangingPunct="0">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幻灯片图像占位符 1"/>
          <p:cNvSpPr>
            <a:spLocks noGrp="1" noRot="1" noChangeAspect="1" noTextEdit="1"/>
          </p:cNvSpPr>
          <p:nvPr>
            <p:ph type="sldImg"/>
          </p:nvPr>
        </p:nvSpPr>
        <p:spPr>
          <a:ln>
            <a:miter lim="800000"/>
          </a:ln>
        </p:spPr>
      </p:sp>
      <p:sp>
        <p:nvSpPr>
          <p:cNvPr id="4099"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410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幻灯片图像占位符 1"/>
          <p:cNvSpPr>
            <a:spLocks noGrp="1" noRot="1" noChangeAspect="1" noTextEdit="1"/>
          </p:cNvSpPr>
          <p:nvPr>
            <p:ph type="sldImg"/>
          </p:nvPr>
        </p:nvSpPr>
        <p:spPr>
          <a:ln>
            <a:miter lim="800000"/>
          </a:ln>
        </p:spPr>
      </p:sp>
      <p:sp>
        <p:nvSpPr>
          <p:cNvPr id="22531"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2253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6850" name="幻灯片图像占位符 1"/>
          <p:cNvSpPr>
            <a:spLocks noGrp="1" noRot="1" noChangeAspect="1" noTextEdit="1"/>
          </p:cNvSpPr>
          <p:nvPr>
            <p:ph type="sldImg"/>
          </p:nvPr>
        </p:nvSpPr>
        <p:spPr>
          <a:ln>
            <a:miter lim="800000"/>
          </a:ln>
        </p:spPr>
      </p:sp>
      <p:sp>
        <p:nvSpPr>
          <p:cNvPr id="206851"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20685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8898" name="幻灯片图像占位符 1"/>
          <p:cNvSpPr>
            <a:spLocks noGrp="1" noRot="1" noChangeAspect="1" noTextEdit="1"/>
          </p:cNvSpPr>
          <p:nvPr>
            <p:ph type="sldImg"/>
          </p:nvPr>
        </p:nvSpPr>
        <p:spPr>
          <a:ln>
            <a:miter lim="800000"/>
          </a:ln>
        </p:spPr>
      </p:sp>
      <p:sp>
        <p:nvSpPr>
          <p:cNvPr id="208899"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20890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0946" name="幻灯片图像占位符 1"/>
          <p:cNvSpPr>
            <a:spLocks noGrp="1" noRot="1" noChangeAspect="1" noTextEdit="1"/>
          </p:cNvSpPr>
          <p:nvPr>
            <p:ph type="sldImg"/>
          </p:nvPr>
        </p:nvSpPr>
        <p:spPr>
          <a:ln>
            <a:miter lim="800000"/>
          </a:ln>
        </p:spPr>
      </p:sp>
      <p:sp>
        <p:nvSpPr>
          <p:cNvPr id="210947"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21094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2994" name="幻灯片图像占位符 1"/>
          <p:cNvSpPr>
            <a:spLocks noGrp="1" noRot="1" noChangeAspect="1" noTextEdit="1"/>
          </p:cNvSpPr>
          <p:nvPr>
            <p:ph type="sldImg"/>
          </p:nvPr>
        </p:nvSpPr>
        <p:spPr>
          <a:ln>
            <a:miter lim="800000"/>
          </a:ln>
        </p:spPr>
      </p:sp>
      <p:sp>
        <p:nvSpPr>
          <p:cNvPr id="212995"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21299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42" name="幻灯片图像占位符 1"/>
          <p:cNvSpPr>
            <a:spLocks noGrp="1" noRot="1" noChangeAspect="1" noTextEdit="1"/>
          </p:cNvSpPr>
          <p:nvPr>
            <p:ph type="sldImg"/>
          </p:nvPr>
        </p:nvSpPr>
        <p:spPr>
          <a:ln>
            <a:miter lim="800000"/>
          </a:ln>
        </p:spPr>
      </p:sp>
      <p:sp>
        <p:nvSpPr>
          <p:cNvPr id="215043"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21504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7090" name="幻灯片图像占位符 1"/>
          <p:cNvSpPr>
            <a:spLocks noGrp="1" noRot="1" noChangeAspect="1" noTextEdit="1"/>
          </p:cNvSpPr>
          <p:nvPr>
            <p:ph type="sldImg"/>
          </p:nvPr>
        </p:nvSpPr>
        <p:spPr>
          <a:ln>
            <a:miter lim="800000"/>
          </a:ln>
        </p:spPr>
      </p:sp>
      <p:sp>
        <p:nvSpPr>
          <p:cNvPr id="217091"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21709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9138" name="幻灯片图像占位符 1"/>
          <p:cNvSpPr>
            <a:spLocks noGrp="1" noRot="1" noChangeAspect="1" noTextEdit="1"/>
          </p:cNvSpPr>
          <p:nvPr>
            <p:ph type="sldImg"/>
          </p:nvPr>
        </p:nvSpPr>
        <p:spPr>
          <a:ln>
            <a:miter lim="800000"/>
          </a:ln>
        </p:spPr>
      </p:sp>
      <p:sp>
        <p:nvSpPr>
          <p:cNvPr id="219139"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21914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1186" name="幻灯片图像占位符 1"/>
          <p:cNvSpPr>
            <a:spLocks noGrp="1" noRot="1" noChangeAspect="1" noTextEdit="1"/>
          </p:cNvSpPr>
          <p:nvPr>
            <p:ph type="sldImg"/>
          </p:nvPr>
        </p:nvSpPr>
        <p:spPr>
          <a:ln>
            <a:miter lim="800000"/>
          </a:ln>
        </p:spPr>
      </p:sp>
      <p:sp>
        <p:nvSpPr>
          <p:cNvPr id="221187"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22118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3234" name="幻灯片图像占位符 1"/>
          <p:cNvSpPr>
            <a:spLocks noGrp="1" noRot="1" noChangeAspect="1" noTextEdit="1"/>
          </p:cNvSpPr>
          <p:nvPr>
            <p:ph type="sldImg"/>
          </p:nvPr>
        </p:nvSpPr>
        <p:spPr>
          <a:ln>
            <a:miter lim="800000"/>
          </a:ln>
        </p:spPr>
      </p:sp>
      <p:sp>
        <p:nvSpPr>
          <p:cNvPr id="223235"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22323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82" name="幻灯片图像占位符 1"/>
          <p:cNvSpPr>
            <a:spLocks noGrp="1" noRot="1" noChangeAspect="1" noTextEdit="1"/>
          </p:cNvSpPr>
          <p:nvPr>
            <p:ph type="sldImg"/>
          </p:nvPr>
        </p:nvSpPr>
        <p:spPr>
          <a:ln>
            <a:miter lim="800000"/>
          </a:ln>
        </p:spPr>
      </p:sp>
      <p:sp>
        <p:nvSpPr>
          <p:cNvPr id="225283"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22528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幻灯片图像占位符 1"/>
          <p:cNvSpPr>
            <a:spLocks noGrp="1" noRot="1" noChangeAspect="1" noTextEdit="1"/>
          </p:cNvSpPr>
          <p:nvPr>
            <p:ph type="sldImg"/>
          </p:nvPr>
        </p:nvSpPr>
        <p:spPr>
          <a:ln>
            <a:miter lim="800000"/>
          </a:ln>
        </p:spPr>
      </p:sp>
      <p:sp>
        <p:nvSpPr>
          <p:cNvPr id="24579"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2458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7330" name="幻灯片图像占位符 1"/>
          <p:cNvSpPr>
            <a:spLocks noGrp="1" noRot="1" noChangeAspect="1" noTextEdit="1"/>
          </p:cNvSpPr>
          <p:nvPr>
            <p:ph type="sldImg"/>
          </p:nvPr>
        </p:nvSpPr>
        <p:spPr>
          <a:ln>
            <a:miter lim="800000"/>
          </a:ln>
        </p:spPr>
      </p:sp>
      <p:sp>
        <p:nvSpPr>
          <p:cNvPr id="227331"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22733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9378" name="幻灯片图像占位符 1"/>
          <p:cNvSpPr>
            <a:spLocks noGrp="1" noRot="1" noChangeAspect="1" noTextEdit="1"/>
          </p:cNvSpPr>
          <p:nvPr>
            <p:ph type="sldImg"/>
          </p:nvPr>
        </p:nvSpPr>
        <p:spPr>
          <a:ln>
            <a:miter lim="800000"/>
          </a:ln>
        </p:spPr>
      </p:sp>
      <p:sp>
        <p:nvSpPr>
          <p:cNvPr id="229379"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22938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1426" name="幻灯片图像占位符 1"/>
          <p:cNvSpPr>
            <a:spLocks noGrp="1" noRot="1" noChangeAspect="1" noTextEdit="1"/>
          </p:cNvSpPr>
          <p:nvPr>
            <p:ph type="sldImg"/>
          </p:nvPr>
        </p:nvSpPr>
        <p:spPr>
          <a:ln>
            <a:miter lim="800000"/>
          </a:ln>
        </p:spPr>
      </p:sp>
      <p:sp>
        <p:nvSpPr>
          <p:cNvPr id="231427"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23142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3474" name="幻灯片图像占位符 1"/>
          <p:cNvSpPr>
            <a:spLocks noGrp="1" noRot="1" noChangeAspect="1" noTextEdit="1"/>
          </p:cNvSpPr>
          <p:nvPr>
            <p:ph type="sldImg"/>
          </p:nvPr>
        </p:nvSpPr>
        <p:spPr>
          <a:ln>
            <a:miter lim="800000"/>
          </a:ln>
        </p:spPr>
      </p:sp>
      <p:sp>
        <p:nvSpPr>
          <p:cNvPr id="233475"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23347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22" name="幻灯片图像占位符 1"/>
          <p:cNvSpPr>
            <a:spLocks noGrp="1" noRot="1" noChangeAspect="1" noTextEdit="1"/>
          </p:cNvSpPr>
          <p:nvPr>
            <p:ph type="sldImg"/>
          </p:nvPr>
        </p:nvSpPr>
        <p:spPr>
          <a:ln>
            <a:miter lim="800000"/>
          </a:ln>
        </p:spPr>
      </p:sp>
      <p:sp>
        <p:nvSpPr>
          <p:cNvPr id="235523"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23552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7570" name="幻灯片图像占位符 1"/>
          <p:cNvSpPr>
            <a:spLocks noGrp="1" noRot="1" noChangeAspect="1" noTextEdit="1"/>
          </p:cNvSpPr>
          <p:nvPr>
            <p:ph type="sldImg"/>
          </p:nvPr>
        </p:nvSpPr>
        <p:spPr>
          <a:ln>
            <a:miter lim="800000"/>
          </a:ln>
        </p:spPr>
      </p:sp>
      <p:sp>
        <p:nvSpPr>
          <p:cNvPr id="237571"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23757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9618" name="幻灯片图像占位符 1"/>
          <p:cNvSpPr>
            <a:spLocks noGrp="1" noRot="1" noChangeAspect="1" noTextEdit="1"/>
          </p:cNvSpPr>
          <p:nvPr>
            <p:ph type="sldImg"/>
          </p:nvPr>
        </p:nvSpPr>
        <p:spPr>
          <a:ln>
            <a:miter lim="800000"/>
          </a:ln>
        </p:spPr>
      </p:sp>
      <p:sp>
        <p:nvSpPr>
          <p:cNvPr id="239619"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23962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41666" name="幻灯片图像占位符 1"/>
          <p:cNvSpPr>
            <a:spLocks noGrp="1" noRot="1" noChangeAspect="1" noTextEdit="1"/>
          </p:cNvSpPr>
          <p:nvPr>
            <p:ph type="sldImg"/>
          </p:nvPr>
        </p:nvSpPr>
        <p:spPr>
          <a:ln>
            <a:miter lim="800000"/>
          </a:ln>
        </p:spPr>
      </p:sp>
      <p:sp>
        <p:nvSpPr>
          <p:cNvPr id="241667"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24166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43714" name="幻灯片图像占位符 1"/>
          <p:cNvSpPr>
            <a:spLocks noGrp="1" noRot="1" noChangeAspect="1" noTextEdit="1"/>
          </p:cNvSpPr>
          <p:nvPr>
            <p:ph type="sldImg"/>
          </p:nvPr>
        </p:nvSpPr>
        <p:spPr>
          <a:ln>
            <a:miter lim="800000"/>
          </a:ln>
        </p:spPr>
      </p:sp>
      <p:sp>
        <p:nvSpPr>
          <p:cNvPr id="243715"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24371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62" name="幻灯片图像占位符 1"/>
          <p:cNvSpPr>
            <a:spLocks noGrp="1" noRot="1" noChangeAspect="1" noTextEdit="1"/>
          </p:cNvSpPr>
          <p:nvPr>
            <p:ph type="sldImg"/>
          </p:nvPr>
        </p:nvSpPr>
        <p:spPr>
          <a:ln>
            <a:miter lim="800000"/>
          </a:ln>
        </p:spPr>
      </p:sp>
      <p:sp>
        <p:nvSpPr>
          <p:cNvPr id="245763"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24576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幻灯片图像占位符 1"/>
          <p:cNvSpPr>
            <a:spLocks noGrp="1" noRot="1" noChangeAspect="1" noTextEdit="1"/>
          </p:cNvSpPr>
          <p:nvPr>
            <p:ph type="sldImg"/>
          </p:nvPr>
        </p:nvSpPr>
        <p:spPr>
          <a:ln>
            <a:miter lim="800000"/>
          </a:ln>
        </p:spPr>
      </p:sp>
      <p:sp>
        <p:nvSpPr>
          <p:cNvPr id="26627"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2662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47810" name="幻灯片图像占位符 1"/>
          <p:cNvSpPr>
            <a:spLocks noGrp="1" noRot="1" noChangeAspect="1" noTextEdit="1"/>
          </p:cNvSpPr>
          <p:nvPr>
            <p:ph type="sldImg"/>
          </p:nvPr>
        </p:nvSpPr>
        <p:spPr>
          <a:ln>
            <a:miter lim="800000"/>
          </a:ln>
        </p:spPr>
      </p:sp>
      <p:sp>
        <p:nvSpPr>
          <p:cNvPr id="247811"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24781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49858" name="幻灯片图像占位符 1"/>
          <p:cNvSpPr>
            <a:spLocks noGrp="1" noRot="1" noChangeAspect="1" noTextEdit="1"/>
          </p:cNvSpPr>
          <p:nvPr>
            <p:ph type="sldImg"/>
          </p:nvPr>
        </p:nvSpPr>
        <p:spPr>
          <a:ln>
            <a:miter lim="800000"/>
          </a:ln>
        </p:spPr>
      </p:sp>
      <p:sp>
        <p:nvSpPr>
          <p:cNvPr id="249859"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24986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1906" name="幻灯片图像占位符 1"/>
          <p:cNvSpPr>
            <a:spLocks noGrp="1" noRot="1" noChangeAspect="1" noTextEdit="1"/>
          </p:cNvSpPr>
          <p:nvPr>
            <p:ph type="sldImg"/>
          </p:nvPr>
        </p:nvSpPr>
        <p:spPr>
          <a:ln>
            <a:miter lim="800000"/>
          </a:ln>
        </p:spPr>
      </p:sp>
      <p:sp>
        <p:nvSpPr>
          <p:cNvPr id="251907"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25190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3954" name="幻灯片图像占位符 1"/>
          <p:cNvSpPr>
            <a:spLocks noGrp="1" noRot="1" noChangeAspect="1" noTextEdit="1"/>
          </p:cNvSpPr>
          <p:nvPr>
            <p:ph type="sldImg"/>
          </p:nvPr>
        </p:nvSpPr>
        <p:spPr>
          <a:ln>
            <a:miter lim="800000"/>
          </a:ln>
        </p:spPr>
      </p:sp>
      <p:sp>
        <p:nvSpPr>
          <p:cNvPr id="253955"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25395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02" name="幻灯片图像占位符 1"/>
          <p:cNvSpPr>
            <a:spLocks noGrp="1" noRot="1" noChangeAspect="1" noTextEdit="1"/>
          </p:cNvSpPr>
          <p:nvPr>
            <p:ph type="sldImg"/>
          </p:nvPr>
        </p:nvSpPr>
        <p:spPr>
          <a:ln>
            <a:miter lim="800000"/>
          </a:ln>
        </p:spPr>
      </p:sp>
      <p:sp>
        <p:nvSpPr>
          <p:cNvPr id="256003"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25600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8050" name="幻灯片图像占位符 1"/>
          <p:cNvSpPr>
            <a:spLocks noGrp="1" noRot="1" noChangeAspect="1" noTextEdit="1"/>
          </p:cNvSpPr>
          <p:nvPr>
            <p:ph type="sldImg"/>
          </p:nvPr>
        </p:nvSpPr>
        <p:spPr>
          <a:ln>
            <a:miter lim="800000"/>
          </a:ln>
        </p:spPr>
      </p:sp>
      <p:sp>
        <p:nvSpPr>
          <p:cNvPr id="258051"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25805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60098" name="幻灯片图像占位符 1"/>
          <p:cNvSpPr>
            <a:spLocks noGrp="1" noRot="1" noChangeAspect="1" noTextEdit="1"/>
          </p:cNvSpPr>
          <p:nvPr>
            <p:ph type="sldImg"/>
          </p:nvPr>
        </p:nvSpPr>
        <p:spPr>
          <a:ln>
            <a:miter lim="800000"/>
          </a:ln>
        </p:spPr>
      </p:sp>
      <p:sp>
        <p:nvSpPr>
          <p:cNvPr id="260099"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26010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62146" name="幻灯片图像占位符 1"/>
          <p:cNvSpPr>
            <a:spLocks noGrp="1" noRot="1" noChangeAspect="1" noTextEdit="1"/>
          </p:cNvSpPr>
          <p:nvPr>
            <p:ph type="sldImg"/>
          </p:nvPr>
        </p:nvSpPr>
        <p:spPr>
          <a:ln>
            <a:miter lim="800000"/>
          </a:ln>
        </p:spPr>
      </p:sp>
      <p:sp>
        <p:nvSpPr>
          <p:cNvPr id="262147"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26214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64194" name="幻灯片图像占位符 1"/>
          <p:cNvSpPr>
            <a:spLocks noGrp="1" noRot="1" noChangeAspect="1" noTextEdit="1"/>
          </p:cNvSpPr>
          <p:nvPr>
            <p:ph type="sldImg"/>
          </p:nvPr>
        </p:nvSpPr>
        <p:spPr>
          <a:ln>
            <a:miter lim="800000"/>
          </a:ln>
        </p:spPr>
      </p:sp>
      <p:sp>
        <p:nvSpPr>
          <p:cNvPr id="264195"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26419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42" name="幻灯片图像占位符 1"/>
          <p:cNvSpPr>
            <a:spLocks noGrp="1" noRot="1" noChangeAspect="1" noTextEdit="1"/>
          </p:cNvSpPr>
          <p:nvPr>
            <p:ph type="sldImg"/>
          </p:nvPr>
        </p:nvSpPr>
        <p:spPr>
          <a:ln>
            <a:miter lim="800000"/>
          </a:ln>
        </p:spPr>
      </p:sp>
      <p:sp>
        <p:nvSpPr>
          <p:cNvPr id="266243"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26624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幻灯片图像占位符 1"/>
          <p:cNvSpPr>
            <a:spLocks noGrp="1" noRot="1" noChangeAspect="1" noTextEdit="1"/>
          </p:cNvSpPr>
          <p:nvPr>
            <p:ph type="sldImg"/>
          </p:nvPr>
        </p:nvSpPr>
        <p:spPr>
          <a:ln>
            <a:miter lim="800000"/>
          </a:ln>
        </p:spPr>
      </p:sp>
      <p:sp>
        <p:nvSpPr>
          <p:cNvPr id="28675"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2867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68290" name="幻灯片图像占位符 1"/>
          <p:cNvSpPr>
            <a:spLocks noGrp="1" noRot="1" noChangeAspect="1" noTextEdit="1"/>
          </p:cNvSpPr>
          <p:nvPr>
            <p:ph type="sldImg"/>
          </p:nvPr>
        </p:nvSpPr>
        <p:spPr>
          <a:ln>
            <a:miter lim="800000"/>
          </a:ln>
        </p:spPr>
      </p:sp>
      <p:sp>
        <p:nvSpPr>
          <p:cNvPr id="268291"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26829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0338" name="幻灯片图像占位符 1"/>
          <p:cNvSpPr>
            <a:spLocks noGrp="1" noRot="1" noChangeAspect="1" noTextEdit="1"/>
          </p:cNvSpPr>
          <p:nvPr>
            <p:ph type="sldImg"/>
          </p:nvPr>
        </p:nvSpPr>
        <p:spPr>
          <a:ln>
            <a:miter lim="800000"/>
          </a:ln>
        </p:spPr>
      </p:sp>
      <p:sp>
        <p:nvSpPr>
          <p:cNvPr id="270339"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27034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2386" name="幻灯片图像占位符 1"/>
          <p:cNvSpPr>
            <a:spLocks noGrp="1" noRot="1" noChangeAspect="1" noTextEdit="1"/>
          </p:cNvSpPr>
          <p:nvPr>
            <p:ph type="sldImg"/>
          </p:nvPr>
        </p:nvSpPr>
        <p:spPr>
          <a:ln>
            <a:miter lim="800000"/>
          </a:ln>
        </p:spPr>
      </p:sp>
      <p:sp>
        <p:nvSpPr>
          <p:cNvPr id="272387"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27238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4434" name="幻灯片图像占位符 1"/>
          <p:cNvSpPr>
            <a:spLocks noGrp="1" noRot="1" noChangeAspect="1" noTextEdit="1"/>
          </p:cNvSpPr>
          <p:nvPr>
            <p:ph type="sldImg"/>
          </p:nvPr>
        </p:nvSpPr>
        <p:spPr>
          <a:ln>
            <a:miter lim="800000"/>
          </a:ln>
        </p:spPr>
      </p:sp>
      <p:sp>
        <p:nvSpPr>
          <p:cNvPr id="274435"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27443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82" name="幻灯片图像占位符 1"/>
          <p:cNvSpPr>
            <a:spLocks noGrp="1" noRot="1" noChangeAspect="1" noTextEdit="1"/>
          </p:cNvSpPr>
          <p:nvPr>
            <p:ph type="sldImg"/>
          </p:nvPr>
        </p:nvSpPr>
        <p:spPr>
          <a:ln>
            <a:miter lim="800000"/>
          </a:ln>
        </p:spPr>
      </p:sp>
      <p:sp>
        <p:nvSpPr>
          <p:cNvPr id="276483"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27648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78530" name="幻灯片图像占位符 1"/>
          <p:cNvSpPr>
            <a:spLocks noGrp="1" noRot="1" noChangeAspect="1" noTextEdit="1"/>
          </p:cNvSpPr>
          <p:nvPr>
            <p:ph type="sldImg"/>
          </p:nvPr>
        </p:nvSpPr>
        <p:spPr>
          <a:ln>
            <a:miter lim="800000"/>
          </a:ln>
        </p:spPr>
      </p:sp>
      <p:sp>
        <p:nvSpPr>
          <p:cNvPr id="278531"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27853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80578" name="幻灯片图像占位符 1"/>
          <p:cNvSpPr>
            <a:spLocks noGrp="1" noRot="1" noChangeAspect="1" noTextEdit="1"/>
          </p:cNvSpPr>
          <p:nvPr>
            <p:ph type="sldImg"/>
          </p:nvPr>
        </p:nvSpPr>
        <p:spPr>
          <a:ln>
            <a:miter lim="800000"/>
          </a:ln>
        </p:spPr>
      </p:sp>
      <p:sp>
        <p:nvSpPr>
          <p:cNvPr id="280579"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28058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82626" name="幻灯片图像占位符 1"/>
          <p:cNvSpPr>
            <a:spLocks noGrp="1" noRot="1" noChangeAspect="1" noTextEdit="1"/>
          </p:cNvSpPr>
          <p:nvPr>
            <p:ph type="sldImg"/>
          </p:nvPr>
        </p:nvSpPr>
        <p:spPr>
          <a:ln>
            <a:miter lim="800000"/>
          </a:ln>
        </p:spPr>
      </p:sp>
      <p:sp>
        <p:nvSpPr>
          <p:cNvPr id="282627"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28262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84674" name="幻灯片图像占位符 1"/>
          <p:cNvSpPr>
            <a:spLocks noGrp="1" noRot="1" noChangeAspect="1" noTextEdit="1"/>
          </p:cNvSpPr>
          <p:nvPr>
            <p:ph type="sldImg"/>
          </p:nvPr>
        </p:nvSpPr>
        <p:spPr>
          <a:ln>
            <a:miter lim="800000"/>
          </a:ln>
        </p:spPr>
      </p:sp>
      <p:sp>
        <p:nvSpPr>
          <p:cNvPr id="284675"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28467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22" name="幻灯片图像占位符 1"/>
          <p:cNvSpPr>
            <a:spLocks noGrp="1" noRot="1" noChangeAspect="1" noTextEdit="1"/>
          </p:cNvSpPr>
          <p:nvPr>
            <p:ph type="sldImg"/>
          </p:nvPr>
        </p:nvSpPr>
        <p:spPr>
          <a:ln>
            <a:miter lim="800000"/>
          </a:ln>
        </p:spPr>
      </p:sp>
      <p:sp>
        <p:nvSpPr>
          <p:cNvPr id="286723"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28672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幻灯片图像占位符 1"/>
          <p:cNvSpPr>
            <a:spLocks noGrp="1" noRot="1" noChangeAspect="1" noTextEdit="1"/>
          </p:cNvSpPr>
          <p:nvPr>
            <p:ph type="sldImg"/>
          </p:nvPr>
        </p:nvSpPr>
        <p:spPr>
          <a:ln>
            <a:miter lim="800000"/>
          </a:ln>
        </p:spPr>
      </p:sp>
      <p:sp>
        <p:nvSpPr>
          <p:cNvPr id="30723"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3072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88770" name="幻灯片图像占位符 1"/>
          <p:cNvSpPr>
            <a:spLocks noGrp="1" noRot="1" noChangeAspect="1" noTextEdit="1"/>
          </p:cNvSpPr>
          <p:nvPr>
            <p:ph type="sldImg"/>
          </p:nvPr>
        </p:nvSpPr>
        <p:spPr>
          <a:ln>
            <a:miter lim="800000"/>
          </a:ln>
        </p:spPr>
      </p:sp>
      <p:sp>
        <p:nvSpPr>
          <p:cNvPr id="288771"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28877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0818" name="幻灯片图像占位符 1"/>
          <p:cNvSpPr>
            <a:spLocks noGrp="1" noRot="1" noChangeAspect="1" noTextEdit="1"/>
          </p:cNvSpPr>
          <p:nvPr>
            <p:ph type="sldImg"/>
          </p:nvPr>
        </p:nvSpPr>
        <p:spPr>
          <a:ln>
            <a:miter lim="800000"/>
          </a:ln>
        </p:spPr>
      </p:sp>
      <p:sp>
        <p:nvSpPr>
          <p:cNvPr id="290819"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29082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0" name="幻灯片图像占位符 1"/>
          <p:cNvSpPr>
            <a:spLocks noGrp="1" noRot="1" noChangeAspect="1" noTextEdit="1"/>
          </p:cNvSpPr>
          <p:nvPr>
            <p:ph type="sldImg"/>
          </p:nvPr>
        </p:nvSpPr>
        <p:spPr>
          <a:ln>
            <a:miter lim="800000"/>
          </a:ln>
        </p:spPr>
      </p:sp>
      <p:sp>
        <p:nvSpPr>
          <p:cNvPr id="32771"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3277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8" name="幻灯片图像占位符 1"/>
          <p:cNvSpPr>
            <a:spLocks noGrp="1" noRot="1" noChangeAspect="1" noTextEdit="1"/>
          </p:cNvSpPr>
          <p:nvPr>
            <p:ph type="sldImg"/>
          </p:nvPr>
        </p:nvSpPr>
        <p:spPr>
          <a:ln>
            <a:miter lim="800000"/>
          </a:ln>
        </p:spPr>
      </p:sp>
      <p:sp>
        <p:nvSpPr>
          <p:cNvPr id="34819"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3482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幻灯片图像占位符 1"/>
          <p:cNvSpPr>
            <a:spLocks noGrp="1" noRot="1" noChangeAspect="1" noTextEdit="1"/>
          </p:cNvSpPr>
          <p:nvPr>
            <p:ph type="sldImg"/>
          </p:nvPr>
        </p:nvSpPr>
        <p:spPr>
          <a:ln>
            <a:miter lim="800000"/>
          </a:ln>
        </p:spPr>
      </p:sp>
      <p:sp>
        <p:nvSpPr>
          <p:cNvPr id="36867"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3686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幻灯片图像占位符 1"/>
          <p:cNvSpPr>
            <a:spLocks noGrp="1" noRot="1" noChangeAspect="1" noTextEdit="1"/>
          </p:cNvSpPr>
          <p:nvPr>
            <p:ph type="sldImg"/>
          </p:nvPr>
        </p:nvSpPr>
        <p:spPr>
          <a:ln>
            <a:miter lim="800000"/>
          </a:ln>
        </p:spPr>
      </p:sp>
      <p:sp>
        <p:nvSpPr>
          <p:cNvPr id="38915"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3891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幻灯片图像占位符 1"/>
          <p:cNvSpPr>
            <a:spLocks noGrp="1" noRot="1" noChangeAspect="1" noTextEdit="1"/>
          </p:cNvSpPr>
          <p:nvPr>
            <p:ph type="sldImg"/>
          </p:nvPr>
        </p:nvSpPr>
        <p:spPr>
          <a:ln>
            <a:miter lim="800000"/>
          </a:ln>
        </p:spPr>
      </p:sp>
      <p:sp>
        <p:nvSpPr>
          <p:cNvPr id="40963"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4096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幻灯片图像占位符 1"/>
          <p:cNvSpPr>
            <a:spLocks noGrp="1" noRot="1" noChangeAspect="1" noTextEdit="1"/>
          </p:cNvSpPr>
          <p:nvPr>
            <p:ph type="sldImg"/>
          </p:nvPr>
        </p:nvSpPr>
        <p:spPr>
          <a:ln>
            <a:miter lim="800000"/>
          </a:ln>
        </p:spPr>
      </p:sp>
      <p:sp>
        <p:nvSpPr>
          <p:cNvPr id="6147"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614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幻灯片图像占位符 1"/>
          <p:cNvSpPr>
            <a:spLocks noGrp="1" noRot="1" noChangeAspect="1" noTextEdit="1"/>
          </p:cNvSpPr>
          <p:nvPr>
            <p:ph type="sldImg"/>
          </p:nvPr>
        </p:nvSpPr>
        <p:spPr>
          <a:ln>
            <a:miter lim="800000"/>
          </a:ln>
        </p:spPr>
      </p:sp>
      <p:sp>
        <p:nvSpPr>
          <p:cNvPr id="43011"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4301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8" name="幻灯片图像占位符 1"/>
          <p:cNvSpPr>
            <a:spLocks noGrp="1" noRot="1" noChangeAspect="1" noTextEdit="1"/>
          </p:cNvSpPr>
          <p:nvPr>
            <p:ph type="sldImg"/>
          </p:nvPr>
        </p:nvSpPr>
        <p:spPr>
          <a:ln>
            <a:miter lim="800000"/>
          </a:ln>
        </p:spPr>
      </p:sp>
      <p:sp>
        <p:nvSpPr>
          <p:cNvPr id="45059"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4506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6" name="幻灯片图像占位符 1"/>
          <p:cNvSpPr>
            <a:spLocks noGrp="1" noRot="1" noChangeAspect="1" noTextEdit="1"/>
          </p:cNvSpPr>
          <p:nvPr>
            <p:ph type="sldImg"/>
          </p:nvPr>
        </p:nvSpPr>
        <p:spPr>
          <a:ln>
            <a:miter lim="800000"/>
          </a:ln>
        </p:spPr>
      </p:sp>
      <p:sp>
        <p:nvSpPr>
          <p:cNvPr id="47107"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4710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4" name="幻灯片图像占位符 1"/>
          <p:cNvSpPr>
            <a:spLocks noGrp="1" noRot="1" noChangeAspect="1" noTextEdit="1"/>
          </p:cNvSpPr>
          <p:nvPr>
            <p:ph type="sldImg"/>
          </p:nvPr>
        </p:nvSpPr>
        <p:spPr>
          <a:ln>
            <a:miter lim="800000"/>
          </a:ln>
        </p:spPr>
      </p:sp>
      <p:sp>
        <p:nvSpPr>
          <p:cNvPr id="49155"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4915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2" name="幻灯片图像占位符 1"/>
          <p:cNvSpPr>
            <a:spLocks noGrp="1" noRot="1" noChangeAspect="1" noTextEdit="1"/>
          </p:cNvSpPr>
          <p:nvPr>
            <p:ph type="sldImg"/>
          </p:nvPr>
        </p:nvSpPr>
        <p:spPr>
          <a:ln>
            <a:miter lim="800000"/>
          </a:ln>
        </p:spPr>
      </p:sp>
      <p:sp>
        <p:nvSpPr>
          <p:cNvPr id="51203"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5120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3250" name="幻灯片图像占位符 1"/>
          <p:cNvSpPr>
            <a:spLocks noGrp="1" noRot="1" noChangeAspect="1" noTextEdit="1"/>
          </p:cNvSpPr>
          <p:nvPr>
            <p:ph type="sldImg"/>
          </p:nvPr>
        </p:nvSpPr>
        <p:spPr>
          <a:ln>
            <a:miter lim="800000"/>
          </a:ln>
        </p:spPr>
      </p:sp>
      <p:sp>
        <p:nvSpPr>
          <p:cNvPr id="53251"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5325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8" name="幻灯片图像占位符 1"/>
          <p:cNvSpPr>
            <a:spLocks noGrp="1" noRot="1" noChangeAspect="1" noTextEdit="1"/>
          </p:cNvSpPr>
          <p:nvPr>
            <p:ph type="sldImg"/>
          </p:nvPr>
        </p:nvSpPr>
        <p:spPr>
          <a:ln>
            <a:miter lim="800000"/>
          </a:ln>
        </p:spPr>
      </p:sp>
      <p:sp>
        <p:nvSpPr>
          <p:cNvPr id="55299"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5530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6" name="幻灯片图像占位符 1"/>
          <p:cNvSpPr>
            <a:spLocks noGrp="1" noRot="1" noChangeAspect="1" noTextEdit="1"/>
          </p:cNvSpPr>
          <p:nvPr>
            <p:ph type="sldImg"/>
          </p:nvPr>
        </p:nvSpPr>
        <p:spPr>
          <a:ln>
            <a:miter lim="800000"/>
          </a:ln>
        </p:spPr>
      </p:sp>
      <p:sp>
        <p:nvSpPr>
          <p:cNvPr id="57347"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5734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4" name="幻灯片图像占位符 1"/>
          <p:cNvSpPr>
            <a:spLocks noGrp="1" noRot="1" noChangeAspect="1" noTextEdit="1"/>
          </p:cNvSpPr>
          <p:nvPr>
            <p:ph type="sldImg"/>
          </p:nvPr>
        </p:nvSpPr>
        <p:spPr>
          <a:ln>
            <a:miter lim="800000"/>
          </a:ln>
        </p:spPr>
      </p:sp>
      <p:sp>
        <p:nvSpPr>
          <p:cNvPr id="59395"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5939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2" name="幻灯片图像占位符 1"/>
          <p:cNvSpPr>
            <a:spLocks noGrp="1" noRot="1" noChangeAspect="1" noTextEdit="1"/>
          </p:cNvSpPr>
          <p:nvPr>
            <p:ph type="sldImg"/>
          </p:nvPr>
        </p:nvSpPr>
        <p:spPr>
          <a:ln>
            <a:miter lim="800000"/>
          </a:ln>
        </p:spPr>
      </p:sp>
      <p:sp>
        <p:nvSpPr>
          <p:cNvPr id="61443"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6144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幻灯片图像占位符 1"/>
          <p:cNvSpPr>
            <a:spLocks noGrp="1" noRot="1" noChangeAspect="1" noTextEdit="1"/>
          </p:cNvSpPr>
          <p:nvPr>
            <p:ph type="sldImg"/>
          </p:nvPr>
        </p:nvSpPr>
        <p:spPr>
          <a:ln>
            <a:miter lim="800000"/>
          </a:ln>
        </p:spPr>
      </p:sp>
      <p:sp>
        <p:nvSpPr>
          <p:cNvPr id="8195"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819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3490" name="幻灯片图像占位符 1"/>
          <p:cNvSpPr>
            <a:spLocks noGrp="1" noRot="1" noChangeAspect="1" noTextEdit="1"/>
          </p:cNvSpPr>
          <p:nvPr>
            <p:ph type="sldImg"/>
          </p:nvPr>
        </p:nvSpPr>
        <p:spPr>
          <a:ln>
            <a:miter lim="800000"/>
          </a:ln>
        </p:spPr>
      </p:sp>
      <p:sp>
        <p:nvSpPr>
          <p:cNvPr id="63491"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6349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8" name="幻灯片图像占位符 1"/>
          <p:cNvSpPr>
            <a:spLocks noGrp="1" noRot="1" noChangeAspect="1" noTextEdit="1"/>
          </p:cNvSpPr>
          <p:nvPr>
            <p:ph type="sldImg"/>
          </p:nvPr>
        </p:nvSpPr>
        <p:spPr>
          <a:ln>
            <a:miter lim="800000"/>
          </a:ln>
        </p:spPr>
      </p:sp>
      <p:sp>
        <p:nvSpPr>
          <p:cNvPr id="65539"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6554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6" name="幻灯片图像占位符 1"/>
          <p:cNvSpPr>
            <a:spLocks noGrp="1" noRot="1" noChangeAspect="1" noTextEdit="1"/>
          </p:cNvSpPr>
          <p:nvPr>
            <p:ph type="sldImg"/>
          </p:nvPr>
        </p:nvSpPr>
        <p:spPr>
          <a:ln>
            <a:miter lim="800000"/>
          </a:ln>
        </p:spPr>
      </p:sp>
      <p:sp>
        <p:nvSpPr>
          <p:cNvPr id="67587"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6758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4" name="幻灯片图像占位符 1"/>
          <p:cNvSpPr>
            <a:spLocks noGrp="1" noRot="1" noChangeAspect="1" noTextEdit="1"/>
          </p:cNvSpPr>
          <p:nvPr>
            <p:ph type="sldImg"/>
          </p:nvPr>
        </p:nvSpPr>
        <p:spPr>
          <a:ln>
            <a:miter lim="800000"/>
          </a:ln>
        </p:spPr>
      </p:sp>
      <p:sp>
        <p:nvSpPr>
          <p:cNvPr id="69635"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6963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2" name="幻灯片图像占位符 1"/>
          <p:cNvSpPr>
            <a:spLocks noGrp="1" noRot="1" noChangeAspect="1" noTextEdit="1"/>
          </p:cNvSpPr>
          <p:nvPr>
            <p:ph type="sldImg"/>
          </p:nvPr>
        </p:nvSpPr>
        <p:spPr>
          <a:ln>
            <a:miter lim="800000"/>
          </a:ln>
        </p:spPr>
      </p:sp>
      <p:sp>
        <p:nvSpPr>
          <p:cNvPr id="71683"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7168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3730" name="幻灯片图像占位符 1"/>
          <p:cNvSpPr>
            <a:spLocks noGrp="1" noRot="1" noChangeAspect="1" noTextEdit="1"/>
          </p:cNvSpPr>
          <p:nvPr>
            <p:ph type="sldImg"/>
          </p:nvPr>
        </p:nvSpPr>
        <p:spPr>
          <a:ln>
            <a:miter lim="800000"/>
          </a:ln>
        </p:spPr>
      </p:sp>
      <p:sp>
        <p:nvSpPr>
          <p:cNvPr id="73731"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7373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8" name="幻灯片图像占位符 1"/>
          <p:cNvSpPr>
            <a:spLocks noGrp="1" noRot="1" noChangeAspect="1" noTextEdit="1"/>
          </p:cNvSpPr>
          <p:nvPr>
            <p:ph type="sldImg"/>
          </p:nvPr>
        </p:nvSpPr>
        <p:spPr>
          <a:ln>
            <a:miter lim="800000"/>
          </a:ln>
        </p:spPr>
      </p:sp>
      <p:sp>
        <p:nvSpPr>
          <p:cNvPr id="75779"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7578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6" name="幻灯片图像占位符 1"/>
          <p:cNvSpPr>
            <a:spLocks noGrp="1" noRot="1" noChangeAspect="1" noTextEdit="1"/>
          </p:cNvSpPr>
          <p:nvPr>
            <p:ph type="sldImg"/>
          </p:nvPr>
        </p:nvSpPr>
        <p:spPr>
          <a:ln>
            <a:miter lim="800000"/>
          </a:ln>
        </p:spPr>
      </p:sp>
      <p:sp>
        <p:nvSpPr>
          <p:cNvPr id="77827"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7782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4" name="幻灯片图像占位符 1"/>
          <p:cNvSpPr>
            <a:spLocks noGrp="1" noRot="1" noChangeAspect="1" noTextEdit="1"/>
          </p:cNvSpPr>
          <p:nvPr>
            <p:ph type="sldImg"/>
          </p:nvPr>
        </p:nvSpPr>
        <p:spPr>
          <a:ln>
            <a:miter lim="800000"/>
          </a:ln>
        </p:spPr>
      </p:sp>
      <p:sp>
        <p:nvSpPr>
          <p:cNvPr id="79875"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7987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2" name="幻灯片图像占位符 1"/>
          <p:cNvSpPr>
            <a:spLocks noGrp="1" noRot="1" noChangeAspect="1" noTextEdit="1"/>
          </p:cNvSpPr>
          <p:nvPr>
            <p:ph type="sldImg"/>
          </p:nvPr>
        </p:nvSpPr>
        <p:spPr>
          <a:ln>
            <a:miter lim="800000"/>
          </a:ln>
        </p:spPr>
      </p:sp>
      <p:sp>
        <p:nvSpPr>
          <p:cNvPr id="81923"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8192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幻灯片图像占位符 1"/>
          <p:cNvSpPr>
            <a:spLocks noGrp="1" noRot="1" noChangeAspect="1" noTextEdit="1"/>
          </p:cNvSpPr>
          <p:nvPr>
            <p:ph type="sldImg"/>
          </p:nvPr>
        </p:nvSpPr>
        <p:spPr>
          <a:ln>
            <a:miter lim="800000"/>
          </a:ln>
        </p:spPr>
      </p:sp>
      <p:sp>
        <p:nvSpPr>
          <p:cNvPr id="10243"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1024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3970" name="幻灯片图像占位符 1"/>
          <p:cNvSpPr>
            <a:spLocks noGrp="1" noRot="1" noChangeAspect="1" noTextEdit="1"/>
          </p:cNvSpPr>
          <p:nvPr>
            <p:ph type="sldImg"/>
          </p:nvPr>
        </p:nvSpPr>
        <p:spPr>
          <a:ln>
            <a:miter lim="800000"/>
          </a:ln>
        </p:spPr>
      </p:sp>
      <p:sp>
        <p:nvSpPr>
          <p:cNvPr id="83971"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8397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8" name="幻灯片图像占位符 1"/>
          <p:cNvSpPr>
            <a:spLocks noGrp="1" noRot="1" noChangeAspect="1" noTextEdit="1"/>
          </p:cNvSpPr>
          <p:nvPr>
            <p:ph type="sldImg"/>
          </p:nvPr>
        </p:nvSpPr>
        <p:spPr>
          <a:ln>
            <a:miter lim="800000"/>
          </a:ln>
        </p:spPr>
      </p:sp>
      <p:sp>
        <p:nvSpPr>
          <p:cNvPr id="86019"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8602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6" name="幻灯片图像占位符 1"/>
          <p:cNvSpPr>
            <a:spLocks noGrp="1" noRot="1" noChangeAspect="1" noTextEdit="1"/>
          </p:cNvSpPr>
          <p:nvPr>
            <p:ph type="sldImg"/>
          </p:nvPr>
        </p:nvSpPr>
        <p:spPr>
          <a:ln>
            <a:miter lim="800000"/>
          </a:ln>
        </p:spPr>
      </p:sp>
      <p:sp>
        <p:nvSpPr>
          <p:cNvPr id="88067"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8806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4" name="幻灯片图像占位符 1"/>
          <p:cNvSpPr>
            <a:spLocks noGrp="1" noRot="1" noChangeAspect="1" noTextEdit="1"/>
          </p:cNvSpPr>
          <p:nvPr>
            <p:ph type="sldImg"/>
          </p:nvPr>
        </p:nvSpPr>
        <p:spPr>
          <a:ln>
            <a:miter lim="800000"/>
          </a:ln>
        </p:spPr>
      </p:sp>
      <p:sp>
        <p:nvSpPr>
          <p:cNvPr id="90115"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9011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2" name="幻灯片图像占位符 1"/>
          <p:cNvSpPr>
            <a:spLocks noGrp="1" noRot="1" noChangeAspect="1" noTextEdit="1"/>
          </p:cNvSpPr>
          <p:nvPr>
            <p:ph type="sldImg"/>
          </p:nvPr>
        </p:nvSpPr>
        <p:spPr>
          <a:ln>
            <a:miter lim="800000"/>
          </a:ln>
        </p:spPr>
      </p:sp>
      <p:sp>
        <p:nvSpPr>
          <p:cNvPr id="92163"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9216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4210" name="幻灯片图像占位符 1"/>
          <p:cNvSpPr>
            <a:spLocks noGrp="1" noRot="1" noChangeAspect="1" noTextEdit="1"/>
          </p:cNvSpPr>
          <p:nvPr>
            <p:ph type="sldImg"/>
          </p:nvPr>
        </p:nvSpPr>
        <p:spPr>
          <a:ln>
            <a:miter lim="800000"/>
          </a:ln>
        </p:spPr>
      </p:sp>
      <p:sp>
        <p:nvSpPr>
          <p:cNvPr id="94211"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9421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8" name="幻灯片图像占位符 1"/>
          <p:cNvSpPr>
            <a:spLocks noGrp="1" noRot="1" noChangeAspect="1" noTextEdit="1"/>
          </p:cNvSpPr>
          <p:nvPr>
            <p:ph type="sldImg"/>
          </p:nvPr>
        </p:nvSpPr>
        <p:spPr>
          <a:ln>
            <a:miter lim="800000"/>
          </a:ln>
        </p:spPr>
      </p:sp>
      <p:sp>
        <p:nvSpPr>
          <p:cNvPr id="96259"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9626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6" name="幻灯片图像占位符 1"/>
          <p:cNvSpPr>
            <a:spLocks noGrp="1" noRot="1" noChangeAspect="1" noTextEdit="1"/>
          </p:cNvSpPr>
          <p:nvPr>
            <p:ph type="sldImg"/>
          </p:nvPr>
        </p:nvSpPr>
        <p:spPr>
          <a:ln>
            <a:miter lim="800000"/>
          </a:ln>
        </p:spPr>
      </p:sp>
      <p:sp>
        <p:nvSpPr>
          <p:cNvPr id="98307"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9830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4" name="幻灯片图像占位符 1"/>
          <p:cNvSpPr>
            <a:spLocks noGrp="1" noRot="1" noChangeAspect="1" noTextEdit="1"/>
          </p:cNvSpPr>
          <p:nvPr>
            <p:ph type="sldImg"/>
          </p:nvPr>
        </p:nvSpPr>
        <p:spPr>
          <a:ln>
            <a:miter lim="800000"/>
          </a:ln>
        </p:spPr>
      </p:sp>
      <p:sp>
        <p:nvSpPr>
          <p:cNvPr id="100355"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10035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2" name="幻灯片图像占位符 1"/>
          <p:cNvSpPr>
            <a:spLocks noGrp="1" noRot="1" noChangeAspect="1" noTextEdit="1"/>
          </p:cNvSpPr>
          <p:nvPr>
            <p:ph type="sldImg"/>
          </p:nvPr>
        </p:nvSpPr>
        <p:spPr>
          <a:ln>
            <a:miter lim="800000"/>
          </a:ln>
        </p:spPr>
      </p:sp>
      <p:sp>
        <p:nvSpPr>
          <p:cNvPr id="102403"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10240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幻灯片图像占位符 1"/>
          <p:cNvSpPr>
            <a:spLocks noGrp="1" noRot="1" noChangeAspect="1" noTextEdit="1"/>
          </p:cNvSpPr>
          <p:nvPr>
            <p:ph type="sldImg"/>
          </p:nvPr>
        </p:nvSpPr>
        <p:spPr>
          <a:ln>
            <a:miter lim="800000"/>
          </a:ln>
        </p:spPr>
      </p:sp>
      <p:sp>
        <p:nvSpPr>
          <p:cNvPr id="12291"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1229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50" name="幻灯片图像占位符 1"/>
          <p:cNvSpPr>
            <a:spLocks noGrp="1" noRot="1" noChangeAspect="1" noTextEdit="1"/>
          </p:cNvSpPr>
          <p:nvPr>
            <p:ph type="sldImg"/>
          </p:nvPr>
        </p:nvSpPr>
        <p:spPr>
          <a:ln>
            <a:miter lim="800000"/>
          </a:ln>
        </p:spPr>
      </p:sp>
      <p:sp>
        <p:nvSpPr>
          <p:cNvPr id="104451"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10445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6498" name="幻灯片图像占位符 1"/>
          <p:cNvSpPr>
            <a:spLocks noGrp="1" noRot="1" noChangeAspect="1" noTextEdit="1"/>
          </p:cNvSpPr>
          <p:nvPr>
            <p:ph type="sldImg"/>
          </p:nvPr>
        </p:nvSpPr>
        <p:spPr>
          <a:ln>
            <a:miter lim="800000"/>
          </a:ln>
        </p:spPr>
      </p:sp>
      <p:sp>
        <p:nvSpPr>
          <p:cNvPr id="106499"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10650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6" name="幻灯片图像占位符 1"/>
          <p:cNvSpPr>
            <a:spLocks noGrp="1" noRot="1" noChangeAspect="1" noTextEdit="1"/>
          </p:cNvSpPr>
          <p:nvPr>
            <p:ph type="sldImg"/>
          </p:nvPr>
        </p:nvSpPr>
        <p:spPr>
          <a:ln>
            <a:miter lim="800000"/>
          </a:ln>
        </p:spPr>
      </p:sp>
      <p:sp>
        <p:nvSpPr>
          <p:cNvPr id="108547"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10854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0594" name="幻灯片图像占位符 1"/>
          <p:cNvSpPr>
            <a:spLocks noGrp="1" noRot="1" noChangeAspect="1" noTextEdit="1"/>
          </p:cNvSpPr>
          <p:nvPr>
            <p:ph type="sldImg"/>
          </p:nvPr>
        </p:nvSpPr>
        <p:spPr>
          <a:ln>
            <a:miter lim="800000"/>
          </a:ln>
        </p:spPr>
      </p:sp>
      <p:sp>
        <p:nvSpPr>
          <p:cNvPr id="110595"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11059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2" name="幻灯片图像占位符 1"/>
          <p:cNvSpPr>
            <a:spLocks noGrp="1" noRot="1" noChangeAspect="1" noTextEdit="1"/>
          </p:cNvSpPr>
          <p:nvPr>
            <p:ph type="sldImg"/>
          </p:nvPr>
        </p:nvSpPr>
        <p:spPr>
          <a:ln>
            <a:miter lim="800000"/>
          </a:ln>
        </p:spPr>
      </p:sp>
      <p:sp>
        <p:nvSpPr>
          <p:cNvPr id="112643"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11264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4690" name="幻灯片图像占位符 1"/>
          <p:cNvSpPr>
            <a:spLocks noGrp="1" noRot="1" noChangeAspect="1" noTextEdit="1"/>
          </p:cNvSpPr>
          <p:nvPr>
            <p:ph type="sldImg"/>
          </p:nvPr>
        </p:nvSpPr>
        <p:spPr>
          <a:ln>
            <a:miter lim="800000"/>
          </a:ln>
        </p:spPr>
      </p:sp>
      <p:sp>
        <p:nvSpPr>
          <p:cNvPr id="114691"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11469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6738" name="幻灯片图像占位符 1"/>
          <p:cNvSpPr>
            <a:spLocks noGrp="1" noRot="1" noChangeAspect="1" noTextEdit="1"/>
          </p:cNvSpPr>
          <p:nvPr>
            <p:ph type="sldImg"/>
          </p:nvPr>
        </p:nvSpPr>
        <p:spPr>
          <a:ln>
            <a:miter lim="800000"/>
          </a:ln>
        </p:spPr>
      </p:sp>
      <p:sp>
        <p:nvSpPr>
          <p:cNvPr id="116739"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11674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8786" name="幻灯片图像占位符 1"/>
          <p:cNvSpPr>
            <a:spLocks noGrp="1" noRot="1" noChangeAspect="1" noTextEdit="1"/>
          </p:cNvSpPr>
          <p:nvPr>
            <p:ph type="sldImg"/>
          </p:nvPr>
        </p:nvSpPr>
        <p:spPr>
          <a:ln>
            <a:miter lim="800000"/>
          </a:ln>
        </p:spPr>
      </p:sp>
      <p:sp>
        <p:nvSpPr>
          <p:cNvPr id="118787"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11878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0834" name="幻灯片图像占位符 1"/>
          <p:cNvSpPr>
            <a:spLocks noGrp="1" noRot="1" noChangeAspect="1" noTextEdit="1"/>
          </p:cNvSpPr>
          <p:nvPr>
            <p:ph type="sldImg"/>
          </p:nvPr>
        </p:nvSpPr>
        <p:spPr>
          <a:ln>
            <a:miter lim="800000"/>
          </a:ln>
        </p:spPr>
      </p:sp>
      <p:sp>
        <p:nvSpPr>
          <p:cNvPr id="120835"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12083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82" name="幻灯片图像占位符 1"/>
          <p:cNvSpPr>
            <a:spLocks noGrp="1" noRot="1" noChangeAspect="1" noTextEdit="1"/>
          </p:cNvSpPr>
          <p:nvPr>
            <p:ph type="sldImg"/>
          </p:nvPr>
        </p:nvSpPr>
        <p:spPr>
          <a:ln>
            <a:miter lim="800000"/>
          </a:ln>
        </p:spPr>
      </p:sp>
      <p:sp>
        <p:nvSpPr>
          <p:cNvPr id="122883"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12288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幻灯片图像占位符 1"/>
          <p:cNvSpPr>
            <a:spLocks noGrp="1" noRot="1" noChangeAspect="1" noTextEdit="1"/>
          </p:cNvSpPr>
          <p:nvPr>
            <p:ph type="sldImg"/>
          </p:nvPr>
        </p:nvSpPr>
        <p:spPr>
          <a:ln>
            <a:miter lim="800000"/>
          </a:ln>
        </p:spPr>
      </p:sp>
      <p:sp>
        <p:nvSpPr>
          <p:cNvPr id="14339"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1434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4930" name="幻灯片图像占位符 1"/>
          <p:cNvSpPr>
            <a:spLocks noGrp="1" noRot="1" noChangeAspect="1" noTextEdit="1"/>
          </p:cNvSpPr>
          <p:nvPr>
            <p:ph type="sldImg"/>
          </p:nvPr>
        </p:nvSpPr>
        <p:spPr>
          <a:ln>
            <a:miter lim="800000"/>
          </a:ln>
        </p:spPr>
      </p:sp>
      <p:sp>
        <p:nvSpPr>
          <p:cNvPr id="124931"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12493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6978" name="幻灯片图像占位符 1"/>
          <p:cNvSpPr>
            <a:spLocks noGrp="1" noRot="1" noChangeAspect="1" noTextEdit="1"/>
          </p:cNvSpPr>
          <p:nvPr>
            <p:ph type="sldImg"/>
          </p:nvPr>
        </p:nvSpPr>
        <p:spPr>
          <a:ln>
            <a:miter lim="800000"/>
          </a:ln>
        </p:spPr>
      </p:sp>
      <p:sp>
        <p:nvSpPr>
          <p:cNvPr id="126979"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12698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9026" name="幻灯片图像占位符 1"/>
          <p:cNvSpPr>
            <a:spLocks noGrp="1" noRot="1" noChangeAspect="1" noTextEdit="1"/>
          </p:cNvSpPr>
          <p:nvPr>
            <p:ph type="sldImg"/>
          </p:nvPr>
        </p:nvSpPr>
        <p:spPr>
          <a:ln>
            <a:miter lim="800000"/>
          </a:ln>
        </p:spPr>
      </p:sp>
      <p:sp>
        <p:nvSpPr>
          <p:cNvPr id="129027"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12902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1074" name="幻灯片图像占位符 1"/>
          <p:cNvSpPr>
            <a:spLocks noGrp="1" noRot="1" noChangeAspect="1" noTextEdit="1"/>
          </p:cNvSpPr>
          <p:nvPr>
            <p:ph type="sldImg"/>
          </p:nvPr>
        </p:nvSpPr>
        <p:spPr>
          <a:ln>
            <a:miter lim="800000"/>
          </a:ln>
        </p:spPr>
      </p:sp>
      <p:sp>
        <p:nvSpPr>
          <p:cNvPr id="131075"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13107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22" name="幻灯片图像占位符 1"/>
          <p:cNvSpPr>
            <a:spLocks noGrp="1" noRot="1" noChangeAspect="1" noTextEdit="1"/>
          </p:cNvSpPr>
          <p:nvPr>
            <p:ph type="sldImg"/>
          </p:nvPr>
        </p:nvSpPr>
        <p:spPr>
          <a:ln>
            <a:miter lim="800000"/>
          </a:ln>
        </p:spPr>
      </p:sp>
      <p:sp>
        <p:nvSpPr>
          <p:cNvPr id="133123"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13312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5170" name="幻灯片图像占位符 1"/>
          <p:cNvSpPr>
            <a:spLocks noGrp="1" noRot="1" noChangeAspect="1" noTextEdit="1"/>
          </p:cNvSpPr>
          <p:nvPr>
            <p:ph type="sldImg"/>
          </p:nvPr>
        </p:nvSpPr>
        <p:spPr>
          <a:ln>
            <a:miter lim="800000"/>
          </a:ln>
        </p:spPr>
      </p:sp>
      <p:sp>
        <p:nvSpPr>
          <p:cNvPr id="135171"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13517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7218" name="幻灯片图像占位符 1"/>
          <p:cNvSpPr>
            <a:spLocks noGrp="1" noRot="1" noChangeAspect="1" noTextEdit="1"/>
          </p:cNvSpPr>
          <p:nvPr>
            <p:ph type="sldImg"/>
          </p:nvPr>
        </p:nvSpPr>
        <p:spPr>
          <a:ln>
            <a:miter lim="800000"/>
          </a:ln>
        </p:spPr>
      </p:sp>
      <p:sp>
        <p:nvSpPr>
          <p:cNvPr id="137219"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13722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9266" name="幻灯片图像占位符 1"/>
          <p:cNvSpPr>
            <a:spLocks noGrp="1" noRot="1" noChangeAspect="1" noTextEdit="1"/>
          </p:cNvSpPr>
          <p:nvPr>
            <p:ph type="sldImg"/>
          </p:nvPr>
        </p:nvSpPr>
        <p:spPr>
          <a:ln>
            <a:miter lim="800000"/>
          </a:ln>
        </p:spPr>
      </p:sp>
      <p:sp>
        <p:nvSpPr>
          <p:cNvPr id="139267"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13926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1314" name="幻灯片图像占位符 1"/>
          <p:cNvSpPr>
            <a:spLocks noGrp="1" noRot="1" noChangeAspect="1" noTextEdit="1"/>
          </p:cNvSpPr>
          <p:nvPr>
            <p:ph type="sldImg"/>
          </p:nvPr>
        </p:nvSpPr>
        <p:spPr>
          <a:ln>
            <a:miter lim="800000"/>
          </a:ln>
        </p:spPr>
      </p:sp>
      <p:sp>
        <p:nvSpPr>
          <p:cNvPr id="141315"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14131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62" name="幻灯片图像占位符 1"/>
          <p:cNvSpPr>
            <a:spLocks noGrp="1" noRot="1" noChangeAspect="1" noTextEdit="1"/>
          </p:cNvSpPr>
          <p:nvPr>
            <p:ph type="sldImg"/>
          </p:nvPr>
        </p:nvSpPr>
        <p:spPr>
          <a:ln>
            <a:miter lim="800000"/>
          </a:ln>
        </p:spPr>
      </p:sp>
      <p:sp>
        <p:nvSpPr>
          <p:cNvPr id="143363"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14336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6" name="幻灯片图像占位符 1"/>
          <p:cNvSpPr>
            <a:spLocks noGrp="1" noRot="1" noChangeAspect="1" noTextEdit="1"/>
          </p:cNvSpPr>
          <p:nvPr>
            <p:ph type="sldImg"/>
          </p:nvPr>
        </p:nvSpPr>
        <p:spPr>
          <a:ln>
            <a:miter lim="800000"/>
          </a:ln>
        </p:spPr>
      </p:sp>
      <p:sp>
        <p:nvSpPr>
          <p:cNvPr id="16387"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1638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5410" name="幻灯片图像占位符 1"/>
          <p:cNvSpPr>
            <a:spLocks noGrp="1" noRot="1" noChangeAspect="1" noTextEdit="1"/>
          </p:cNvSpPr>
          <p:nvPr>
            <p:ph type="sldImg"/>
          </p:nvPr>
        </p:nvSpPr>
        <p:spPr>
          <a:ln>
            <a:miter lim="800000"/>
          </a:ln>
        </p:spPr>
      </p:sp>
      <p:sp>
        <p:nvSpPr>
          <p:cNvPr id="145411"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14541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7458" name="幻灯片图像占位符 1"/>
          <p:cNvSpPr>
            <a:spLocks noGrp="1" noRot="1" noChangeAspect="1" noTextEdit="1"/>
          </p:cNvSpPr>
          <p:nvPr>
            <p:ph type="sldImg"/>
          </p:nvPr>
        </p:nvSpPr>
        <p:spPr>
          <a:ln>
            <a:miter lim="800000"/>
          </a:ln>
        </p:spPr>
      </p:sp>
      <p:sp>
        <p:nvSpPr>
          <p:cNvPr id="147459"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14746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9506" name="幻灯片图像占位符 1"/>
          <p:cNvSpPr>
            <a:spLocks noGrp="1" noRot="1" noChangeAspect="1" noTextEdit="1"/>
          </p:cNvSpPr>
          <p:nvPr>
            <p:ph type="sldImg"/>
          </p:nvPr>
        </p:nvSpPr>
        <p:spPr>
          <a:ln>
            <a:miter lim="800000"/>
          </a:ln>
        </p:spPr>
      </p:sp>
      <p:sp>
        <p:nvSpPr>
          <p:cNvPr id="149507"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14950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1554" name="幻灯片图像占位符 1"/>
          <p:cNvSpPr>
            <a:spLocks noGrp="1" noRot="1" noChangeAspect="1" noTextEdit="1"/>
          </p:cNvSpPr>
          <p:nvPr>
            <p:ph type="sldImg"/>
          </p:nvPr>
        </p:nvSpPr>
        <p:spPr>
          <a:ln>
            <a:miter lim="800000"/>
          </a:ln>
        </p:spPr>
      </p:sp>
      <p:sp>
        <p:nvSpPr>
          <p:cNvPr id="151555"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15155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02" name="幻灯片图像占位符 1"/>
          <p:cNvSpPr>
            <a:spLocks noGrp="1" noRot="1" noChangeAspect="1" noTextEdit="1"/>
          </p:cNvSpPr>
          <p:nvPr>
            <p:ph type="sldImg"/>
          </p:nvPr>
        </p:nvSpPr>
        <p:spPr>
          <a:ln>
            <a:miter lim="800000"/>
          </a:ln>
        </p:spPr>
      </p:sp>
      <p:sp>
        <p:nvSpPr>
          <p:cNvPr id="153603"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15360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5650" name="幻灯片图像占位符 1"/>
          <p:cNvSpPr>
            <a:spLocks noGrp="1" noRot="1" noChangeAspect="1" noTextEdit="1"/>
          </p:cNvSpPr>
          <p:nvPr>
            <p:ph type="sldImg"/>
          </p:nvPr>
        </p:nvSpPr>
        <p:spPr>
          <a:ln>
            <a:miter lim="800000"/>
          </a:ln>
        </p:spPr>
      </p:sp>
      <p:sp>
        <p:nvSpPr>
          <p:cNvPr id="155651"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15565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7698" name="幻灯片图像占位符 1"/>
          <p:cNvSpPr>
            <a:spLocks noGrp="1" noRot="1" noChangeAspect="1" noTextEdit="1"/>
          </p:cNvSpPr>
          <p:nvPr>
            <p:ph type="sldImg"/>
          </p:nvPr>
        </p:nvSpPr>
        <p:spPr>
          <a:ln>
            <a:miter lim="800000"/>
          </a:ln>
        </p:spPr>
      </p:sp>
      <p:sp>
        <p:nvSpPr>
          <p:cNvPr id="157699"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15770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9746" name="幻灯片图像占位符 1"/>
          <p:cNvSpPr>
            <a:spLocks noGrp="1" noRot="1" noChangeAspect="1" noTextEdit="1"/>
          </p:cNvSpPr>
          <p:nvPr>
            <p:ph type="sldImg"/>
          </p:nvPr>
        </p:nvSpPr>
        <p:spPr>
          <a:ln>
            <a:miter lim="800000"/>
          </a:ln>
        </p:spPr>
      </p:sp>
      <p:sp>
        <p:nvSpPr>
          <p:cNvPr id="159747"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15974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1794" name="幻灯片图像占位符 1"/>
          <p:cNvSpPr>
            <a:spLocks noGrp="1" noRot="1" noChangeAspect="1" noTextEdit="1"/>
          </p:cNvSpPr>
          <p:nvPr>
            <p:ph type="sldImg"/>
          </p:nvPr>
        </p:nvSpPr>
        <p:spPr>
          <a:ln>
            <a:miter lim="800000"/>
          </a:ln>
        </p:spPr>
      </p:sp>
      <p:sp>
        <p:nvSpPr>
          <p:cNvPr id="161795"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16179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42" name="幻灯片图像占位符 1"/>
          <p:cNvSpPr>
            <a:spLocks noGrp="1" noRot="1" noChangeAspect="1" noTextEdit="1"/>
          </p:cNvSpPr>
          <p:nvPr>
            <p:ph type="sldImg"/>
          </p:nvPr>
        </p:nvSpPr>
        <p:spPr>
          <a:ln>
            <a:miter lim="800000"/>
          </a:ln>
        </p:spPr>
      </p:sp>
      <p:sp>
        <p:nvSpPr>
          <p:cNvPr id="163843"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16384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幻灯片图像占位符 1"/>
          <p:cNvSpPr>
            <a:spLocks noGrp="1" noRot="1" noChangeAspect="1" noTextEdit="1"/>
          </p:cNvSpPr>
          <p:nvPr>
            <p:ph type="sldImg"/>
          </p:nvPr>
        </p:nvSpPr>
        <p:spPr>
          <a:ln>
            <a:miter lim="800000"/>
          </a:ln>
        </p:spPr>
      </p:sp>
      <p:sp>
        <p:nvSpPr>
          <p:cNvPr id="18435"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1843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5890" name="幻灯片图像占位符 1"/>
          <p:cNvSpPr>
            <a:spLocks noGrp="1" noRot="1" noChangeAspect="1" noTextEdit="1"/>
          </p:cNvSpPr>
          <p:nvPr>
            <p:ph type="sldImg"/>
          </p:nvPr>
        </p:nvSpPr>
        <p:spPr>
          <a:ln>
            <a:miter lim="800000"/>
          </a:ln>
        </p:spPr>
      </p:sp>
      <p:sp>
        <p:nvSpPr>
          <p:cNvPr id="165891"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16589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7938" name="幻灯片图像占位符 1"/>
          <p:cNvSpPr>
            <a:spLocks noGrp="1" noRot="1" noChangeAspect="1" noTextEdit="1"/>
          </p:cNvSpPr>
          <p:nvPr>
            <p:ph type="sldImg"/>
          </p:nvPr>
        </p:nvSpPr>
        <p:spPr>
          <a:ln>
            <a:miter lim="800000"/>
          </a:ln>
        </p:spPr>
      </p:sp>
      <p:sp>
        <p:nvSpPr>
          <p:cNvPr id="167939"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16794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9986" name="幻灯片图像占位符 1"/>
          <p:cNvSpPr>
            <a:spLocks noGrp="1" noRot="1" noChangeAspect="1" noTextEdit="1"/>
          </p:cNvSpPr>
          <p:nvPr>
            <p:ph type="sldImg"/>
          </p:nvPr>
        </p:nvSpPr>
        <p:spPr>
          <a:ln>
            <a:miter lim="800000"/>
          </a:ln>
        </p:spPr>
      </p:sp>
      <p:sp>
        <p:nvSpPr>
          <p:cNvPr id="169987"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16998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2034" name="幻灯片图像占位符 1"/>
          <p:cNvSpPr>
            <a:spLocks noGrp="1" noRot="1" noChangeAspect="1" noTextEdit="1"/>
          </p:cNvSpPr>
          <p:nvPr>
            <p:ph type="sldImg"/>
          </p:nvPr>
        </p:nvSpPr>
        <p:spPr>
          <a:ln>
            <a:miter lim="800000"/>
          </a:ln>
        </p:spPr>
      </p:sp>
      <p:sp>
        <p:nvSpPr>
          <p:cNvPr id="172035"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17203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82" name="幻灯片图像占位符 1"/>
          <p:cNvSpPr>
            <a:spLocks noGrp="1" noRot="1" noChangeAspect="1" noTextEdit="1"/>
          </p:cNvSpPr>
          <p:nvPr>
            <p:ph type="sldImg"/>
          </p:nvPr>
        </p:nvSpPr>
        <p:spPr>
          <a:ln>
            <a:miter lim="800000"/>
          </a:ln>
        </p:spPr>
      </p:sp>
      <p:sp>
        <p:nvSpPr>
          <p:cNvPr id="174083"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17408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6130" name="幻灯片图像占位符 1"/>
          <p:cNvSpPr>
            <a:spLocks noGrp="1" noRot="1" noChangeAspect="1" noTextEdit="1"/>
          </p:cNvSpPr>
          <p:nvPr>
            <p:ph type="sldImg"/>
          </p:nvPr>
        </p:nvSpPr>
        <p:spPr>
          <a:ln>
            <a:miter lim="800000"/>
          </a:ln>
        </p:spPr>
      </p:sp>
      <p:sp>
        <p:nvSpPr>
          <p:cNvPr id="176131"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17613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8178" name="幻灯片图像占位符 1"/>
          <p:cNvSpPr>
            <a:spLocks noGrp="1" noRot="1" noChangeAspect="1" noTextEdit="1"/>
          </p:cNvSpPr>
          <p:nvPr>
            <p:ph type="sldImg"/>
          </p:nvPr>
        </p:nvSpPr>
        <p:spPr>
          <a:ln>
            <a:miter lim="800000"/>
          </a:ln>
        </p:spPr>
      </p:sp>
      <p:sp>
        <p:nvSpPr>
          <p:cNvPr id="178179"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17818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0226" name="幻灯片图像占位符 1"/>
          <p:cNvSpPr>
            <a:spLocks noGrp="1" noRot="1" noChangeAspect="1" noTextEdit="1"/>
          </p:cNvSpPr>
          <p:nvPr>
            <p:ph type="sldImg"/>
          </p:nvPr>
        </p:nvSpPr>
        <p:spPr>
          <a:ln>
            <a:miter lim="800000"/>
          </a:ln>
        </p:spPr>
      </p:sp>
      <p:sp>
        <p:nvSpPr>
          <p:cNvPr id="180227"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18022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2274" name="幻灯片图像占位符 1"/>
          <p:cNvSpPr>
            <a:spLocks noGrp="1" noRot="1" noChangeAspect="1" noTextEdit="1"/>
          </p:cNvSpPr>
          <p:nvPr>
            <p:ph type="sldImg"/>
          </p:nvPr>
        </p:nvSpPr>
        <p:spPr>
          <a:ln>
            <a:miter lim="800000"/>
          </a:ln>
        </p:spPr>
      </p:sp>
      <p:sp>
        <p:nvSpPr>
          <p:cNvPr id="182275"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18227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22" name="幻灯片图像占位符 1"/>
          <p:cNvSpPr>
            <a:spLocks noGrp="1" noRot="1" noChangeAspect="1" noTextEdit="1"/>
          </p:cNvSpPr>
          <p:nvPr>
            <p:ph type="sldImg"/>
          </p:nvPr>
        </p:nvSpPr>
        <p:spPr>
          <a:ln>
            <a:miter lim="800000"/>
          </a:ln>
        </p:spPr>
      </p:sp>
      <p:sp>
        <p:nvSpPr>
          <p:cNvPr id="184323"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18432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幻灯片图像占位符 1"/>
          <p:cNvSpPr>
            <a:spLocks noGrp="1" noRot="1" noChangeAspect="1" noTextEdit="1"/>
          </p:cNvSpPr>
          <p:nvPr>
            <p:ph type="sldImg"/>
          </p:nvPr>
        </p:nvSpPr>
        <p:spPr>
          <a:ln>
            <a:miter lim="800000"/>
          </a:ln>
        </p:spPr>
      </p:sp>
      <p:sp>
        <p:nvSpPr>
          <p:cNvPr id="20483"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2048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6370" name="幻灯片图像占位符 1"/>
          <p:cNvSpPr>
            <a:spLocks noGrp="1" noRot="1" noChangeAspect="1" noTextEdit="1"/>
          </p:cNvSpPr>
          <p:nvPr>
            <p:ph type="sldImg"/>
          </p:nvPr>
        </p:nvSpPr>
        <p:spPr>
          <a:ln>
            <a:miter lim="800000"/>
          </a:ln>
        </p:spPr>
      </p:sp>
      <p:sp>
        <p:nvSpPr>
          <p:cNvPr id="186371"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18637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88418" name="幻灯片图像占位符 1"/>
          <p:cNvSpPr>
            <a:spLocks noGrp="1" noRot="1" noChangeAspect="1" noTextEdit="1"/>
          </p:cNvSpPr>
          <p:nvPr>
            <p:ph type="sldImg"/>
          </p:nvPr>
        </p:nvSpPr>
        <p:spPr>
          <a:ln>
            <a:miter lim="800000"/>
          </a:ln>
        </p:spPr>
      </p:sp>
      <p:sp>
        <p:nvSpPr>
          <p:cNvPr id="188419"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18842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0466" name="幻灯片图像占位符 1"/>
          <p:cNvSpPr>
            <a:spLocks noGrp="1" noRot="1" noChangeAspect="1" noTextEdit="1"/>
          </p:cNvSpPr>
          <p:nvPr>
            <p:ph type="sldImg"/>
          </p:nvPr>
        </p:nvSpPr>
        <p:spPr>
          <a:ln>
            <a:miter lim="800000"/>
          </a:ln>
        </p:spPr>
      </p:sp>
      <p:sp>
        <p:nvSpPr>
          <p:cNvPr id="190467"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19046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2514" name="幻灯片图像占位符 1"/>
          <p:cNvSpPr>
            <a:spLocks noGrp="1" noRot="1" noChangeAspect="1" noTextEdit="1"/>
          </p:cNvSpPr>
          <p:nvPr>
            <p:ph type="sldImg"/>
          </p:nvPr>
        </p:nvSpPr>
        <p:spPr>
          <a:ln>
            <a:miter lim="800000"/>
          </a:ln>
        </p:spPr>
      </p:sp>
      <p:sp>
        <p:nvSpPr>
          <p:cNvPr id="192515"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19251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62" name="幻灯片图像占位符 1"/>
          <p:cNvSpPr>
            <a:spLocks noGrp="1" noRot="1" noChangeAspect="1" noTextEdit="1"/>
          </p:cNvSpPr>
          <p:nvPr>
            <p:ph type="sldImg"/>
          </p:nvPr>
        </p:nvSpPr>
        <p:spPr>
          <a:ln>
            <a:miter lim="800000"/>
          </a:ln>
        </p:spPr>
      </p:sp>
      <p:sp>
        <p:nvSpPr>
          <p:cNvPr id="194563"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19456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6610" name="幻灯片图像占位符 1"/>
          <p:cNvSpPr>
            <a:spLocks noGrp="1" noRot="1" noChangeAspect="1" noTextEdit="1"/>
          </p:cNvSpPr>
          <p:nvPr>
            <p:ph type="sldImg"/>
          </p:nvPr>
        </p:nvSpPr>
        <p:spPr>
          <a:ln>
            <a:miter lim="800000"/>
          </a:ln>
        </p:spPr>
      </p:sp>
      <p:sp>
        <p:nvSpPr>
          <p:cNvPr id="196611"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19661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8658" name="幻灯片图像占位符 1"/>
          <p:cNvSpPr>
            <a:spLocks noGrp="1" noRot="1" noChangeAspect="1" noTextEdit="1"/>
          </p:cNvSpPr>
          <p:nvPr>
            <p:ph type="sldImg"/>
          </p:nvPr>
        </p:nvSpPr>
        <p:spPr>
          <a:ln>
            <a:miter lim="800000"/>
          </a:ln>
        </p:spPr>
      </p:sp>
      <p:sp>
        <p:nvSpPr>
          <p:cNvPr id="198659"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198660"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0706" name="幻灯片图像占位符 1"/>
          <p:cNvSpPr>
            <a:spLocks noGrp="1" noRot="1" noChangeAspect="1" noTextEdit="1"/>
          </p:cNvSpPr>
          <p:nvPr>
            <p:ph type="sldImg"/>
          </p:nvPr>
        </p:nvSpPr>
        <p:spPr>
          <a:ln>
            <a:miter lim="800000"/>
          </a:ln>
        </p:spPr>
      </p:sp>
      <p:sp>
        <p:nvSpPr>
          <p:cNvPr id="200707"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200708"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2754" name="幻灯片图像占位符 1"/>
          <p:cNvSpPr>
            <a:spLocks noGrp="1" noRot="1" noChangeAspect="1" noTextEdit="1"/>
          </p:cNvSpPr>
          <p:nvPr>
            <p:ph type="sldImg"/>
          </p:nvPr>
        </p:nvSpPr>
        <p:spPr>
          <a:ln>
            <a:miter lim="800000"/>
          </a:ln>
        </p:spPr>
      </p:sp>
      <p:sp>
        <p:nvSpPr>
          <p:cNvPr id="202755"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202756"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02" name="幻灯片图像占位符 1"/>
          <p:cNvSpPr>
            <a:spLocks noGrp="1" noRot="1" noChangeAspect="1" noTextEdit="1"/>
          </p:cNvSpPr>
          <p:nvPr>
            <p:ph type="sldImg"/>
          </p:nvPr>
        </p:nvSpPr>
        <p:spPr>
          <a:ln>
            <a:miter lim="800000"/>
          </a:ln>
        </p:spPr>
      </p:sp>
      <p:sp>
        <p:nvSpPr>
          <p:cNvPr id="204803" name="备注占位符 2"/>
          <p:cNvSpPr>
            <a:spLocks noGrp="1"/>
          </p:cNvSpPr>
          <p:nvPr>
            <p:ph type="body"/>
          </p:nvPr>
        </p:nvSpPr>
        <p:spPr>
          <a:ln/>
        </p:spPr>
        <p:txBody>
          <a:bodyPr wrap="square" lIns="91440" tIns="45720" rIns="91440" bIns="45720" anchor="t" anchorCtr="0"/>
          <a:p>
            <a:pPr lvl="0" eaLnBrk="1" hangingPunct="1"/>
            <a:endParaRPr lang="zh-CN" altLang="en-US" dirty="0"/>
          </a:p>
        </p:txBody>
      </p:sp>
      <p:sp>
        <p:nvSpPr>
          <p:cNvPr id="204804"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 altLang="en-US" sz="1200" dirty="0"/>
            </a:fld>
            <a:endParaRPr lang="" altLang="en-US" sz="12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8A96DA5-3E79-41C8-95BD-5083B6F2EB3D}" type="datetimeFigureOut">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微软雅黑" panose="020B0503020204020204" pitchFamily="34"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微软雅黑" panose="020B0503020204020204" pitchFamily="34"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微软雅黑" panose="020B0503020204020204" pitchFamily="34"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zh-CN" altLang="en-US" dirty="0">
                <a:latin typeface="Calibri" panose="020F0502020204030204" pitchFamily="34" charset="0"/>
              </a:rPr>
            </a:fld>
            <a:endParaRPr lang="zh-CN" altLang="en-US" dirty="0">
              <a:latin typeface="Calibri" panose="020F050202020403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8A96DA5-3E79-41C8-95BD-5083B6F2EB3D}" type="datetimeFigureOut">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微软雅黑" panose="020B0503020204020204" pitchFamily="34"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微软雅黑" panose="020B0503020204020204" pitchFamily="34"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微软雅黑" panose="020B0503020204020204" pitchFamily="34"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zh-CN" altLang="en-US" dirty="0">
                <a:latin typeface="Calibri" panose="020F0502020204030204" pitchFamily="34" charset="0"/>
              </a:rPr>
            </a:fld>
            <a:endParaRPr lang="zh-CN" altLang="en-US" dirty="0">
              <a:latin typeface="Calibri" panose="020F050202020403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8A96DA5-3E79-41C8-95BD-5083B6F2EB3D}" type="datetimeFigureOut">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微软雅黑" panose="020B0503020204020204" pitchFamily="34"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微软雅黑" panose="020B0503020204020204" pitchFamily="34"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微软雅黑" panose="020B0503020204020204" pitchFamily="34"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zh-CN" altLang="en-US" dirty="0">
                <a:latin typeface="Calibri" panose="020F0502020204030204" pitchFamily="34" charset="0"/>
              </a:rPr>
            </a:fld>
            <a:endParaRPr lang="zh-CN" altLang="en-US" dirty="0">
              <a:latin typeface="Calibri" panose="020F050202020403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8A96DA5-3E79-41C8-95BD-5083B6F2EB3D}" type="datetimeFigureOut">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微软雅黑" panose="020B0503020204020204" pitchFamily="34"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微软雅黑" panose="020B0503020204020204" pitchFamily="34"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微软雅黑" panose="020B0503020204020204" pitchFamily="34"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zh-CN" altLang="en-US" dirty="0">
                <a:latin typeface="Calibri" panose="020F0502020204030204" pitchFamily="34" charset="0"/>
              </a:rPr>
            </a:fld>
            <a:endParaRPr lang="zh-CN" altLang="en-US" dirty="0">
              <a:latin typeface="Calibri" panose="020F050202020403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8A96DA5-3E79-41C8-95BD-5083B6F2EB3D}" type="datetimeFigureOut">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微软雅黑" panose="020B0503020204020204" pitchFamily="34"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微软雅黑" panose="020B0503020204020204" pitchFamily="34"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微软雅黑" panose="020B0503020204020204" pitchFamily="34"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zh-CN" altLang="en-US" dirty="0">
                <a:latin typeface="Calibri" panose="020F0502020204030204" pitchFamily="34" charset="0"/>
              </a:rPr>
            </a:fld>
            <a:endParaRPr lang="zh-CN" altLang="en-US" dirty="0">
              <a:latin typeface="Calibri" panose="020F050202020403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8A96DA5-3E79-41C8-95BD-5083B6F2EB3D}" type="datetimeFigureOut">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微软雅黑" panose="020B0503020204020204" pitchFamily="34"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微软雅黑" panose="020B0503020204020204" pitchFamily="34"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微软雅黑" panose="020B0503020204020204" pitchFamily="34"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zh-CN" altLang="en-US" dirty="0">
                <a:latin typeface="Calibri" panose="020F0502020204030204" pitchFamily="34" charset="0"/>
              </a:rPr>
            </a:fld>
            <a:endParaRPr lang="zh-CN" altLang="en-US" dirty="0">
              <a:latin typeface="Calibri" panose="020F050202020403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629842" y="2505075"/>
            <a:ext cx="3868340"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8A96DA5-3E79-41C8-95BD-5083B6F2EB3D}" type="datetimeFigureOut">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微软雅黑" panose="020B0503020204020204" pitchFamily="34"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微软雅黑" panose="020B0503020204020204" pitchFamily="34"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微软雅黑" panose="020B0503020204020204" pitchFamily="34" charset="-122"/>
              <a:cs typeface="+mn-cs"/>
            </a:endParaRPr>
          </a:p>
        </p:txBody>
      </p:sp>
      <p:sp>
        <p:nvSpPr>
          <p:cNvPr id="9" name="灯片编号占位符 8"/>
          <p:cNvSpPr>
            <a:spLocks noGrp="1"/>
          </p:cNvSpPr>
          <p:nvPr>
            <p:ph type="sldNum" sz="quarter" idx="12"/>
          </p:nvPr>
        </p:nvSpPr>
        <p:spPr/>
        <p:txBody>
          <a:bodyPr/>
          <a:p>
            <a:pPr lvl="0" eaLnBrk="1" hangingPunct="1">
              <a:buNone/>
            </a:pPr>
            <a:fld id="{9A0DB2DC-4C9A-4742-B13C-FB6460FD3503}" type="slidenum">
              <a:rPr lang="zh-CN" altLang="en-US" dirty="0">
                <a:latin typeface="Calibri" panose="020F0502020204030204" pitchFamily="34" charset="0"/>
              </a:rPr>
            </a:fld>
            <a:endParaRPr lang="zh-CN" altLang="en-US" dirty="0">
              <a:latin typeface="Calibri" panose="020F050202020403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8A96DA5-3E79-41C8-95BD-5083B6F2EB3D}" type="datetimeFigureOut">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微软雅黑" panose="020B0503020204020204" pitchFamily="34"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微软雅黑" panose="020B0503020204020204" pitchFamily="34"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微软雅黑" panose="020B0503020204020204" pitchFamily="34"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zh-CN" altLang="en-US" dirty="0">
                <a:latin typeface="Calibri" panose="020F0502020204030204" pitchFamily="34" charset="0"/>
              </a:rPr>
            </a:fld>
            <a:endParaRPr lang="zh-CN" altLang="en-US" dirty="0">
              <a:latin typeface="Calibri" panose="020F050202020403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8A96DA5-3E79-41C8-95BD-5083B6F2EB3D}" type="datetimeFigureOut">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微软雅黑" panose="020B0503020204020204" pitchFamily="34"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微软雅黑" panose="020B0503020204020204" pitchFamily="34"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微软雅黑" panose="020B0503020204020204" pitchFamily="34"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zh-CN" altLang="en-US" dirty="0">
                <a:latin typeface="Calibri" panose="020F0502020204030204" pitchFamily="34" charset="0"/>
              </a:rPr>
            </a:fld>
            <a:endParaRPr lang="zh-CN" altLang="en-US" dirty="0">
              <a:latin typeface="Calibri" panose="020F050202020403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8A96DA5-3E79-41C8-95BD-5083B6F2EB3D}" type="datetimeFigureOut">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微软雅黑" panose="020B0503020204020204" pitchFamily="34"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微软雅黑" panose="020B0503020204020204" pitchFamily="34"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微软雅黑" panose="020B0503020204020204" pitchFamily="34"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zh-CN" altLang="en-US" dirty="0">
                <a:latin typeface="Calibri" panose="020F0502020204030204" pitchFamily="34" charset="0"/>
              </a:rPr>
            </a:fld>
            <a:endParaRPr lang="zh-CN" altLang="en-US" dirty="0">
              <a:latin typeface="Calibri" panose="020F050202020403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r>
              <a:rPr kumimoji="0" lang="zh-CN" altLang="en-US" sz="3200" b="0" i="0" u="none" strike="noStrike" kern="1200" cap="none" spc="0" normalizeH="0" baseline="0" noProof="0">
                <a:ln>
                  <a:noFill/>
                </a:ln>
                <a:solidFill>
                  <a:schemeClr val="tx1"/>
                </a:solidFill>
                <a:effectLst/>
                <a:uLnTx/>
                <a:uFillTx/>
                <a:latin typeface="+mn-lt"/>
                <a:ea typeface="+mn-ea"/>
                <a:cs typeface="+mn-cs"/>
              </a:rPr>
              <a:t>单击图标添加图片</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fld id="{D8A96DA5-3E79-41C8-95BD-5083B6F2EB3D}" type="datetimeFigureOut">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微软雅黑" panose="020B0503020204020204" pitchFamily="34"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微软雅黑" panose="020B0503020204020204" pitchFamily="34"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微软雅黑" panose="020B0503020204020204" pitchFamily="34"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zh-CN" altLang="en-US" dirty="0">
                <a:latin typeface="Calibri" panose="020F0502020204030204" pitchFamily="34" charset="0"/>
              </a:rPr>
            </a:fld>
            <a:endParaRPr lang="zh-CN" altLang="en-US" dirty="0">
              <a:latin typeface="Calibri" panose="020F050202020403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Title Placeholder 1"/>
          <p:cNvSpPr>
            <a:spLocks noGrp="1"/>
          </p:cNvSpPr>
          <p:nvPr>
            <p:ph type="title"/>
          </p:nvPr>
        </p:nvSpPr>
        <p:spPr>
          <a:xfrm>
            <a:off x="628650" y="365125"/>
            <a:ext cx="7886700" cy="1325563"/>
          </a:xfrm>
          <a:prstGeom prst="rect">
            <a:avLst/>
          </a:prstGeom>
          <a:noFill/>
          <a:ln w="9525">
            <a:noFill/>
          </a:ln>
        </p:spPr>
        <p:txBody>
          <a:bodyPr anchor="ctr" anchorCtr="0"/>
          <a:p>
            <a:pPr lvl="0"/>
            <a:r>
              <a:rPr lang="zh-CN" altLang="en-US" dirty="0"/>
              <a:t>单击此处编辑母版标题样式</a:t>
            </a:r>
            <a:endParaRPr lang="en-US" altLang="zh-CN" dirty="0"/>
          </a:p>
        </p:txBody>
      </p:sp>
      <p:sp>
        <p:nvSpPr>
          <p:cNvPr id="1027" name="Text Placeholder 2"/>
          <p:cNvSpPr>
            <a:spLocks noGrp="1"/>
          </p:cNvSpPr>
          <p:nvPr>
            <p:ph type="body" idx="1"/>
          </p:nvPr>
        </p:nvSpPr>
        <p:spPr>
          <a:xfrm>
            <a:off x="628650" y="1825625"/>
            <a:ext cx="7886700" cy="4351338"/>
          </a:xfrm>
          <a:prstGeom prst="rect">
            <a:avLst/>
          </a:prstGeom>
          <a:noFill/>
          <a:ln w="9525">
            <a:noFill/>
          </a:ln>
        </p:spPr>
        <p:txBody>
          <a:bodyPr/>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altLang="zh-CN" dirty="0"/>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hangingPunct="1">
              <a:defRPr sz="1200">
                <a:solidFill>
                  <a:schemeClr val="tx1">
                    <a:tint val="75000"/>
                  </a:schemeClr>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D8A96DA5-3E79-41C8-95BD-5083B6F2EB3D}" type="datetimeFigureOut">
              <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微软雅黑" panose="020B0503020204020204" pitchFamily="34" charset="-122"/>
                <a:cs typeface="+mn-cs"/>
              </a:rPr>
            </a:fld>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微软雅黑" panose="020B0503020204020204" pitchFamily="34" charset="-122"/>
              <a:cs typeface="+mn-cs"/>
            </a:endParaRPr>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hangingPunct="1">
              <a:defRPr sz="1200">
                <a:solidFill>
                  <a:schemeClr val="tx1">
                    <a:tint val="75000"/>
                  </a:schemeClr>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tint val="75000"/>
                </a:schemeClr>
              </a:solidFill>
              <a:effectLst/>
              <a:uLnTx/>
              <a:uFillTx/>
              <a:latin typeface="Calibri" panose="020F0502020204030204" pitchFamily="34" charset="0"/>
              <a:ea typeface="微软雅黑" panose="020B0503020204020204" pitchFamily="34" charset="-122"/>
              <a:cs typeface="+mn-cs"/>
            </a:endParaRPr>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pPr lvl="0" eaLnBrk="1" hangingPunct="1">
              <a:buNone/>
            </a:pPr>
            <a:fld id="{9A0DB2DC-4C9A-4742-B13C-FB6460FD3503}" type="slidenum">
              <a:rPr lang="zh-CN" altLang="en-US" dirty="0">
                <a:latin typeface="Calibri" panose="020F0502020204030204" pitchFamily="34" charset="0"/>
              </a:rPr>
            </a:fld>
            <a:endParaRPr lang="zh-CN" altLang="en-US" dirty="0">
              <a:latin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等线 Light"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等线 Light"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等线 Light"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等线 Light"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等线 Light"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tags" Target="../tags/tag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image" Target="../media/image1.jpeg"/></Relationships>
</file>

<file path=ppt/slides/_rels/slide100.xml.rels><?xml version="1.0" encoding="UTF-8" standalone="yes"?>
<Relationships xmlns="http://schemas.openxmlformats.org/package/2006/relationships"><Relationship Id="rId4" Type="http://schemas.openxmlformats.org/officeDocument/2006/relationships/notesSlide" Target="../notesSlides/notesSlide100.xml"/><Relationship Id="rId3" Type="http://schemas.openxmlformats.org/officeDocument/2006/relationships/slideLayout" Target="../slideLayouts/slideLayout2.xml"/><Relationship Id="rId2" Type="http://schemas.openxmlformats.org/officeDocument/2006/relationships/tags" Target="../tags/tag100.xml"/><Relationship Id="rId1" Type="http://schemas.openxmlformats.org/officeDocument/2006/relationships/image" Target="../media/image1.jpeg"/></Relationships>
</file>

<file path=ppt/slides/_rels/slide101.xml.rels><?xml version="1.0" encoding="UTF-8" standalone="yes"?>
<Relationships xmlns="http://schemas.openxmlformats.org/package/2006/relationships"><Relationship Id="rId4" Type="http://schemas.openxmlformats.org/officeDocument/2006/relationships/notesSlide" Target="../notesSlides/notesSlide101.xml"/><Relationship Id="rId3" Type="http://schemas.openxmlformats.org/officeDocument/2006/relationships/slideLayout" Target="../slideLayouts/slideLayout2.xml"/><Relationship Id="rId2" Type="http://schemas.openxmlformats.org/officeDocument/2006/relationships/tags" Target="../tags/tag101.xml"/><Relationship Id="rId1" Type="http://schemas.openxmlformats.org/officeDocument/2006/relationships/image" Target="../media/image1.jpeg"/></Relationships>
</file>

<file path=ppt/slides/_rels/slide102.xml.rels><?xml version="1.0" encoding="UTF-8" standalone="yes"?>
<Relationships xmlns="http://schemas.openxmlformats.org/package/2006/relationships"><Relationship Id="rId6" Type="http://schemas.openxmlformats.org/officeDocument/2006/relationships/notesSlide" Target="../notesSlides/notesSlide102.xml"/><Relationship Id="rId5" Type="http://schemas.openxmlformats.org/officeDocument/2006/relationships/slideLayout" Target="../slideLayouts/slideLayout2.xml"/><Relationship Id="rId4" Type="http://schemas.openxmlformats.org/officeDocument/2006/relationships/tags" Target="../tags/tag102.xml"/><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1.jpeg"/></Relationships>
</file>

<file path=ppt/slides/_rels/slide103.xml.rels><?xml version="1.0" encoding="UTF-8" standalone="yes"?>
<Relationships xmlns="http://schemas.openxmlformats.org/package/2006/relationships"><Relationship Id="rId6" Type="http://schemas.openxmlformats.org/officeDocument/2006/relationships/notesSlide" Target="../notesSlides/notesSlide103.xml"/><Relationship Id="rId5" Type="http://schemas.openxmlformats.org/officeDocument/2006/relationships/slideLayout" Target="../slideLayouts/slideLayout2.xml"/><Relationship Id="rId4" Type="http://schemas.openxmlformats.org/officeDocument/2006/relationships/tags" Target="../tags/tag103.xml"/><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image" Target="../media/image1.jpeg"/></Relationships>
</file>

<file path=ppt/slides/_rels/slide104.xml.rels><?xml version="1.0" encoding="UTF-8" standalone="yes"?>
<Relationships xmlns="http://schemas.openxmlformats.org/package/2006/relationships"><Relationship Id="rId4" Type="http://schemas.openxmlformats.org/officeDocument/2006/relationships/notesSlide" Target="../notesSlides/notesSlide104.xml"/><Relationship Id="rId3" Type="http://schemas.openxmlformats.org/officeDocument/2006/relationships/slideLayout" Target="../slideLayouts/slideLayout2.xml"/><Relationship Id="rId2" Type="http://schemas.openxmlformats.org/officeDocument/2006/relationships/tags" Target="../tags/tag104.xml"/><Relationship Id="rId1" Type="http://schemas.openxmlformats.org/officeDocument/2006/relationships/image" Target="../media/image1.jpeg"/></Relationships>
</file>

<file path=ppt/slides/_rels/slide105.xml.rels><?xml version="1.0" encoding="UTF-8" standalone="yes"?>
<Relationships xmlns="http://schemas.openxmlformats.org/package/2006/relationships"><Relationship Id="rId4" Type="http://schemas.openxmlformats.org/officeDocument/2006/relationships/notesSlide" Target="../notesSlides/notesSlide105.xml"/><Relationship Id="rId3" Type="http://schemas.openxmlformats.org/officeDocument/2006/relationships/slideLayout" Target="../slideLayouts/slideLayout2.xml"/><Relationship Id="rId2" Type="http://schemas.openxmlformats.org/officeDocument/2006/relationships/tags" Target="../tags/tag105.xml"/><Relationship Id="rId1" Type="http://schemas.openxmlformats.org/officeDocument/2006/relationships/image" Target="../media/image1.jpeg"/></Relationships>
</file>

<file path=ppt/slides/_rels/slide106.xml.rels><?xml version="1.0" encoding="UTF-8" standalone="yes"?>
<Relationships xmlns="http://schemas.openxmlformats.org/package/2006/relationships"><Relationship Id="rId4" Type="http://schemas.openxmlformats.org/officeDocument/2006/relationships/notesSlide" Target="../notesSlides/notesSlide106.xml"/><Relationship Id="rId3" Type="http://schemas.openxmlformats.org/officeDocument/2006/relationships/slideLayout" Target="../slideLayouts/slideLayout2.xml"/><Relationship Id="rId2" Type="http://schemas.openxmlformats.org/officeDocument/2006/relationships/tags" Target="../tags/tag106.xml"/><Relationship Id="rId1" Type="http://schemas.openxmlformats.org/officeDocument/2006/relationships/image" Target="../media/image1.jpeg"/></Relationships>
</file>

<file path=ppt/slides/_rels/slide107.xml.rels><?xml version="1.0" encoding="UTF-8" standalone="yes"?>
<Relationships xmlns="http://schemas.openxmlformats.org/package/2006/relationships"><Relationship Id="rId5" Type="http://schemas.openxmlformats.org/officeDocument/2006/relationships/notesSlide" Target="../notesSlides/notesSlide107.xml"/><Relationship Id="rId4" Type="http://schemas.openxmlformats.org/officeDocument/2006/relationships/slideLayout" Target="../slideLayouts/slideLayout2.xml"/><Relationship Id="rId3" Type="http://schemas.openxmlformats.org/officeDocument/2006/relationships/tags" Target="../tags/tag107.xml"/><Relationship Id="rId2" Type="http://schemas.openxmlformats.org/officeDocument/2006/relationships/image" Target="../media/image67.png"/><Relationship Id="rId1" Type="http://schemas.openxmlformats.org/officeDocument/2006/relationships/image" Target="../media/image1.jpeg"/></Relationships>
</file>

<file path=ppt/slides/_rels/slide108.xml.rels><?xml version="1.0" encoding="UTF-8" standalone="yes"?>
<Relationships xmlns="http://schemas.openxmlformats.org/package/2006/relationships"><Relationship Id="rId6" Type="http://schemas.openxmlformats.org/officeDocument/2006/relationships/notesSlide" Target="../notesSlides/notesSlide108.xml"/><Relationship Id="rId5" Type="http://schemas.openxmlformats.org/officeDocument/2006/relationships/slideLayout" Target="../slideLayouts/slideLayout2.xml"/><Relationship Id="rId4" Type="http://schemas.openxmlformats.org/officeDocument/2006/relationships/tags" Target="../tags/tag108.xml"/><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1.jpeg"/></Relationships>
</file>

<file path=ppt/slides/_rels/slide109.xml.rels><?xml version="1.0" encoding="UTF-8" standalone="yes"?>
<Relationships xmlns="http://schemas.openxmlformats.org/package/2006/relationships"><Relationship Id="rId6" Type="http://schemas.openxmlformats.org/officeDocument/2006/relationships/notesSlide" Target="../notesSlides/notesSlide109.xml"/><Relationship Id="rId5" Type="http://schemas.openxmlformats.org/officeDocument/2006/relationships/slideLayout" Target="../slideLayouts/slideLayout2.xml"/><Relationship Id="rId4" Type="http://schemas.openxmlformats.org/officeDocument/2006/relationships/tags" Target="../tags/tag109.xml"/><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image" Target="../media/image1.jpeg"/></Relationships>
</file>

<file path=ppt/slides/_rels/slide110.xml.rels><?xml version="1.0" encoding="UTF-8" standalone="yes"?>
<Relationships xmlns="http://schemas.openxmlformats.org/package/2006/relationships"><Relationship Id="rId6" Type="http://schemas.openxmlformats.org/officeDocument/2006/relationships/notesSlide" Target="../notesSlides/notesSlide110.xml"/><Relationship Id="rId5" Type="http://schemas.openxmlformats.org/officeDocument/2006/relationships/slideLayout" Target="../slideLayouts/slideLayout2.xml"/><Relationship Id="rId4" Type="http://schemas.openxmlformats.org/officeDocument/2006/relationships/tags" Target="../tags/tag110.xml"/><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1.jpeg"/></Relationships>
</file>

<file path=ppt/slides/_rels/slide111.xml.rels><?xml version="1.0" encoding="UTF-8" standalone="yes"?>
<Relationships xmlns="http://schemas.openxmlformats.org/package/2006/relationships"><Relationship Id="rId5" Type="http://schemas.openxmlformats.org/officeDocument/2006/relationships/notesSlide" Target="../notesSlides/notesSlide111.xml"/><Relationship Id="rId4" Type="http://schemas.openxmlformats.org/officeDocument/2006/relationships/slideLayout" Target="../slideLayouts/slideLayout2.xml"/><Relationship Id="rId3" Type="http://schemas.openxmlformats.org/officeDocument/2006/relationships/tags" Target="../tags/tag111.xml"/><Relationship Id="rId2" Type="http://schemas.openxmlformats.org/officeDocument/2006/relationships/image" Target="../media/image74.png"/><Relationship Id="rId1" Type="http://schemas.openxmlformats.org/officeDocument/2006/relationships/image" Target="../media/image1.jpeg"/></Relationships>
</file>

<file path=ppt/slides/_rels/slide112.xml.rels><?xml version="1.0" encoding="UTF-8" standalone="yes"?>
<Relationships xmlns="http://schemas.openxmlformats.org/package/2006/relationships"><Relationship Id="rId4" Type="http://schemas.openxmlformats.org/officeDocument/2006/relationships/notesSlide" Target="../notesSlides/notesSlide112.xml"/><Relationship Id="rId3" Type="http://schemas.openxmlformats.org/officeDocument/2006/relationships/slideLayout" Target="../slideLayouts/slideLayout2.xml"/><Relationship Id="rId2" Type="http://schemas.openxmlformats.org/officeDocument/2006/relationships/tags" Target="../tags/tag112.xml"/><Relationship Id="rId1" Type="http://schemas.openxmlformats.org/officeDocument/2006/relationships/image" Target="../media/image1.jpeg"/></Relationships>
</file>

<file path=ppt/slides/_rels/slide113.xml.rels><?xml version="1.0" encoding="UTF-8" standalone="yes"?>
<Relationships xmlns="http://schemas.openxmlformats.org/package/2006/relationships"><Relationship Id="rId4" Type="http://schemas.openxmlformats.org/officeDocument/2006/relationships/notesSlide" Target="../notesSlides/notesSlide113.xml"/><Relationship Id="rId3" Type="http://schemas.openxmlformats.org/officeDocument/2006/relationships/slideLayout" Target="../slideLayouts/slideLayout2.xml"/><Relationship Id="rId2" Type="http://schemas.openxmlformats.org/officeDocument/2006/relationships/tags" Target="../tags/tag113.xml"/><Relationship Id="rId1" Type="http://schemas.openxmlformats.org/officeDocument/2006/relationships/image" Target="../media/image1.jpeg"/></Relationships>
</file>

<file path=ppt/slides/_rels/slide114.xml.rels><?xml version="1.0" encoding="UTF-8" standalone="yes"?>
<Relationships xmlns="http://schemas.openxmlformats.org/package/2006/relationships"><Relationship Id="rId4" Type="http://schemas.openxmlformats.org/officeDocument/2006/relationships/notesSlide" Target="../notesSlides/notesSlide114.xml"/><Relationship Id="rId3" Type="http://schemas.openxmlformats.org/officeDocument/2006/relationships/slideLayout" Target="../slideLayouts/slideLayout2.xml"/><Relationship Id="rId2" Type="http://schemas.openxmlformats.org/officeDocument/2006/relationships/tags" Target="../tags/tag114.xml"/><Relationship Id="rId1" Type="http://schemas.openxmlformats.org/officeDocument/2006/relationships/image" Target="../media/image1.jpeg"/></Relationships>
</file>

<file path=ppt/slides/_rels/slide115.xml.rels><?xml version="1.0" encoding="UTF-8" standalone="yes"?>
<Relationships xmlns="http://schemas.openxmlformats.org/package/2006/relationships"><Relationship Id="rId5" Type="http://schemas.openxmlformats.org/officeDocument/2006/relationships/notesSlide" Target="../notesSlides/notesSlide115.xml"/><Relationship Id="rId4" Type="http://schemas.openxmlformats.org/officeDocument/2006/relationships/slideLayout" Target="../slideLayouts/slideLayout2.xml"/><Relationship Id="rId3" Type="http://schemas.openxmlformats.org/officeDocument/2006/relationships/tags" Target="../tags/tag115.xml"/><Relationship Id="rId2" Type="http://schemas.openxmlformats.org/officeDocument/2006/relationships/image" Target="../media/image75.jpeg"/><Relationship Id="rId1" Type="http://schemas.openxmlformats.org/officeDocument/2006/relationships/image" Target="../media/image1.jpeg"/></Relationships>
</file>

<file path=ppt/slides/_rels/slide116.xml.rels><?xml version="1.0" encoding="UTF-8" standalone="yes"?>
<Relationships xmlns="http://schemas.openxmlformats.org/package/2006/relationships"><Relationship Id="rId4" Type="http://schemas.openxmlformats.org/officeDocument/2006/relationships/notesSlide" Target="../notesSlides/notesSlide116.xml"/><Relationship Id="rId3" Type="http://schemas.openxmlformats.org/officeDocument/2006/relationships/slideLayout" Target="../slideLayouts/slideLayout2.xml"/><Relationship Id="rId2" Type="http://schemas.openxmlformats.org/officeDocument/2006/relationships/tags" Target="../tags/tag116.xml"/><Relationship Id="rId1" Type="http://schemas.openxmlformats.org/officeDocument/2006/relationships/image" Target="../media/image1.jpeg"/></Relationships>
</file>

<file path=ppt/slides/_rels/slide117.xml.rels><?xml version="1.0" encoding="UTF-8" standalone="yes"?>
<Relationships xmlns="http://schemas.openxmlformats.org/package/2006/relationships"><Relationship Id="rId4" Type="http://schemas.openxmlformats.org/officeDocument/2006/relationships/notesSlide" Target="../notesSlides/notesSlide117.xml"/><Relationship Id="rId3" Type="http://schemas.openxmlformats.org/officeDocument/2006/relationships/slideLayout" Target="../slideLayouts/slideLayout2.xml"/><Relationship Id="rId2" Type="http://schemas.openxmlformats.org/officeDocument/2006/relationships/tags" Target="../tags/tag117.xml"/><Relationship Id="rId1" Type="http://schemas.openxmlformats.org/officeDocument/2006/relationships/image" Target="../media/image1.jpeg"/></Relationships>
</file>

<file path=ppt/slides/_rels/slide118.xml.rels><?xml version="1.0" encoding="UTF-8" standalone="yes"?>
<Relationships xmlns="http://schemas.openxmlformats.org/package/2006/relationships"><Relationship Id="rId5" Type="http://schemas.openxmlformats.org/officeDocument/2006/relationships/notesSlide" Target="../notesSlides/notesSlide118.xml"/><Relationship Id="rId4" Type="http://schemas.openxmlformats.org/officeDocument/2006/relationships/slideLayout" Target="../slideLayouts/slideLayout2.xml"/><Relationship Id="rId3" Type="http://schemas.openxmlformats.org/officeDocument/2006/relationships/tags" Target="../tags/tag118.xml"/><Relationship Id="rId2" Type="http://schemas.openxmlformats.org/officeDocument/2006/relationships/image" Target="../media/image76.png"/><Relationship Id="rId1" Type="http://schemas.openxmlformats.org/officeDocument/2006/relationships/image" Target="../media/image1.jpeg"/></Relationships>
</file>

<file path=ppt/slides/_rels/slide119.xml.rels><?xml version="1.0" encoding="UTF-8" standalone="yes"?>
<Relationships xmlns="http://schemas.openxmlformats.org/package/2006/relationships"><Relationship Id="rId5" Type="http://schemas.openxmlformats.org/officeDocument/2006/relationships/notesSlide" Target="../notesSlides/notesSlide119.xml"/><Relationship Id="rId4" Type="http://schemas.openxmlformats.org/officeDocument/2006/relationships/slideLayout" Target="../slideLayouts/slideLayout2.xml"/><Relationship Id="rId3" Type="http://schemas.openxmlformats.org/officeDocument/2006/relationships/tags" Target="../tags/tag119.xml"/><Relationship Id="rId2" Type="http://schemas.openxmlformats.org/officeDocument/2006/relationships/image" Target="../media/image77.pn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tags" Target="../tags/tag12.xml"/><Relationship Id="rId2" Type="http://schemas.openxmlformats.org/officeDocument/2006/relationships/image" Target="../media/image3.png"/><Relationship Id="rId1" Type="http://schemas.openxmlformats.org/officeDocument/2006/relationships/image" Target="../media/image1.jpeg"/></Relationships>
</file>

<file path=ppt/slides/_rels/slide120.xml.rels><?xml version="1.0" encoding="UTF-8" standalone="yes"?>
<Relationships xmlns="http://schemas.openxmlformats.org/package/2006/relationships"><Relationship Id="rId4" Type="http://schemas.openxmlformats.org/officeDocument/2006/relationships/notesSlide" Target="../notesSlides/notesSlide120.xml"/><Relationship Id="rId3" Type="http://schemas.openxmlformats.org/officeDocument/2006/relationships/slideLayout" Target="../slideLayouts/slideLayout2.xml"/><Relationship Id="rId2" Type="http://schemas.openxmlformats.org/officeDocument/2006/relationships/tags" Target="../tags/tag120.xml"/><Relationship Id="rId1" Type="http://schemas.openxmlformats.org/officeDocument/2006/relationships/image" Target="../media/image1.jpeg"/></Relationships>
</file>

<file path=ppt/slides/_rels/slide121.xml.rels><?xml version="1.0" encoding="UTF-8" standalone="yes"?>
<Relationships xmlns="http://schemas.openxmlformats.org/package/2006/relationships"><Relationship Id="rId4" Type="http://schemas.openxmlformats.org/officeDocument/2006/relationships/notesSlide" Target="../notesSlides/notesSlide121.xml"/><Relationship Id="rId3" Type="http://schemas.openxmlformats.org/officeDocument/2006/relationships/slideLayout" Target="../slideLayouts/slideLayout2.xml"/><Relationship Id="rId2" Type="http://schemas.openxmlformats.org/officeDocument/2006/relationships/tags" Target="../tags/tag121.xml"/><Relationship Id="rId1" Type="http://schemas.openxmlformats.org/officeDocument/2006/relationships/image" Target="../media/image1.jpeg"/></Relationships>
</file>

<file path=ppt/slides/_rels/slide122.xml.rels><?xml version="1.0" encoding="UTF-8" standalone="yes"?>
<Relationships xmlns="http://schemas.openxmlformats.org/package/2006/relationships"><Relationship Id="rId5" Type="http://schemas.openxmlformats.org/officeDocument/2006/relationships/notesSlide" Target="../notesSlides/notesSlide122.xml"/><Relationship Id="rId4" Type="http://schemas.openxmlformats.org/officeDocument/2006/relationships/slideLayout" Target="../slideLayouts/slideLayout2.xml"/><Relationship Id="rId3" Type="http://schemas.openxmlformats.org/officeDocument/2006/relationships/tags" Target="../tags/tag122.xml"/><Relationship Id="rId2" Type="http://schemas.openxmlformats.org/officeDocument/2006/relationships/image" Target="../media/image78.jpeg"/><Relationship Id="rId1" Type="http://schemas.openxmlformats.org/officeDocument/2006/relationships/image" Target="../media/image1.jpeg"/></Relationships>
</file>

<file path=ppt/slides/_rels/slide123.xml.rels><?xml version="1.0" encoding="UTF-8" standalone="yes"?>
<Relationships xmlns="http://schemas.openxmlformats.org/package/2006/relationships"><Relationship Id="rId4" Type="http://schemas.openxmlformats.org/officeDocument/2006/relationships/notesSlide" Target="../notesSlides/notesSlide123.xml"/><Relationship Id="rId3" Type="http://schemas.openxmlformats.org/officeDocument/2006/relationships/slideLayout" Target="../slideLayouts/slideLayout2.xml"/><Relationship Id="rId2" Type="http://schemas.openxmlformats.org/officeDocument/2006/relationships/tags" Target="../tags/tag123.xml"/><Relationship Id="rId1" Type="http://schemas.openxmlformats.org/officeDocument/2006/relationships/image" Target="../media/image1.jpeg"/></Relationships>
</file>

<file path=ppt/slides/_rels/slide124.xml.rels><?xml version="1.0" encoding="UTF-8" standalone="yes"?>
<Relationships xmlns="http://schemas.openxmlformats.org/package/2006/relationships"><Relationship Id="rId4" Type="http://schemas.openxmlformats.org/officeDocument/2006/relationships/notesSlide" Target="../notesSlides/notesSlide124.xml"/><Relationship Id="rId3" Type="http://schemas.openxmlformats.org/officeDocument/2006/relationships/slideLayout" Target="../slideLayouts/slideLayout2.xml"/><Relationship Id="rId2" Type="http://schemas.openxmlformats.org/officeDocument/2006/relationships/tags" Target="../tags/tag124.xml"/><Relationship Id="rId1" Type="http://schemas.openxmlformats.org/officeDocument/2006/relationships/image" Target="../media/image1.jpeg"/></Relationships>
</file>

<file path=ppt/slides/_rels/slide125.xml.rels><?xml version="1.0" encoding="UTF-8" standalone="yes"?>
<Relationships xmlns="http://schemas.openxmlformats.org/package/2006/relationships"><Relationship Id="rId4" Type="http://schemas.openxmlformats.org/officeDocument/2006/relationships/notesSlide" Target="../notesSlides/notesSlide125.xml"/><Relationship Id="rId3" Type="http://schemas.openxmlformats.org/officeDocument/2006/relationships/slideLayout" Target="../slideLayouts/slideLayout2.xml"/><Relationship Id="rId2" Type="http://schemas.openxmlformats.org/officeDocument/2006/relationships/tags" Target="../tags/tag125.xml"/><Relationship Id="rId1" Type="http://schemas.openxmlformats.org/officeDocument/2006/relationships/image" Target="../media/image1.jpeg"/></Relationships>
</file>

<file path=ppt/slides/_rels/slide126.xml.rels><?xml version="1.0" encoding="UTF-8" standalone="yes"?>
<Relationships xmlns="http://schemas.openxmlformats.org/package/2006/relationships"><Relationship Id="rId4" Type="http://schemas.openxmlformats.org/officeDocument/2006/relationships/notesSlide" Target="../notesSlides/notesSlide126.xml"/><Relationship Id="rId3" Type="http://schemas.openxmlformats.org/officeDocument/2006/relationships/slideLayout" Target="../slideLayouts/slideLayout2.xml"/><Relationship Id="rId2" Type="http://schemas.openxmlformats.org/officeDocument/2006/relationships/tags" Target="../tags/tag126.xml"/><Relationship Id="rId1" Type="http://schemas.openxmlformats.org/officeDocument/2006/relationships/image" Target="../media/image1.jpeg"/></Relationships>
</file>

<file path=ppt/slides/_rels/slide127.xml.rels><?xml version="1.0" encoding="UTF-8" standalone="yes"?>
<Relationships xmlns="http://schemas.openxmlformats.org/package/2006/relationships"><Relationship Id="rId4" Type="http://schemas.openxmlformats.org/officeDocument/2006/relationships/notesSlide" Target="../notesSlides/notesSlide127.xml"/><Relationship Id="rId3" Type="http://schemas.openxmlformats.org/officeDocument/2006/relationships/slideLayout" Target="../slideLayouts/slideLayout2.xml"/><Relationship Id="rId2" Type="http://schemas.openxmlformats.org/officeDocument/2006/relationships/tags" Target="../tags/tag127.xml"/><Relationship Id="rId1" Type="http://schemas.openxmlformats.org/officeDocument/2006/relationships/image" Target="../media/image1.jpeg"/></Relationships>
</file>

<file path=ppt/slides/_rels/slide128.xml.rels><?xml version="1.0" encoding="UTF-8" standalone="yes"?>
<Relationships xmlns="http://schemas.openxmlformats.org/package/2006/relationships"><Relationship Id="rId5" Type="http://schemas.openxmlformats.org/officeDocument/2006/relationships/notesSlide" Target="../notesSlides/notesSlide128.xml"/><Relationship Id="rId4" Type="http://schemas.openxmlformats.org/officeDocument/2006/relationships/slideLayout" Target="../slideLayouts/slideLayout2.xml"/><Relationship Id="rId3" Type="http://schemas.openxmlformats.org/officeDocument/2006/relationships/tags" Target="../tags/tag128.xml"/><Relationship Id="rId2" Type="http://schemas.openxmlformats.org/officeDocument/2006/relationships/image" Target="../media/image79.png"/><Relationship Id="rId1" Type="http://schemas.openxmlformats.org/officeDocument/2006/relationships/image" Target="../media/image1.jpeg"/></Relationships>
</file>

<file path=ppt/slides/_rels/slide129.xml.rels><?xml version="1.0" encoding="UTF-8" standalone="yes"?>
<Relationships xmlns="http://schemas.openxmlformats.org/package/2006/relationships"><Relationship Id="rId5" Type="http://schemas.openxmlformats.org/officeDocument/2006/relationships/notesSlide" Target="../notesSlides/notesSlide129.xml"/><Relationship Id="rId4" Type="http://schemas.openxmlformats.org/officeDocument/2006/relationships/slideLayout" Target="../slideLayouts/slideLayout2.xml"/><Relationship Id="rId3" Type="http://schemas.openxmlformats.org/officeDocument/2006/relationships/tags" Target="../tags/tag129.xml"/><Relationship Id="rId2" Type="http://schemas.openxmlformats.org/officeDocument/2006/relationships/image" Target="../media/image80.pn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2.xml"/><Relationship Id="rId4" Type="http://schemas.openxmlformats.org/officeDocument/2006/relationships/tags" Target="../tags/tag13.xml"/><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image" Target="../media/image1.jpeg"/></Relationships>
</file>

<file path=ppt/slides/_rels/slide130.xml.rels><?xml version="1.0" encoding="UTF-8" standalone="yes"?>
<Relationships xmlns="http://schemas.openxmlformats.org/package/2006/relationships"><Relationship Id="rId4" Type="http://schemas.openxmlformats.org/officeDocument/2006/relationships/notesSlide" Target="../notesSlides/notesSlide130.xml"/><Relationship Id="rId3" Type="http://schemas.openxmlformats.org/officeDocument/2006/relationships/slideLayout" Target="../slideLayouts/slideLayout2.xml"/><Relationship Id="rId2" Type="http://schemas.openxmlformats.org/officeDocument/2006/relationships/tags" Target="../tags/tag130.xml"/><Relationship Id="rId1" Type="http://schemas.openxmlformats.org/officeDocument/2006/relationships/image" Target="../media/image1.jpeg"/></Relationships>
</file>

<file path=ppt/slides/_rels/slide131.xml.rels><?xml version="1.0" encoding="UTF-8" standalone="yes"?>
<Relationships xmlns="http://schemas.openxmlformats.org/package/2006/relationships"><Relationship Id="rId4" Type="http://schemas.openxmlformats.org/officeDocument/2006/relationships/notesSlide" Target="../notesSlides/notesSlide131.xml"/><Relationship Id="rId3" Type="http://schemas.openxmlformats.org/officeDocument/2006/relationships/slideLayout" Target="../slideLayouts/slideLayout2.xml"/><Relationship Id="rId2" Type="http://schemas.openxmlformats.org/officeDocument/2006/relationships/tags" Target="../tags/tag131.xml"/><Relationship Id="rId1" Type="http://schemas.openxmlformats.org/officeDocument/2006/relationships/image" Target="../media/image1.jpeg"/></Relationships>
</file>

<file path=ppt/slides/_rels/slide132.xml.rels><?xml version="1.0" encoding="UTF-8" standalone="yes"?>
<Relationships xmlns="http://schemas.openxmlformats.org/package/2006/relationships"><Relationship Id="rId4" Type="http://schemas.openxmlformats.org/officeDocument/2006/relationships/notesSlide" Target="../notesSlides/notesSlide132.xml"/><Relationship Id="rId3" Type="http://schemas.openxmlformats.org/officeDocument/2006/relationships/slideLayout" Target="../slideLayouts/slideLayout2.xml"/><Relationship Id="rId2" Type="http://schemas.openxmlformats.org/officeDocument/2006/relationships/tags" Target="../tags/tag132.xml"/><Relationship Id="rId1" Type="http://schemas.openxmlformats.org/officeDocument/2006/relationships/image" Target="../media/image1.jpeg"/></Relationships>
</file>

<file path=ppt/slides/_rels/slide133.xml.rels><?xml version="1.0" encoding="UTF-8" standalone="yes"?>
<Relationships xmlns="http://schemas.openxmlformats.org/package/2006/relationships"><Relationship Id="rId4" Type="http://schemas.openxmlformats.org/officeDocument/2006/relationships/notesSlide" Target="../notesSlides/notesSlide133.xml"/><Relationship Id="rId3" Type="http://schemas.openxmlformats.org/officeDocument/2006/relationships/slideLayout" Target="../slideLayouts/slideLayout2.xml"/><Relationship Id="rId2" Type="http://schemas.openxmlformats.org/officeDocument/2006/relationships/tags" Target="../tags/tag133.xml"/><Relationship Id="rId1" Type="http://schemas.openxmlformats.org/officeDocument/2006/relationships/image" Target="../media/image1.jpeg"/></Relationships>
</file>

<file path=ppt/slides/_rels/slide134.xml.rels><?xml version="1.0" encoding="UTF-8" standalone="yes"?>
<Relationships xmlns="http://schemas.openxmlformats.org/package/2006/relationships"><Relationship Id="rId5" Type="http://schemas.openxmlformats.org/officeDocument/2006/relationships/notesSlide" Target="../notesSlides/notesSlide134.xml"/><Relationship Id="rId4" Type="http://schemas.openxmlformats.org/officeDocument/2006/relationships/slideLayout" Target="../slideLayouts/slideLayout2.xml"/><Relationship Id="rId3" Type="http://schemas.openxmlformats.org/officeDocument/2006/relationships/tags" Target="../tags/tag134.xml"/><Relationship Id="rId2" Type="http://schemas.openxmlformats.org/officeDocument/2006/relationships/image" Target="../media/image81.jpeg"/><Relationship Id="rId1" Type="http://schemas.openxmlformats.org/officeDocument/2006/relationships/image" Target="../media/image1.jpeg"/></Relationships>
</file>

<file path=ppt/slides/_rels/slide135.xml.rels><?xml version="1.0" encoding="UTF-8" standalone="yes"?>
<Relationships xmlns="http://schemas.openxmlformats.org/package/2006/relationships"><Relationship Id="rId5" Type="http://schemas.openxmlformats.org/officeDocument/2006/relationships/notesSlide" Target="../notesSlides/notesSlide135.xml"/><Relationship Id="rId4" Type="http://schemas.openxmlformats.org/officeDocument/2006/relationships/slideLayout" Target="../slideLayouts/slideLayout2.xml"/><Relationship Id="rId3" Type="http://schemas.openxmlformats.org/officeDocument/2006/relationships/tags" Target="../tags/tag135.xml"/><Relationship Id="rId2" Type="http://schemas.openxmlformats.org/officeDocument/2006/relationships/image" Target="../media/image82.jpeg"/><Relationship Id="rId1" Type="http://schemas.openxmlformats.org/officeDocument/2006/relationships/image" Target="../media/image1.jpeg"/></Relationships>
</file>

<file path=ppt/slides/_rels/slide136.xml.rels><?xml version="1.0" encoding="UTF-8" standalone="yes"?>
<Relationships xmlns="http://schemas.openxmlformats.org/package/2006/relationships"><Relationship Id="rId4" Type="http://schemas.openxmlformats.org/officeDocument/2006/relationships/notesSlide" Target="../notesSlides/notesSlide136.xml"/><Relationship Id="rId3" Type="http://schemas.openxmlformats.org/officeDocument/2006/relationships/slideLayout" Target="../slideLayouts/slideLayout2.xml"/><Relationship Id="rId2" Type="http://schemas.openxmlformats.org/officeDocument/2006/relationships/tags" Target="../tags/tag136.xml"/><Relationship Id="rId1" Type="http://schemas.openxmlformats.org/officeDocument/2006/relationships/image" Target="../media/image1.jpeg"/></Relationships>
</file>

<file path=ppt/slides/_rels/slide137.xml.rels><?xml version="1.0" encoding="UTF-8" standalone="yes"?>
<Relationships xmlns="http://schemas.openxmlformats.org/package/2006/relationships"><Relationship Id="rId4" Type="http://schemas.openxmlformats.org/officeDocument/2006/relationships/notesSlide" Target="../notesSlides/notesSlide137.xml"/><Relationship Id="rId3" Type="http://schemas.openxmlformats.org/officeDocument/2006/relationships/slideLayout" Target="../slideLayouts/slideLayout2.xml"/><Relationship Id="rId2" Type="http://schemas.openxmlformats.org/officeDocument/2006/relationships/tags" Target="../tags/tag137.xml"/><Relationship Id="rId1" Type="http://schemas.openxmlformats.org/officeDocument/2006/relationships/image" Target="../media/image1.jpeg"/></Relationships>
</file>

<file path=ppt/slides/_rels/slide138.xml.rels><?xml version="1.0" encoding="UTF-8" standalone="yes"?>
<Relationships xmlns="http://schemas.openxmlformats.org/package/2006/relationships"><Relationship Id="rId8" Type="http://schemas.openxmlformats.org/officeDocument/2006/relationships/notesSlide" Target="../notesSlides/notesSlide138.xml"/><Relationship Id="rId7" Type="http://schemas.openxmlformats.org/officeDocument/2006/relationships/slideLayout" Target="../slideLayouts/slideLayout2.xml"/><Relationship Id="rId6" Type="http://schemas.openxmlformats.org/officeDocument/2006/relationships/tags" Target="../tags/tag138.xml"/><Relationship Id="rId5" Type="http://schemas.openxmlformats.org/officeDocument/2006/relationships/image" Target="../media/image86.png"/><Relationship Id="rId4" Type="http://schemas.openxmlformats.org/officeDocument/2006/relationships/image" Target="../media/image85.png"/><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1.jpeg"/></Relationships>
</file>

<file path=ppt/slides/_rels/slide139.xml.rels><?xml version="1.0" encoding="UTF-8" standalone="yes"?>
<Relationships xmlns="http://schemas.openxmlformats.org/package/2006/relationships"><Relationship Id="rId6" Type="http://schemas.openxmlformats.org/officeDocument/2006/relationships/notesSlide" Target="../notesSlides/notesSlide139.xml"/><Relationship Id="rId5" Type="http://schemas.openxmlformats.org/officeDocument/2006/relationships/slideLayout" Target="../slideLayouts/slideLayout2.xml"/><Relationship Id="rId4" Type="http://schemas.openxmlformats.org/officeDocument/2006/relationships/tags" Target="../tags/tag139.xml"/><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tags" Target="../tags/tag14.xml"/><Relationship Id="rId1" Type="http://schemas.openxmlformats.org/officeDocument/2006/relationships/image" Target="../media/image1.jpeg"/></Relationships>
</file>

<file path=ppt/slides/_rels/slide140.xml.rels><?xml version="1.0" encoding="UTF-8" standalone="yes"?>
<Relationships xmlns="http://schemas.openxmlformats.org/package/2006/relationships"><Relationship Id="rId4" Type="http://schemas.openxmlformats.org/officeDocument/2006/relationships/notesSlide" Target="../notesSlides/notesSlide140.xml"/><Relationship Id="rId3" Type="http://schemas.openxmlformats.org/officeDocument/2006/relationships/slideLayout" Target="../slideLayouts/slideLayout2.xml"/><Relationship Id="rId2" Type="http://schemas.openxmlformats.org/officeDocument/2006/relationships/tags" Target="../tags/tag140.xml"/><Relationship Id="rId1" Type="http://schemas.openxmlformats.org/officeDocument/2006/relationships/image" Target="../media/image1.jpeg"/></Relationships>
</file>

<file path=ppt/slides/_rels/slide141.xml.rels><?xml version="1.0" encoding="UTF-8" standalone="yes"?>
<Relationships xmlns="http://schemas.openxmlformats.org/package/2006/relationships"><Relationship Id="rId4" Type="http://schemas.openxmlformats.org/officeDocument/2006/relationships/notesSlide" Target="../notesSlides/notesSlide141.xml"/><Relationship Id="rId3" Type="http://schemas.openxmlformats.org/officeDocument/2006/relationships/slideLayout" Target="../slideLayouts/slideLayout2.xml"/><Relationship Id="rId2" Type="http://schemas.openxmlformats.org/officeDocument/2006/relationships/tags" Target="../tags/tag141.xml"/><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2.xml"/><Relationship Id="rId4" Type="http://schemas.openxmlformats.org/officeDocument/2006/relationships/tags" Target="../tags/tag16.xml"/><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2.xml"/><Relationship Id="rId3" Type="http://schemas.openxmlformats.org/officeDocument/2006/relationships/tags" Target="../tags/tag17.xml"/><Relationship Id="rId2" Type="http://schemas.openxmlformats.org/officeDocument/2006/relationships/image" Target="../media/image8.png"/><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2.xml"/><Relationship Id="rId5" Type="http://schemas.openxmlformats.org/officeDocument/2006/relationships/tags" Target="../tags/tag18.xml"/><Relationship Id="rId4" Type="http://schemas.openxmlformats.org/officeDocument/2006/relationships/image" Target="../media/image11.jpeg"/><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tags" Target="../tags/tag19.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2.xml"/><Relationship Id="rId3" Type="http://schemas.openxmlformats.org/officeDocument/2006/relationships/tags" Target="../tags/tag20.xml"/><Relationship Id="rId2" Type="http://schemas.openxmlformats.org/officeDocument/2006/relationships/image" Target="../media/image12.jpeg"/><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tags" Target="../tags/tag21.xml"/><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2.xml"/><Relationship Id="rId3" Type="http://schemas.openxmlformats.org/officeDocument/2006/relationships/tags" Target="../tags/tag22.xml"/><Relationship Id="rId2" Type="http://schemas.openxmlformats.org/officeDocument/2006/relationships/image" Target="../media/image13.png"/><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2.xml"/><Relationship Id="rId3" Type="http://schemas.openxmlformats.org/officeDocument/2006/relationships/tags" Target="../tags/tag23.xml"/><Relationship Id="rId2" Type="http://schemas.openxmlformats.org/officeDocument/2006/relationships/image" Target="../media/image14.png"/><Relationship Id="rId1" Type="http://schemas.openxmlformats.org/officeDocument/2006/relationships/image" Target="../media/image1.jpe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2.xml"/><Relationship Id="rId3" Type="http://schemas.openxmlformats.org/officeDocument/2006/relationships/tags" Target="../tags/tag24.xml"/><Relationship Id="rId2" Type="http://schemas.openxmlformats.org/officeDocument/2006/relationships/image" Target="../media/image15.png"/><Relationship Id="rId1" Type="http://schemas.openxmlformats.org/officeDocument/2006/relationships/image" Target="../media/image1.jpe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tags" Target="../tags/tag25.xml"/><Relationship Id="rId1" Type="http://schemas.openxmlformats.org/officeDocument/2006/relationships/image" Target="../media/image1.jpe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2.xml"/><Relationship Id="rId4" Type="http://schemas.openxmlformats.org/officeDocument/2006/relationships/tags" Target="../tags/tag26.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jpe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2.xml"/><Relationship Id="rId4" Type="http://schemas.openxmlformats.org/officeDocument/2006/relationships/tags" Target="../tags/tag27.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jpe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2.xml"/><Relationship Id="rId3" Type="http://schemas.openxmlformats.org/officeDocument/2006/relationships/tags" Target="../tags/tag28.xml"/><Relationship Id="rId2" Type="http://schemas.openxmlformats.org/officeDocument/2006/relationships/image" Target="../media/image20.png"/><Relationship Id="rId1" Type="http://schemas.openxmlformats.org/officeDocument/2006/relationships/image" Target="../media/image1.jpe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xml"/><Relationship Id="rId2" Type="http://schemas.openxmlformats.org/officeDocument/2006/relationships/tags" Target="../tags/tag29.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2.xml"/><Relationship Id="rId2" Type="http://schemas.openxmlformats.org/officeDocument/2006/relationships/tags" Target="../tags/tag30.xml"/><Relationship Id="rId1" Type="http://schemas.openxmlformats.org/officeDocument/2006/relationships/image" Target="../media/image1.jpe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2.xml"/><Relationship Id="rId2" Type="http://schemas.openxmlformats.org/officeDocument/2006/relationships/tags" Target="../tags/tag31.xml"/><Relationship Id="rId1" Type="http://schemas.openxmlformats.org/officeDocument/2006/relationships/image" Target="../media/image1.jpeg"/></Relationships>
</file>

<file path=ppt/slides/_rels/slide32.xml.rels><?xml version="1.0" encoding="UTF-8" standalone="yes"?>
<Relationships xmlns="http://schemas.openxmlformats.org/package/2006/relationships"><Relationship Id="rId7" Type="http://schemas.openxmlformats.org/officeDocument/2006/relationships/notesSlide" Target="../notesSlides/notesSlide32.xml"/><Relationship Id="rId6" Type="http://schemas.openxmlformats.org/officeDocument/2006/relationships/slideLayout" Target="../slideLayouts/slideLayout2.xml"/><Relationship Id="rId5" Type="http://schemas.openxmlformats.org/officeDocument/2006/relationships/tags" Target="../tags/tag32.xml"/><Relationship Id="rId4" Type="http://schemas.openxmlformats.org/officeDocument/2006/relationships/image" Target="../media/image23.png"/><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1.jpe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xml"/><Relationship Id="rId2" Type="http://schemas.openxmlformats.org/officeDocument/2006/relationships/tags" Target="../tags/tag33.xml"/><Relationship Id="rId1" Type="http://schemas.openxmlformats.org/officeDocument/2006/relationships/image" Target="../media/image1.jpe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2.xml"/><Relationship Id="rId2" Type="http://schemas.openxmlformats.org/officeDocument/2006/relationships/tags" Target="../tags/tag34.xml"/><Relationship Id="rId1" Type="http://schemas.openxmlformats.org/officeDocument/2006/relationships/image" Target="../media/image1.jpe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2.xml"/><Relationship Id="rId2" Type="http://schemas.openxmlformats.org/officeDocument/2006/relationships/tags" Target="../tags/tag35.xml"/><Relationship Id="rId1" Type="http://schemas.openxmlformats.org/officeDocument/2006/relationships/image" Target="../media/image1.jpe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2.xml"/><Relationship Id="rId2" Type="http://schemas.openxmlformats.org/officeDocument/2006/relationships/tags" Target="../tags/tag36.xml"/><Relationship Id="rId1" Type="http://schemas.openxmlformats.org/officeDocument/2006/relationships/image" Target="../media/image1.jpeg"/></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2.xml"/><Relationship Id="rId3" Type="http://schemas.openxmlformats.org/officeDocument/2006/relationships/tags" Target="../tags/tag37.xml"/><Relationship Id="rId2" Type="http://schemas.openxmlformats.org/officeDocument/2006/relationships/image" Target="../media/image24.png"/><Relationship Id="rId1" Type="http://schemas.openxmlformats.org/officeDocument/2006/relationships/image" Target="../media/image1.jpeg"/></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2.xml"/><Relationship Id="rId3" Type="http://schemas.openxmlformats.org/officeDocument/2006/relationships/tags" Target="../tags/tag38.xml"/><Relationship Id="rId2" Type="http://schemas.openxmlformats.org/officeDocument/2006/relationships/image" Target="../media/image25.png"/><Relationship Id="rId1" Type="http://schemas.openxmlformats.org/officeDocument/2006/relationships/image" Target="../media/image1.jpeg"/></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2.xml"/><Relationship Id="rId3" Type="http://schemas.openxmlformats.org/officeDocument/2006/relationships/tags" Target="../tags/tag39.xml"/><Relationship Id="rId2" Type="http://schemas.openxmlformats.org/officeDocument/2006/relationships/image" Target="../media/image26.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image" Target="../media/image1.jpe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2.xml"/><Relationship Id="rId2" Type="http://schemas.openxmlformats.org/officeDocument/2006/relationships/tags" Target="../tags/tag40.xml"/><Relationship Id="rId1" Type="http://schemas.openxmlformats.org/officeDocument/2006/relationships/image" Target="../media/image1.jpeg"/></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2.xml"/><Relationship Id="rId3" Type="http://schemas.openxmlformats.org/officeDocument/2006/relationships/tags" Target="../tags/tag41.xml"/><Relationship Id="rId2" Type="http://schemas.openxmlformats.org/officeDocument/2006/relationships/image" Target="../media/image27.png"/><Relationship Id="rId1" Type="http://schemas.openxmlformats.org/officeDocument/2006/relationships/image" Target="../media/image1.jpeg"/></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2.xml"/><Relationship Id="rId3" Type="http://schemas.openxmlformats.org/officeDocument/2006/relationships/tags" Target="../tags/tag42.xml"/><Relationship Id="rId2" Type="http://schemas.openxmlformats.org/officeDocument/2006/relationships/image" Target="../media/image28.png"/><Relationship Id="rId1" Type="http://schemas.openxmlformats.org/officeDocument/2006/relationships/image" Target="../media/image1.jpe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2.xml"/><Relationship Id="rId2" Type="http://schemas.openxmlformats.org/officeDocument/2006/relationships/tags" Target="../tags/tag43.xml"/><Relationship Id="rId1" Type="http://schemas.openxmlformats.org/officeDocument/2006/relationships/image" Target="../media/image1.jpe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2.xml"/><Relationship Id="rId2" Type="http://schemas.openxmlformats.org/officeDocument/2006/relationships/tags" Target="../tags/tag44.xml"/><Relationship Id="rId1" Type="http://schemas.openxmlformats.org/officeDocument/2006/relationships/image" Target="../media/image1.jpe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2.xml"/><Relationship Id="rId2" Type="http://schemas.openxmlformats.org/officeDocument/2006/relationships/tags" Target="../tags/tag45.xml"/><Relationship Id="rId1" Type="http://schemas.openxmlformats.org/officeDocument/2006/relationships/image" Target="../media/image1.jpe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2.xml"/><Relationship Id="rId2" Type="http://schemas.openxmlformats.org/officeDocument/2006/relationships/tags" Target="../tags/tag46.xml"/><Relationship Id="rId1" Type="http://schemas.openxmlformats.org/officeDocument/2006/relationships/image" Target="../media/image1.jpe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2.xml"/><Relationship Id="rId2" Type="http://schemas.openxmlformats.org/officeDocument/2006/relationships/tags" Target="../tags/tag47.xml"/><Relationship Id="rId1" Type="http://schemas.openxmlformats.org/officeDocument/2006/relationships/image" Target="../media/image1.jpe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2.xml"/><Relationship Id="rId2" Type="http://schemas.openxmlformats.org/officeDocument/2006/relationships/tags" Target="../tags/tag48.xml"/><Relationship Id="rId1" Type="http://schemas.openxmlformats.org/officeDocument/2006/relationships/image" Target="../media/image1.jpeg"/></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49.xml"/><Relationship Id="rId4" Type="http://schemas.openxmlformats.org/officeDocument/2006/relationships/slideLayout" Target="../slideLayouts/slideLayout2.xml"/><Relationship Id="rId3" Type="http://schemas.openxmlformats.org/officeDocument/2006/relationships/tags" Target="../tags/tag49.xml"/><Relationship Id="rId2" Type="http://schemas.openxmlformats.org/officeDocument/2006/relationships/image" Target="../media/image29.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image" Target="../media/image1.jpeg"/></Relationships>
</file>

<file path=ppt/slides/_rels/slide50.xml.rels><?xml version="1.0" encoding="UTF-8" standalone="yes"?>
<Relationships xmlns="http://schemas.openxmlformats.org/package/2006/relationships"><Relationship Id="rId5" Type="http://schemas.openxmlformats.org/officeDocument/2006/relationships/notesSlide" Target="../notesSlides/notesSlide50.xml"/><Relationship Id="rId4" Type="http://schemas.openxmlformats.org/officeDocument/2006/relationships/slideLayout" Target="../slideLayouts/slideLayout2.xml"/><Relationship Id="rId3" Type="http://schemas.openxmlformats.org/officeDocument/2006/relationships/tags" Target="../tags/tag50.xml"/><Relationship Id="rId2" Type="http://schemas.openxmlformats.org/officeDocument/2006/relationships/image" Target="../media/image30.png"/><Relationship Id="rId1" Type="http://schemas.openxmlformats.org/officeDocument/2006/relationships/image" Target="../media/image1.jpe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2.xml"/><Relationship Id="rId2" Type="http://schemas.openxmlformats.org/officeDocument/2006/relationships/tags" Target="../tags/tag51.xml"/><Relationship Id="rId1" Type="http://schemas.openxmlformats.org/officeDocument/2006/relationships/image" Target="../media/image1.jpeg"/></Relationships>
</file>

<file path=ppt/slides/_rels/slide52.xml.rels><?xml version="1.0" encoding="UTF-8" standalone="yes"?>
<Relationships xmlns="http://schemas.openxmlformats.org/package/2006/relationships"><Relationship Id="rId5" Type="http://schemas.openxmlformats.org/officeDocument/2006/relationships/notesSlide" Target="../notesSlides/notesSlide52.xml"/><Relationship Id="rId4" Type="http://schemas.openxmlformats.org/officeDocument/2006/relationships/slideLayout" Target="../slideLayouts/slideLayout2.xml"/><Relationship Id="rId3" Type="http://schemas.openxmlformats.org/officeDocument/2006/relationships/tags" Target="../tags/tag52.xml"/><Relationship Id="rId2" Type="http://schemas.openxmlformats.org/officeDocument/2006/relationships/image" Target="../media/image31.png"/><Relationship Id="rId1" Type="http://schemas.openxmlformats.org/officeDocument/2006/relationships/image" Target="../media/image1.jpeg"/></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2.xml"/><Relationship Id="rId2" Type="http://schemas.openxmlformats.org/officeDocument/2006/relationships/tags" Target="../tags/tag53.xml"/><Relationship Id="rId1" Type="http://schemas.openxmlformats.org/officeDocument/2006/relationships/image" Target="../media/image1.jpeg"/></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2.xml"/><Relationship Id="rId2" Type="http://schemas.openxmlformats.org/officeDocument/2006/relationships/tags" Target="../tags/tag54.xml"/><Relationship Id="rId1" Type="http://schemas.openxmlformats.org/officeDocument/2006/relationships/image" Target="../media/image1.jpe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2.xml"/><Relationship Id="rId2" Type="http://schemas.openxmlformats.org/officeDocument/2006/relationships/tags" Target="../tags/tag55.xml"/><Relationship Id="rId1" Type="http://schemas.openxmlformats.org/officeDocument/2006/relationships/image" Target="../media/image1.jpeg"/></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2.xml"/><Relationship Id="rId2" Type="http://schemas.openxmlformats.org/officeDocument/2006/relationships/tags" Target="../tags/tag56.xml"/><Relationship Id="rId1" Type="http://schemas.openxmlformats.org/officeDocument/2006/relationships/image" Target="../media/image1.jpeg"/></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2.xml"/><Relationship Id="rId2" Type="http://schemas.openxmlformats.org/officeDocument/2006/relationships/tags" Target="../tags/tag57.xml"/><Relationship Id="rId1" Type="http://schemas.openxmlformats.org/officeDocument/2006/relationships/image" Target="../media/image1.jpeg"/></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58.xml"/><Relationship Id="rId3" Type="http://schemas.openxmlformats.org/officeDocument/2006/relationships/slideLayout" Target="../slideLayouts/slideLayout2.xml"/><Relationship Id="rId2" Type="http://schemas.openxmlformats.org/officeDocument/2006/relationships/tags" Target="../tags/tag58.xml"/><Relationship Id="rId1" Type="http://schemas.openxmlformats.org/officeDocument/2006/relationships/image" Target="../media/image1.jpeg"/></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59.xml"/><Relationship Id="rId3" Type="http://schemas.openxmlformats.org/officeDocument/2006/relationships/slideLayout" Target="../slideLayouts/slideLayout2.xml"/><Relationship Id="rId2" Type="http://schemas.openxmlformats.org/officeDocument/2006/relationships/tags" Target="../tags/tag59.xml"/><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tags" Target="../tags/tag6.xml"/><Relationship Id="rId2" Type="http://schemas.openxmlformats.org/officeDocument/2006/relationships/image" Target="../media/image2.png"/><Relationship Id="rId1" Type="http://schemas.openxmlformats.org/officeDocument/2006/relationships/image" Target="../media/image1.jpeg"/></Relationships>
</file>

<file path=ppt/slides/_rels/slide60.xml.rels><?xml version="1.0" encoding="UTF-8" standalone="yes"?>
<Relationships xmlns="http://schemas.openxmlformats.org/package/2006/relationships"><Relationship Id="rId5" Type="http://schemas.openxmlformats.org/officeDocument/2006/relationships/notesSlide" Target="../notesSlides/notesSlide60.xml"/><Relationship Id="rId4" Type="http://schemas.openxmlformats.org/officeDocument/2006/relationships/slideLayout" Target="../slideLayouts/slideLayout2.xml"/><Relationship Id="rId3" Type="http://schemas.openxmlformats.org/officeDocument/2006/relationships/tags" Target="../tags/tag60.xml"/><Relationship Id="rId2" Type="http://schemas.openxmlformats.org/officeDocument/2006/relationships/image" Target="../media/image32.png"/><Relationship Id="rId1" Type="http://schemas.openxmlformats.org/officeDocument/2006/relationships/image" Target="../media/image1.jpeg"/></Relationships>
</file>

<file path=ppt/slides/_rels/slide61.xml.rels><?xml version="1.0" encoding="UTF-8" standalone="yes"?>
<Relationships xmlns="http://schemas.openxmlformats.org/package/2006/relationships"><Relationship Id="rId5" Type="http://schemas.openxmlformats.org/officeDocument/2006/relationships/notesSlide" Target="../notesSlides/notesSlide61.xml"/><Relationship Id="rId4" Type="http://schemas.openxmlformats.org/officeDocument/2006/relationships/slideLayout" Target="../slideLayouts/slideLayout2.xml"/><Relationship Id="rId3" Type="http://schemas.openxmlformats.org/officeDocument/2006/relationships/tags" Target="../tags/tag61.xml"/><Relationship Id="rId2" Type="http://schemas.openxmlformats.org/officeDocument/2006/relationships/image" Target="../media/image33.png"/><Relationship Id="rId1" Type="http://schemas.openxmlformats.org/officeDocument/2006/relationships/image" Target="../media/image1.jpeg"/></Relationships>
</file>

<file path=ppt/slides/_rels/slide62.xml.rels><?xml version="1.0" encoding="UTF-8" standalone="yes"?>
<Relationships xmlns="http://schemas.openxmlformats.org/package/2006/relationships"><Relationship Id="rId5" Type="http://schemas.openxmlformats.org/officeDocument/2006/relationships/notesSlide" Target="../notesSlides/notesSlide62.xml"/><Relationship Id="rId4" Type="http://schemas.openxmlformats.org/officeDocument/2006/relationships/slideLayout" Target="../slideLayouts/slideLayout2.xml"/><Relationship Id="rId3" Type="http://schemas.openxmlformats.org/officeDocument/2006/relationships/tags" Target="../tags/tag62.xml"/><Relationship Id="rId2" Type="http://schemas.openxmlformats.org/officeDocument/2006/relationships/image" Target="../media/image34.jpeg"/><Relationship Id="rId1" Type="http://schemas.openxmlformats.org/officeDocument/2006/relationships/image" Target="../media/image1.jpeg"/></Relationships>
</file>

<file path=ppt/slides/_rels/slide63.xml.rels><?xml version="1.0" encoding="UTF-8" standalone="yes"?>
<Relationships xmlns="http://schemas.openxmlformats.org/package/2006/relationships"><Relationship Id="rId5" Type="http://schemas.openxmlformats.org/officeDocument/2006/relationships/notesSlide" Target="../notesSlides/notesSlide63.xml"/><Relationship Id="rId4" Type="http://schemas.openxmlformats.org/officeDocument/2006/relationships/slideLayout" Target="../slideLayouts/slideLayout2.xml"/><Relationship Id="rId3" Type="http://schemas.openxmlformats.org/officeDocument/2006/relationships/tags" Target="../tags/tag63.xml"/><Relationship Id="rId2" Type="http://schemas.openxmlformats.org/officeDocument/2006/relationships/image" Target="../media/image35.jpeg"/><Relationship Id="rId1" Type="http://schemas.openxmlformats.org/officeDocument/2006/relationships/image" Target="../media/image1.jpeg"/></Relationships>
</file>

<file path=ppt/slides/_rels/slide64.xml.rels><?xml version="1.0" encoding="UTF-8" standalone="yes"?>
<Relationships xmlns="http://schemas.openxmlformats.org/package/2006/relationships"><Relationship Id="rId6" Type="http://schemas.openxmlformats.org/officeDocument/2006/relationships/notesSlide" Target="../notesSlides/notesSlide64.xml"/><Relationship Id="rId5" Type="http://schemas.openxmlformats.org/officeDocument/2006/relationships/slideLayout" Target="../slideLayouts/slideLayout2.xml"/><Relationship Id="rId4" Type="http://schemas.openxmlformats.org/officeDocument/2006/relationships/tags" Target="../tags/tag64.xml"/><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image" Target="../media/image1.jpeg"/></Relationships>
</file>

<file path=ppt/slides/_rels/slide65.xml.rels><?xml version="1.0" encoding="UTF-8" standalone="yes"?>
<Relationships xmlns="http://schemas.openxmlformats.org/package/2006/relationships"><Relationship Id="rId5" Type="http://schemas.openxmlformats.org/officeDocument/2006/relationships/notesSlide" Target="../notesSlides/notesSlide65.xml"/><Relationship Id="rId4" Type="http://schemas.openxmlformats.org/officeDocument/2006/relationships/slideLayout" Target="../slideLayouts/slideLayout2.xml"/><Relationship Id="rId3" Type="http://schemas.openxmlformats.org/officeDocument/2006/relationships/tags" Target="../tags/tag65.xml"/><Relationship Id="rId2" Type="http://schemas.openxmlformats.org/officeDocument/2006/relationships/image" Target="../media/image38.jpeg"/><Relationship Id="rId1" Type="http://schemas.openxmlformats.org/officeDocument/2006/relationships/image" Target="../media/image1.jpeg"/></Relationships>
</file>

<file path=ppt/slides/_rels/slide66.xml.rels><?xml version="1.0" encoding="UTF-8" standalone="yes"?>
<Relationships xmlns="http://schemas.openxmlformats.org/package/2006/relationships"><Relationship Id="rId5" Type="http://schemas.openxmlformats.org/officeDocument/2006/relationships/notesSlide" Target="../notesSlides/notesSlide66.xml"/><Relationship Id="rId4" Type="http://schemas.openxmlformats.org/officeDocument/2006/relationships/slideLayout" Target="../slideLayouts/slideLayout2.xml"/><Relationship Id="rId3" Type="http://schemas.openxmlformats.org/officeDocument/2006/relationships/tags" Target="../tags/tag66.xml"/><Relationship Id="rId2" Type="http://schemas.openxmlformats.org/officeDocument/2006/relationships/image" Target="../media/image39.png"/><Relationship Id="rId1" Type="http://schemas.openxmlformats.org/officeDocument/2006/relationships/image" Target="../media/image1.jpeg"/></Relationships>
</file>

<file path=ppt/slides/_rels/slide67.xml.rels><?xml version="1.0" encoding="UTF-8" standalone="yes"?>
<Relationships xmlns="http://schemas.openxmlformats.org/package/2006/relationships"><Relationship Id="rId5" Type="http://schemas.openxmlformats.org/officeDocument/2006/relationships/notesSlide" Target="../notesSlides/notesSlide67.xml"/><Relationship Id="rId4" Type="http://schemas.openxmlformats.org/officeDocument/2006/relationships/slideLayout" Target="../slideLayouts/slideLayout2.xml"/><Relationship Id="rId3" Type="http://schemas.openxmlformats.org/officeDocument/2006/relationships/tags" Target="../tags/tag67.xml"/><Relationship Id="rId2" Type="http://schemas.openxmlformats.org/officeDocument/2006/relationships/image" Target="../media/image40.jpeg"/><Relationship Id="rId1" Type="http://schemas.openxmlformats.org/officeDocument/2006/relationships/image" Target="../media/image1.jpeg"/></Relationships>
</file>

<file path=ppt/slides/_rels/slide68.xml.rels><?xml version="1.0" encoding="UTF-8" standalone="yes"?>
<Relationships xmlns="http://schemas.openxmlformats.org/package/2006/relationships"><Relationship Id="rId5" Type="http://schemas.openxmlformats.org/officeDocument/2006/relationships/notesSlide" Target="../notesSlides/notesSlide68.xml"/><Relationship Id="rId4" Type="http://schemas.openxmlformats.org/officeDocument/2006/relationships/slideLayout" Target="../slideLayouts/slideLayout2.xml"/><Relationship Id="rId3" Type="http://schemas.openxmlformats.org/officeDocument/2006/relationships/tags" Target="../tags/tag68.xml"/><Relationship Id="rId2" Type="http://schemas.openxmlformats.org/officeDocument/2006/relationships/image" Target="../media/image41.png"/><Relationship Id="rId1" Type="http://schemas.openxmlformats.org/officeDocument/2006/relationships/image" Target="../media/image1.jpeg"/></Relationships>
</file>

<file path=ppt/slides/_rels/slide69.xml.rels><?xml version="1.0" encoding="UTF-8" standalone="yes"?>
<Relationships xmlns="http://schemas.openxmlformats.org/package/2006/relationships"><Relationship Id="rId5" Type="http://schemas.openxmlformats.org/officeDocument/2006/relationships/notesSlide" Target="../notesSlides/notesSlide69.xml"/><Relationship Id="rId4" Type="http://schemas.openxmlformats.org/officeDocument/2006/relationships/slideLayout" Target="../slideLayouts/slideLayout2.xml"/><Relationship Id="rId3" Type="http://schemas.openxmlformats.org/officeDocument/2006/relationships/tags" Target="../tags/tag69.xml"/><Relationship Id="rId2" Type="http://schemas.openxmlformats.org/officeDocument/2006/relationships/image" Target="../media/image42.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image" Target="../media/image1.jpeg"/></Relationships>
</file>

<file path=ppt/slides/_rels/slide70.xml.rels><?xml version="1.0" encoding="UTF-8" standalone="yes"?>
<Relationships xmlns="http://schemas.openxmlformats.org/package/2006/relationships"><Relationship Id="rId4" Type="http://schemas.openxmlformats.org/officeDocument/2006/relationships/notesSlide" Target="../notesSlides/notesSlide70.xml"/><Relationship Id="rId3" Type="http://schemas.openxmlformats.org/officeDocument/2006/relationships/slideLayout" Target="../slideLayouts/slideLayout2.xml"/><Relationship Id="rId2" Type="http://schemas.openxmlformats.org/officeDocument/2006/relationships/tags" Target="../tags/tag70.xml"/><Relationship Id="rId1" Type="http://schemas.openxmlformats.org/officeDocument/2006/relationships/image" Target="../media/image1.jpeg"/></Relationships>
</file>

<file path=ppt/slides/_rels/slide71.xml.rels><?xml version="1.0" encoding="UTF-8" standalone="yes"?>
<Relationships xmlns="http://schemas.openxmlformats.org/package/2006/relationships"><Relationship Id="rId4" Type="http://schemas.openxmlformats.org/officeDocument/2006/relationships/notesSlide" Target="../notesSlides/notesSlide71.xml"/><Relationship Id="rId3" Type="http://schemas.openxmlformats.org/officeDocument/2006/relationships/slideLayout" Target="../slideLayouts/slideLayout2.xml"/><Relationship Id="rId2" Type="http://schemas.openxmlformats.org/officeDocument/2006/relationships/tags" Target="../tags/tag71.xml"/><Relationship Id="rId1" Type="http://schemas.openxmlformats.org/officeDocument/2006/relationships/image" Target="../media/image1.jpeg"/></Relationships>
</file>

<file path=ppt/slides/_rels/slide72.xml.rels><?xml version="1.0" encoding="UTF-8" standalone="yes"?>
<Relationships xmlns="http://schemas.openxmlformats.org/package/2006/relationships"><Relationship Id="rId5" Type="http://schemas.openxmlformats.org/officeDocument/2006/relationships/notesSlide" Target="../notesSlides/notesSlide72.xml"/><Relationship Id="rId4" Type="http://schemas.openxmlformats.org/officeDocument/2006/relationships/slideLayout" Target="../slideLayouts/slideLayout2.xml"/><Relationship Id="rId3" Type="http://schemas.openxmlformats.org/officeDocument/2006/relationships/tags" Target="../tags/tag72.xml"/><Relationship Id="rId2" Type="http://schemas.openxmlformats.org/officeDocument/2006/relationships/image" Target="../media/image43.jpeg"/><Relationship Id="rId1" Type="http://schemas.openxmlformats.org/officeDocument/2006/relationships/image" Target="../media/image1.jpeg"/></Relationships>
</file>

<file path=ppt/slides/_rels/slide73.xml.rels><?xml version="1.0" encoding="UTF-8" standalone="yes"?>
<Relationships xmlns="http://schemas.openxmlformats.org/package/2006/relationships"><Relationship Id="rId4" Type="http://schemas.openxmlformats.org/officeDocument/2006/relationships/notesSlide" Target="../notesSlides/notesSlide73.xml"/><Relationship Id="rId3" Type="http://schemas.openxmlformats.org/officeDocument/2006/relationships/slideLayout" Target="../slideLayouts/slideLayout2.xml"/><Relationship Id="rId2" Type="http://schemas.openxmlformats.org/officeDocument/2006/relationships/tags" Target="../tags/tag73.xml"/><Relationship Id="rId1" Type="http://schemas.openxmlformats.org/officeDocument/2006/relationships/image" Target="../media/image1.jpeg"/></Relationships>
</file>

<file path=ppt/slides/_rels/slide74.xml.rels><?xml version="1.0" encoding="UTF-8" standalone="yes"?>
<Relationships xmlns="http://schemas.openxmlformats.org/package/2006/relationships"><Relationship Id="rId5" Type="http://schemas.openxmlformats.org/officeDocument/2006/relationships/notesSlide" Target="../notesSlides/notesSlide74.xml"/><Relationship Id="rId4" Type="http://schemas.openxmlformats.org/officeDocument/2006/relationships/slideLayout" Target="../slideLayouts/slideLayout2.xml"/><Relationship Id="rId3" Type="http://schemas.openxmlformats.org/officeDocument/2006/relationships/tags" Target="../tags/tag74.xml"/><Relationship Id="rId2" Type="http://schemas.openxmlformats.org/officeDocument/2006/relationships/image" Target="../media/image44.jpeg"/><Relationship Id="rId1" Type="http://schemas.openxmlformats.org/officeDocument/2006/relationships/image" Target="../media/image1.jpeg"/></Relationships>
</file>

<file path=ppt/slides/_rels/slide75.xml.rels><?xml version="1.0" encoding="UTF-8" standalone="yes"?>
<Relationships xmlns="http://schemas.openxmlformats.org/package/2006/relationships"><Relationship Id="rId4" Type="http://schemas.openxmlformats.org/officeDocument/2006/relationships/notesSlide" Target="../notesSlides/notesSlide75.xml"/><Relationship Id="rId3" Type="http://schemas.openxmlformats.org/officeDocument/2006/relationships/slideLayout" Target="../slideLayouts/slideLayout2.xml"/><Relationship Id="rId2" Type="http://schemas.openxmlformats.org/officeDocument/2006/relationships/tags" Target="../tags/tag75.xml"/><Relationship Id="rId1" Type="http://schemas.openxmlformats.org/officeDocument/2006/relationships/image" Target="../media/image1.jpeg"/></Relationships>
</file>

<file path=ppt/slides/_rels/slide76.xml.rels><?xml version="1.0" encoding="UTF-8" standalone="yes"?>
<Relationships xmlns="http://schemas.openxmlformats.org/package/2006/relationships"><Relationship Id="rId4" Type="http://schemas.openxmlformats.org/officeDocument/2006/relationships/notesSlide" Target="../notesSlides/notesSlide76.xml"/><Relationship Id="rId3" Type="http://schemas.openxmlformats.org/officeDocument/2006/relationships/slideLayout" Target="../slideLayouts/slideLayout2.xml"/><Relationship Id="rId2" Type="http://schemas.openxmlformats.org/officeDocument/2006/relationships/tags" Target="../tags/tag76.xml"/><Relationship Id="rId1" Type="http://schemas.openxmlformats.org/officeDocument/2006/relationships/image" Target="../media/image1.jpeg"/></Relationships>
</file>

<file path=ppt/slides/_rels/slide77.xml.rels><?xml version="1.0" encoding="UTF-8" standalone="yes"?>
<Relationships xmlns="http://schemas.openxmlformats.org/package/2006/relationships"><Relationship Id="rId5" Type="http://schemas.openxmlformats.org/officeDocument/2006/relationships/notesSlide" Target="../notesSlides/notesSlide77.xml"/><Relationship Id="rId4" Type="http://schemas.openxmlformats.org/officeDocument/2006/relationships/slideLayout" Target="../slideLayouts/slideLayout2.xml"/><Relationship Id="rId3" Type="http://schemas.openxmlformats.org/officeDocument/2006/relationships/tags" Target="../tags/tag77.xml"/><Relationship Id="rId2" Type="http://schemas.openxmlformats.org/officeDocument/2006/relationships/image" Target="../media/image45.jpeg"/><Relationship Id="rId1" Type="http://schemas.openxmlformats.org/officeDocument/2006/relationships/image" Target="../media/image1.jpeg"/></Relationships>
</file>

<file path=ppt/slides/_rels/slide78.xml.rels><?xml version="1.0" encoding="UTF-8" standalone="yes"?>
<Relationships xmlns="http://schemas.openxmlformats.org/package/2006/relationships"><Relationship Id="rId7" Type="http://schemas.openxmlformats.org/officeDocument/2006/relationships/notesSlide" Target="../notesSlides/notesSlide78.xml"/><Relationship Id="rId6" Type="http://schemas.openxmlformats.org/officeDocument/2006/relationships/slideLayout" Target="../slideLayouts/slideLayout2.xml"/><Relationship Id="rId5" Type="http://schemas.openxmlformats.org/officeDocument/2006/relationships/tags" Target="../tags/tag78.xml"/><Relationship Id="rId4" Type="http://schemas.openxmlformats.org/officeDocument/2006/relationships/image" Target="../media/image48.jpeg"/><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image" Target="../media/image1.jpeg"/></Relationships>
</file>

<file path=ppt/slides/_rels/slide79.xml.rels><?xml version="1.0" encoding="UTF-8" standalone="yes"?>
<Relationships xmlns="http://schemas.openxmlformats.org/package/2006/relationships"><Relationship Id="rId4" Type="http://schemas.openxmlformats.org/officeDocument/2006/relationships/notesSlide" Target="../notesSlides/notesSlide79.xml"/><Relationship Id="rId3" Type="http://schemas.openxmlformats.org/officeDocument/2006/relationships/slideLayout" Target="../slideLayouts/slideLayout2.xml"/><Relationship Id="rId2" Type="http://schemas.openxmlformats.org/officeDocument/2006/relationships/tags" Target="../tags/tag79.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image" Target="../media/image1.jpeg"/></Relationships>
</file>

<file path=ppt/slides/_rels/slide80.xml.rels><?xml version="1.0" encoding="UTF-8" standalone="yes"?>
<Relationships xmlns="http://schemas.openxmlformats.org/package/2006/relationships"><Relationship Id="rId8" Type="http://schemas.openxmlformats.org/officeDocument/2006/relationships/notesSlide" Target="../notesSlides/notesSlide80.xml"/><Relationship Id="rId7" Type="http://schemas.openxmlformats.org/officeDocument/2006/relationships/slideLayout" Target="../slideLayouts/slideLayout2.xml"/><Relationship Id="rId6" Type="http://schemas.openxmlformats.org/officeDocument/2006/relationships/tags" Target="../tags/tag80.xml"/><Relationship Id="rId5" Type="http://schemas.openxmlformats.org/officeDocument/2006/relationships/image" Target="../media/image52.jpeg"/><Relationship Id="rId4" Type="http://schemas.openxmlformats.org/officeDocument/2006/relationships/image" Target="../media/image51.jpeg"/><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image" Target="../media/image1.jpeg"/></Relationships>
</file>

<file path=ppt/slides/_rels/slide81.xml.rels><?xml version="1.0" encoding="UTF-8" standalone="yes"?>
<Relationships xmlns="http://schemas.openxmlformats.org/package/2006/relationships"><Relationship Id="rId5" Type="http://schemas.openxmlformats.org/officeDocument/2006/relationships/notesSlide" Target="../notesSlides/notesSlide81.xml"/><Relationship Id="rId4" Type="http://schemas.openxmlformats.org/officeDocument/2006/relationships/slideLayout" Target="../slideLayouts/slideLayout2.xml"/><Relationship Id="rId3" Type="http://schemas.openxmlformats.org/officeDocument/2006/relationships/tags" Target="../tags/tag81.xml"/><Relationship Id="rId2" Type="http://schemas.openxmlformats.org/officeDocument/2006/relationships/image" Target="../media/image4.png"/><Relationship Id="rId1" Type="http://schemas.openxmlformats.org/officeDocument/2006/relationships/image" Target="../media/image1.jpeg"/></Relationships>
</file>

<file path=ppt/slides/_rels/slide82.xml.rels><?xml version="1.0" encoding="UTF-8" standalone="yes"?>
<Relationships xmlns="http://schemas.openxmlformats.org/package/2006/relationships"><Relationship Id="rId5" Type="http://schemas.openxmlformats.org/officeDocument/2006/relationships/notesSlide" Target="../notesSlides/notesSlide82.xml"/><Relationship Id="rId4" Type="http://schemas.openxmlformats.org/officeDocument/2006/relationships/slideLayout" Target="../slideLayouts/slideLayout2.xml"/><Relationship Id="rId3" Type="http://schemas.openxmlformats.org/officeDocument/2006/relationships/tags" Target="../tags/tag82.xml"/><Relationship Id="rId2" Type="http://schemas.openxmlformats.org/officeDocument/2006/relationships/image" Target="../media/image5.jpeg"/><Relationship Id="rId1" Type="http://schemas.openxmlformats.org/officeDocument/2006/relationships/image" Target="../media/image1.jpeg"/></Relationships>
</file>

<file path=ppt/slides/_rels/slide83.xml.rels><?xml version="1.0" encoding="UTF-8" standalone="yes"?>
<Relationships xmlns="http://schemas.openxmlformats.org/package/2006/relationships"><Relationship Id="rId4" Type="http://schemas.openxmlformats.org/officeDocument/2006/relationships/notesSlide" Target="../notesSlides/notesSlide83.xml"/><Relationship Id="rId3" Type="http://schemas.openxmlformats.org/officeDocument/2006/relationships/slideLayout" Target="../slideLayouts/slideLayout2.xml"/><Relationship Id="rId2" Type="http://schemas.openxmlformats.org/officeDocument/2006/relationships/tags" Target="../tags/tag83.xml"/><Relationship Id="rId1" Type="http://schemas.openxmlformats.org/officeDocument/2006/relationships/image" Target="../media/image1.jpeg"/></Relationships>
</file>

<file path=ppt/slides/_rels/slide84.xml.rels><?xml version="1.0" encoding="UTF-8" standalone="yes"?>
<Relationships xmlns="http://schemas.openxmlformats.org/package/2006/relationships"><Relationship Id="rId4" Type="http://schemas.openxmlformats.org/officeDocument/2006/relationships/notesSlide" Target="../notesSlides/notesSlide84.xml"/><Relationship Id="rId3" Type="http://schemas.openxmlformats.org/officeDocument/2006/relationships/slideLayout" Target="../slideLayouts/slideLayout2.xml"/><Relationship Id="rId2" Type="http://schemas.openxmlformats.org/officeDocument/2006/relationships/tags" Target="../tags/tag84.xml"/><Relationship Id="rId1" Type="http://schemas.openxmlformats.org/officeDocument/2006/relationships/image" Target="../media/image1.jpeg"/></Relationships>
</file>

<file path=ppt/slides/_rels/slide85.xml.rels><?xml version="1.0" encoding="UTF-8" standalone="yes"?>
<Relationships xmlns="http://schemas.openxmlformats.org/package/2006/relationships"><Relationship Id="rId4" Type="http://schemas.openxmlformats.org/officeDocument/2006/relationships/notesSlide" Target="../notesSlides/notesSlide85.xml"/><Relationship Id="rId3" Type="http://schemas.openxmlformats.org/officeDocument/2006/relationships/slideLayout" Target="../slideLayouts/slideLayout2.xml"/><Relationship Id="rId2" Type="http://schemas.openxmlformats.org/officeDocument/2006/relationships/tags" Target="../tags/tag85.xml"/><Relationship Id="rId1" Type="http://schemas.openxmlformats.org/officeDocument/2006/relationships/image" Target="../media/image1.jpeg"/></Relationships>
</file>

<file path=ppt/slides/_rels/slide86.xml.rels><?xml version="1.0" encoding="UTF-8" standalone="yes"?>
<Relationships xmlns="http://schemas.openxmlformats.org/package/2006/relationships"><Relationship Id="rId4" Type="http://schemas.openxmlformats.org/officeDocument/2006/relationships/notesSlide" Target="../notesSlides/notesSlide86.xml"/><Relationship Id="rId3" Type="http://schemas.openxmlformats.org/officeDocument/2006/relationships/slideLayout" Target="../slideLayouts/slideLayout2.xml"/><Relationship Id="rId2" Type="http://schemas.openxmlformats.org/officeDocument/2006/relationships/tags" Target="../tags/tag86.xml"/><Relationship Id="rId1" Type="http://schemas.openxmlformats.org/officeDocument/2006/relationships/image" Target="../media/image1.jpeg"/></Relationships>
</file>

<file path=ppt/slides/_rels/slide87.xml.rels><?xml version="1.0" encoding="UTF-8" standalone="yes"?>
<Relationships xmlns="http://schemas.openxmlformats.org/package/2006/relationships"><Relationship Id="rId4" Type="http://schemas.openxmlformats.org/officeDocument/2006/relationships/notesSlide" Target="../notesSlides/notesSlide87.xml"/><Relationship Id="rId3" Type="http://schemas.openxmlformats.org/officeDocument/2006/relationships/slideLayout" Target="../slideLayouts/slideLayout2.xml"/><Relationship Id="rId2" Type="http://schemas.openxmlformats.org/officeDocument/2006/relationships/tags" Target="../tags/tag87.xml"/><Relationship Id="rId1" Type="http://schemas.openxmlformats.org/officeDocument/2006/relationships/image" Target="../media/image1.jpeg"/></Relationships>
</file>

<file path=ppt/slides/_rels/slide88.xml.rels><?xml version="1.0" encoding="UTF-8" standalone="yes"?>
<Relationships xmlns="http://schemas.openxmlformats.org/package/2006/relationships"><Relationship Id="rId4" Type="http://schemas.openxmlformats.org/officeDocument/2006/relationships/notesSlide" Target="../notesSlides/notesSlide88.xml"/><Relationship Id="rId3" Type="http://schemas.openxmlformats.org/officeDocument/2006/relationships/slideLayout" Target="../slideLayouts/slideLayout2.xml"/><Relationship Id="rId2" Type="http://schemas.openxmlformats.org/officeDocument/2006/relationships/tags" Target="../tags/tag88.xml"/><Relationship Id="rId1" Type="http://schemas.openxmlformats.org/officeDocument/2006/relationships/image" Target="../media/image1.jpeg"/></Relationships>
</file>

<file path=ppt/slides/_rels/slide89.xml.rels><?xml version="1.0" encoding="UTF-8" standalone="yes"?>
<Relationships xmlns="http://schemas.openxmlformats.org/package/2006/relationships"><Relationship Id="rId4" Type="http://schemas.openxmlformats.org/officeDocument/2006/relationships/notesSlide" Target="../notesSlides/notesSlide89.xml"/><Relationship Id="rId3" Type="http://schemas.openxmlformats.org/officeDocument/2006/relationships/slideLayout" Target="../slideLayouts/slideLayout2.xml"/><Relationship Id="rId2" Type="http://schemas.openxmlformats.org/officeDocument/2006/relationships/tags" Target="../tags/tag89.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image" Target="../media/image1.jpeg"/></Relationships>
</file>

<file path=ppt/slides/_rels/slide90.xml.rels><?xml version="1.0" encoding="UTF-8" standalone="yes"?>
<Relationships xmlns="http://schemas.openxmlformats.org/package/2006/relationships"><Relationship Id="rId4" Type="http://schemas.openxmlformats.org/officeDocument/2006/relationships/notesSlide" Target="../notesSlides/notesSlide90.xml"/><Relationship Id="rId3" Type="http://schemas.openxmlformats.org/officeDocument/2006/relationships/slideLayout" Target="../slideLayouts/slideLayout2.xml"/><Relationship Id="rId2" Type="http://schemas.openxmlformats.org/officeDocument/2006/relationships/tags" Target="../tags/tag90.xml"/><Relationship Id="rId1" Type="http://schemas.openxmlformats.org/officeDocument/2006/relationships/image" Target="../media/image1.jpeg"/></Relationships>
</file>

<file path=ppt/slides/_rels/slide91.xml.rels><?xml version="1.0" encoding="UTF-8" standalone="yes"?>
<Relationships xmlns="http://schemas.openxmlformats.org/package/2006/relationships"><Relationship Id="rId6" Type="http://schemas.openxmlformats.org/officeDocument/2006/relationships/notesSlide" Target="../notesSlides/notesSlide91.xml"/><Relationship Id="rId5" Type="http://schemas.openxmlformats.org/officeDocument/2006/relationships/slideLayout" Target="../slideLayouts/slideLayout2.xml"/><Relationship Id="rId4" Type="http://schemas.openxmlformats.org/officeDocument/2006/relationships/tags" Target="../tags/tag91.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1.jpeg"/></Relationships>
</file>

<file path=ppt/slides/_rels/slide92.xml.rels><?xml version="1.0" encoding="UTF-8" standalone="yes"?>
<Relationships xmlns="http://schemas.openxmlformats.org/package/2006/relationships"><Relationship Id="rId5" Type="http://schemas.openxmlformats.org/officeDocument/2006/relationships/notesSlide" Target="../notesSlides/notesSlide92.xml"/><Relationship Id="rId4" Type="http://schemas.openxmlformats.org/officeDocument/2006/relationships/slideLayout" Target="../slideLayouts/slideLayout2.xml"/><Relationship Id="rId3" Type="http://schemas.openxmlformats.org/officeDocument/2006/relationships/tags" Target="../tags/tag92.xml"/><Relationship Id="rId2" Type="http://schemas.openxmlformats.org/officeDocument/2006/relationships/image" Target="../media/image55.png"/><Relationship Id="rId1" Type="http://schemas.openxmlformats.org/officeDocument/2006/relationships/image" Target="../media/image1.jpeg"/></Relationships>
</file>

<file path=ppt/slides/_rels/slide93.xml.rels><?xml version="1.0" encoding="UTF-8" standalone="yes"?>
<Relationships xmlns="http://schemas.openxmlformats.org/package/2006/relationships"><Relationship Id="rId4" Type="http://schemas.openxmlformats.org/officeDocument/2006/relationships/notesSlide" Target="../notesSlides/notesSlide93.xml"/><Relationship Id="rId3" Type="http://schemas.openxmlformats.org/officeDocument/2006/relationships/slideLayout" Target="../slideLayouts/slideLayout2.xml"/><Relationship Id="rId2" Type="http://schemas.openxmlformats.org/officeDocument/2006/relationships/tags" Target="../tags/tag93.xml"/><Relationship Id="rId1" Type="http://schemas.openxmlformats.org/officeDocument/2006/relationships/image" Target="../media/image1.jpeg"/></Relationships>
</file>

<file path=ppt/slides/_rels/slide94.xml.rels><?xml version="1.0" encoding="UTF-8" standalone="yes"?>
<Relationships xmlns="http://schemas.openxmlformats.org/package/2006/relationships"><Relationship Id="rId6" Type="http://schemas.openxmlformats.org/officeDocument/2006/relationships/notesSlide" Target="../notesSlides/notesSlide94.xml"/><Relationship Id="rId5" Type="http://schemas.openxmlformats.org/officeDocument/2006/relationships/slideLayout" Target="../slideLayouts/slideLayout2.xml"/><Relationship Id="rId4" Type="http://schemas.openxmlformats.org/officeDocument/2006/relationships/tags" Target="../tags/tag94.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1.jpeg"/></Relationships>
</file>

<file path=ppt/slides/_rels/slide95.xml.rels><?xml version="1.0" encoding="UTF-8" standalone="yes"?>
<Relationships xmlns="http://schemas.openxmlformats.org/package/2006/relationships"><Relationship Id="rId5" Type="http://schemas.openxmlformats.org/officeDocument/2006/relationships/notesSlide" Target="../notesSlides/notesSlide95.xml"/><Relationship Id="rId4" Type="http://schemas.openxmlformats.org/officeDocument/2006/relationships/slideLayout" Target="../slideLayouts/slideLayout2.xml"/><Relationship Id="rId3" Type="http://schemas.openxmlformats.org/officeDocument/2006/relationships/tags" Target="../tags/tag95.xml"/><Relationship Id="rId2" Type="http://schemas.openxmlformats.org/officeDocument/2006/relationships/image" Target="../media/image58.png"/><Relationship Id="rId1" Type="http://schemas.openxmlformats.org/officeDocument/2006/relationships/image" Target="../media/image1.jpeg"/></Relationships>
</file>

<file path=ppt/slides/_rels/slide96.xml.rels><?xml version="1.0" encoding="UTF-8" standalone="yes"?>
<Relationships xmlns="http://schemas.openxmlformats.org/package/2006/relationships"><Relationship Id="rId5" Type="http://schemas.openxmlformats.org/officeDocument/2006/relationships/notesSlide" Target="../notesSlides/notesSlide96.xml"/><Relationship Id="rId4" Type="http://schemas.openxmlformats.org/officeDocument/2006/relationships/slideLayout" Target="../slideLayouts/slideLayout2.xml"/><Relationship Id="rId3" Type="http://schemas.openxmlformats.org/officeDocument/2006/relationships/tags" Target="../tags/tag96.xml"/><Relationship Id="rId2" Type="http://schemas.openxmlformats.org/officeDocument/2006/relationships/image" Target="../media/image58.png"/><Relationship Id="rId1" Type="http://schemas.openxmlformats.org/officeDocument/2006/relationships/image" Target="../media/image1.jpeg"/></Relationships>
</file>

<file path=ppt/slides/_rels/slide97.xml.rels><?xml version="1.0" encoding="UTF-8" standalone="yes"?>
<Relationships xmlns="http://schemas.openxmlformats.org/package/2006/relationships"><Relationship Id="rId5" Type="http://schemas.openxmlformats.org/officeDocument/2006/relationships/notesSlide" Target="../notesSlides/notesSlide97.xml"/><Relationship Id="rId4" Type="http://schemas.openxmlformats.org/officeDocument/2006/relationships/slideLayout" Target="../slideLayouts/slideLayout2.xml"/><Relationship Id="rId3" Type="http://schemas.openxmlformats.org/officeDocument/2006/relationships/tags" Target="../tags/tag97.xml"/><Relationship Id="rId2" Type="http://schemas.openxmlformats.org/officeDocument/2006/relationships/image" Target="../media/image59.png"/><Relationship Id="rId1" Type="http://schemas.openxmlformats.org/officeDocument/2006/relationships/image" Target="../media/image1.jpeg"/></Relationships>
</file>

<file path=ppt/slides/_rels/slide98.xml.rels><?xml version="1.0" encoding="UTF-8" standalone="yes"?>
<Relationships xmlns="http://schemas.openxmlformats.org/package/2006/relationships"><Relationship Id="rId5" Type="http://schemas.openxmlformats.org/officeDocument/2006/relationships/notesSlide" Target="../notesSlides/notesSlide98.xml"/><Relationship Id="rId4" Type="http://schemas.openxmlformats.org/officeDocument/2006/relationships/slideLayout" Target="../slideLayouts/slideLayout2.xml"/><Relationship Id="rId3" Type="http://schemas.openxmlformats.org/officeDocument/2006/relationships/tags" Target="../tags/tag98.xml"/><Relationship Id="rId2" Type="http://schemas.openxmlformats.org/officeDocument/2006/relationships/image" Target="../media/image60.png"/><Relationship Id="rId1" Type="http://schemas.openxmlformats.org/officeDocument/2006/relationships/image" Target="../media/image1.jpeg"/></Relationships>
</file>

<file path=ppt/slides/_rels/slide99.xml.rels><?xml version="1.0" encoding="UTF-8" standalone="yes"?>
<Relationships xmlns="http://schemas.openxmlformats.org/package/2006/relationships"><Relationship Id="rId6" Type="http://schemas.openxmlformats.org/officeDocument/2006/relationships/notesSlide" Target="../notesSlides/notesSlide99.xml"/><Relationship Id="rId5" Type="http://schemas.openxmlformats.org/officeDocument/2006/relationships/slideLayout" Target="../slideLayouts/slideLayout2.xml"/><Relationship Id="rId4" Type="http://schemas.openxmlformats.org/officeDocument/2006/relationships/tags" Target="../tags/tag99.xml"/><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4" name="TextBox 76"/>
          <p:cNvSpPr txBox="1"/>
          <p:nvPr/>
        </p:nvSpPr>
        <p:spPr>
          <a:xfrm>
            <a:off x="1054100" y="244475"/>
            <a:ext cx="6305550"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zh-CN" altLang="en-US" sz="2700" dirty="0">
                <a:solidFill>
                  <a:schemeClr val="accent1"/>
                </a:solidFill>
                <a:latin typeface="华文楷体" panose="02010600040101010101" pitchFamily="2" charset="-122"/>
                <a:ea typeface="思源宋体 CN Heavy"/>
              </a:rPr>
              <a:t>无人机组装调试与检修</a:t>
            </a:r>
            <a:endParaRPr lang="zh-CN" altLang="en-US" sz="2700" dirty="0">
              <a:solidFill>
                <a:schemeClr val="accent1"/>
              </a:solidFill>
              <a:latin typeface="华文楷体" panose="02010600040101010101" pitchFamily="2" charset="-122"/>
              <a:ea typeface="思源宋体 CN Heavy"/>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077"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3078" name="文本框 1"/>
          <p:cNvSpPr txBox="1"/>
          <p:nvPr/>
        </p:nvSpPr>
        <p:spPr>
          <a:xfrm>
            <a:off x="1081088" y="2566988"/>
            <a:ext cx="6981825" cy="172402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ts val="600"/>
              </a:spcBef>
              <a:spcAft>
                <a:spcPts val="600"/>
              </a:spcAft>
              <a:buFontTx/>
              <a:buNone/>
            </a:pPr>
            <a:r>
              <a:rPr lang="zh-CN" altLang="en-US" sz="4800" dirty="0">
                <a:latin typeface="华文楷体" panose="02010600040101010101" pitchFamily="2" charset="-122"/>
                <a:ea typeface="华文楷体" panose="02010600040101010101" pitchFamily="2" charset="-122"/>
              </a:rPr>
              <a:t>第三章 </a:t>
            </a:r>
            <a:endParaRPr lang="en-US" altLang="zh-CN" sz="4800" dirty="0">
              <a:latin typeface="华文楷体" panose="02010600040101010101" pitchFamily="2" charset="-122"/>
              <a:ea typeface="华文楷体" panose="02010600040101010101" pitchFamily="2" charset="-122"/>
            </a:endParaRPr>
          </a:p>
          <a:p>
            <a:pPr marL="0" lvl="0" indent="0" algn="ctr">
              <a:lnSpc>
                <a:spcPct val="100000"/>
              </a:lnSpc>
              <a:spcBef>
                <a:spcPts val="600"/>
              </a:spcBef>
              <a:spcAft>
                <a:spcPts val="600"/>
              </a:spcAft>
              <a:buFontTx/>
              <a:buNone/>
            </a:pPr>
            <a:r>
              <a:rPr lang="zh-CN" altLang="en-US" sz="4800" dirty="0">
                <a:latin typeface="华文楷体" panose="02010600040101010101" pitchFamily="2" charset="-122"/>
                <a:ea typeface="华文楷体" panose="02010600040101010101" pitchFamily="2" charset="-122"/>
              </a:rPr>
              <a:t>多旋翼无人机系统组装</a:t>
            </a:r>
            <a:endParaRPr lang="zh-CN" altLang="en-US" sz="4800" dirty="0">
              <a:latin typeface="华文楷体" panose="02010600040101010101" pitchFamily="2" charset="-122"/>
              <a:ea typeface="华文楷体" panose="02010600040101010101" pitchFamily="2" charset="-122"/>
            </a:endParaRPr>
          </a:p>
        </p:txBody>
      </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3.1.2</a:t>
            </a:r>
            <a:r>
              <a:rPr lang="zh-CN" altLang="en-US" sz="2700" dirty="0">
                <a:solidFill>
                  <a:schemeClr val="accent1"/>
                </a:solidFill>
                <a:latin typeface="华文楷体" panose="02010600040101010101" pitchFamily="2" charset="-122"/>
                <a:ea typeface="华文楷体" panose="02010600040101010101" pitchFamily="2" charset="-122"/>
              </a:rPr>
              <a:t>  多旋翼无人机常用术语</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1509"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15" name="文本框 14"/>
          <p:cNvSpPr txBox="1"/>
          <p:nvPr/>
        </p:nvSpPr>
        <p:spPr>
          <a:xfrm>
            <a:off x="373063" y="846138"/>
            <a:ext cx="8428038" cy="6061075"/>
          </a:xfrm>
          <a:prstGeom prst="rect">
            <a:avLst/>
          </a:prstGeom>
          <a:noFill/>
        </p:spPr>
        <p:txBody>
          <a:bodyPr>
            <a:spAutoFit/>
          </a:bodyPr>
          <a:lstStyle/>
          <a:p>
            <a:pPr marL="285750" marR="0" indent="-285750" algn="just" defTabSz="914400">
              <a:lnSpc>
                <a:spcPct val="130000"/>
              </a:lnSpc>
              <a:buClrTx/>
              <a:buSzTx/>
              <a:buFont typeface="Wingdings" panose="05000000000000000000" pitchFamily="2" charset="2"/>
              <a:buChar char="p"/>
              <a:defRPr/>
            </a:pPr>
            <a:r>
              <a:rPr kumimoji="0" lang="zh-CN" altLang="en-US" sz="1500" kern="1200" cap="none" spc="0" normalizeH="0" baseline="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传感器方面</a:t>
            </a:r>
            <a:endParaRPr kumimoji="0" lang="zh-CN" altLang="en-US" sz="1500" kern="1200" cap="none" spc="0" normalizeH="0" baseline="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R="0" algn="just" defTabSz="914400">
              <a:lnSpc>
                <a:spcPct val="130000"/>
              </a:lnSpc>
              <a:buClrTx/>
              <a:buSzTx/>
              <a:buFontTx/>
              <a:buNone/>
              <a:defRPr/>
            </a:pPr>
            <a:r>
              <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① 加速度传感器</a:t>
            </a:r>
            <a:r>
              <a:rPr kumimoji="0" lang="en-US" altLang="zh-CN"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(Accelerometer)</a:t>
            </a:r>
            <a:r>
              <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：此传感器设计用于测量线加速度。</a:t>
            </a:r>
            <a:endPar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algn="just" defTabSz="914400">
              <a:lnSpc>
                <a:spcPct val="130000"/>
              </a:lnSpc>
              <a:buClrTx/>
              <a:buSzTx/>
              <a:buFontTx/>
              <a:buNone/>
              <a:defRPr/>
            </a:pPr>
            <a:r>
              <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② 气压计</a:t>
            </a:r>
            <a:r>
              <a:rPr kumimoji="0" lang="en-US" altLang="zh-CN"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(Barometer)</a:t>
            </a:r>
            <a:r>
              <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：此传感器通过测量气压提供无人机距离地面的高度。气压随高度而变化，无人机可以通过气压计来确定自身的高度。</a:t>
            </a:r>
            <a:endPar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algn="just" defTabSz="914400">
              <a:lnSpc>
                <a:spcPct val="130000"/>
              </a:lnSpc>
              <a:buClrTx/>
              <a:buSzTx/>
              <a:buFontTx/>
              <a:buNone/>
              <a:defRPr/>
            </a:pPr>
            <a:r>
              <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③ 陀螺仪</a:t>
            </a:r>
            <a:r>
              <a:rPr kumimoji="0" lang="en-US" altLang="zh-CN"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(Gyroscope)</a:t>
            </a:r>
            <a:r>
              <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：陀螺仪用于测量</a:t>
            </a:r>
            <a:r>
              <a:rPr kumimoji="0" lang="en-US" altLang="zh-CN"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x</a:t>
            </a:r>
            <a:r>
              <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y </a:t>
            </a:r>
            <a:r>
              <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或</a:t>
            </a:r>
            <a:r>
              <a:rPr kumimoji="0" lang="en-US" altLang="zh-CN"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z </a:t>
            </a:r>
            <a:r>
              <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轴上的角加速度，让无人机平稳飞行。</a:t>
            </a:r>
            <a:endPar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algn="just" defTabSz="914400">
              <a:lnSpc>
                <a:spcPct val="130000"/>
              </a:lnSpc>
              <a:buClrTx/>
              <a:buSzTx/>
              <a:buFontTx/>
              <a:buNone/>
              <a:defRPr/>
            </a:pPr>
            <a:r>
              <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④ </a:t>
            </a:r>
            <a:r>
              <a:rPr kumimoji="0" lang="en-US" altLang="zh-CN"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GPS</a:t>
            </a:r>
            <a:r>
              <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全球定位系统”的简称，</a:t>
            </a:r>
            <a:r>
              <a:rPr kumimoji="0" lang="en-US" altLang="zh-CN"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GPS</a:t>
            </a:r>
            <a:r>
              <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传感器允许卫星接收无人机的位置，无人机可以执行飞到指定坐标地点的任务，</a:t>
            </a:r>
            <a:r>
              <a:rPr kumimoji="0" lang="en-US" altLang="zh-CN"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GPS</a:t>
            </a:r>
            <a:r>
              <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还提供可靠的续航能力，防止无人机出现失踪现象。</a:t>
            </a:r>
            <a:endPar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L="285750" marR="0" indent="-285750" algn="just" defTabSz="914400">
              <a:lnSpc>
                <a:spcPct val="130000"/>
              </a:lnSpc>
              <a:buClrTx/>
              <a:buSzTx/>
              <a:buFont typeface="Wingdings" panose="05000000000000000000" pitchFamily="2" charset="2"/>
              <a:buChar char="p"/>
              <a:defRPr/>
            </a:pPr>
            <a:r>
              <a:rPr kumimoji="0" lang="zh-CN" altLang="en-US" sz="1500" kern="1200" cap="none" spc="0" normalizeH="0" baseline="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驱动系统方面</a:t>
            </a:r>
            <a:endParaRPr kumimoji="0" lang="zh-CN" altLang="en-US" sz="1500" kern="1200" cap="none" spc="0" normalizeH="0" baseline="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R="0" algn="just" defTabSz="914400">
              <a:lnSpc>
                <a:spcPct val="130000"/>
              </a:lnSpc>
              <a:buClrTx/>
              <a:buSzTx/>
              <a:buFontTx/>
              <a:buNone/>
              <a:defRPr/>
            </a:pPr>
            <a:r>
              <a:rPr kumimoji="0" lang="en-US" altLang="zh-CN"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① ESC</a:t>
            </a:r>
            <a:r>
              <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电子速度控制系统” </a:t>
            </a:r>
            <a:r>
              <a:rPr kumimoji="0" lang="en-US" altLang="zh-CN"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(Electronic Speed Controller)</a:t>
            </a:r>
            <a:r>
              <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的缩写，连接飞行控制器、电机和电池，调节电机旋转的速度。</a:t>
            </a:r>
            <a:endPar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algn="just" defTabSz="914400">
              <a:lnSpc>
                <a:spcPct val="130000"/>
              </a:lnSpc>
              <a:buClrTx/>
              <a:buSzTx/>
              <a:buFontTx/>
              <a:buNone/>
              <a:defRPr/>
            </a:pPr>
            <a:r>
              <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② </a:t>
            </a:r>
            <a:r>
              <a:rPr kumimoji="0" lang="en-US" altLang="zh-CN"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Li-Po</a:t>
            </a:r>
            <a:r>
              <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锂聚合物电池</a:t>
            </a:r>
            <a:r>
              <a:rPr kumimoji="0" lang="en-US" altLang="zh-CN"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高分子锂电池” </a:t>
            </a:r>
            <a:r>
              <a:rPr kumimoji="0" lang="en-US" altLang="zh-CN"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(Lithium Polymer)</a:t>
            </a:r>
            <a:r>
              <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的编写，是无人机驱动通用的电池类型，这种电池非常轻便，并能释放大量的电流。</a:t>
            </a:r>
            <a:endPar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algn="just" defTabSz="914400">
              <a:lnSpc>
                <a:spcPct val="130000"/>
              </a:lnSpc>
              <a:buClrTx/>
              <a:buSzTx/>
              <a:buFontTx/>
              <a:buNone/>
              <a:defRPr/>
            </a:pPr>
            <a:r>
              <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③ 电机</a:t>
            </a:r>
            <a:r>
              <a:rPr kumimoji="0" lang="en-US" altLang="zh-CN"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(Motor)</a:t>
            </a:r>
            <a:r>
              <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：电机是无人机中驱动螺旋桨旋转的部件。大的无人机通常使用无刷电机，而较小的无人机通常使用有刷电机。</a:t>
            </a:r>
            <a:endPar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algn="just" defTabSz="914400">
              <a:lnSpc>
                <a:spcPct val="130000"/>
              </a:lnSpc>
              <a:buClrTx/>
              <a:buSzTx/>
              <a:buFontTx/>
              <a:buNone/>
              <a:defRPr/>
            </a:pPr>
            <a:r>
              <a:rPr kumimoji="0" lang="en-US" altLang="zh-CN"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④ PCB</a:t>
            </a:r>
            <a:r>
              <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线路板” </a:t>
            </a:r>
            <a:r>
              <a:rPr kumimoji="0" lang="en-US" altLang="zh-CN"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(Printed Circuit Board)</a:t>
            </a:r>
            <a:r>
              <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的缩写，无人机许多不同的部件可以焊接到这种扁平的玻璃纤维部件上。</a:t>
            </a:r>
            <a:endPar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algn="just" defTabSz="914400">
              <a:lnSpc>
                <a:spcPct val="130000"/>
              </a:lnSpc>
              <a:buClrTx/>
              <a:buSzTx/>
              <a:buFontTx/>
              <a:buNone/>
              <a:defRPr/>
            </a:pPr>
            <a:r>
              <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⑤ 配电板</a:t>
            </a:r>
            <a:r>
              <a:rPr kumimoji="0" lang="en-US" altLang="zh-CN"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(Power Distribution)</a:t>
            </a:r>
            <a:r>
              <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：为了给无人机的不同部分供电，电池电量必须在不同设备中共享或“拆分”，这就需要一个配电板。配电板从无人机的电池中引出单个负极和正极，并为整个无人机提供许多其他终端</a:t>
            </a:r>
            <a:r>
              <a:rPr kumimoji="0" lang="en-US" altLang="zh-CN"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或连接点</a:t>
            </a:r>
            <a:r>
              <a:rPr kumimoji="0" lang="en-US" altLang="zh-CN"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，以便其他设备可以接收到电力。</a:t>
            </a:r>
            <a:endPar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algn="just" defTabSz="914400">
              <a:lnSpc>
                <a:spcPct val="130000"/>
              </a:lnSpc>
              <a:buClrTx/>
              <a:buSzTx/>
              <a:buFontTx/>
              <a:buNone/>
              <a:defRPr/>
            </a:pPr>
            <a:r>
              <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⑥ 螺旋桨适配器</a:t>
            </a:r>
            <a:r>
              <a:rPr kumimoji="0" lang="en-US" altLang="zh-CN"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(Prop Adaptor)</a:t>
            </a:r>
            <a:r>
              <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：用于将无人机的电机连接到螺旋桨。</a:t>
            </a:r>
            <a:endParaRPr kumimoji="0" lang="zh-CN" altLang="zh-CN"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charRg st="0" end="6"/>
                                            </p:txEl>
                                          </p:spTgt>
                                        </p:tgtEl>
                                        <p:attrNameLst>
                                          <p:attrName>style.visibility</p:attrName>
                                        </p:attrNameLst>
                                      </p:cBhvr>
                                      <p:to>
                                        <p:strVal val="visible"/>
                                      </p:to>
                                    </p:set>
                                    <p:animEffect transition="in" filter="fade">
                                      <p:cBhvr>
                                        <p:cTn id="7" dur="500"/>
                                        <p:tgtEl>
                                          <p:spTgt spid="15">
                                            <p:txEl>
                                              <p:charRg st="0"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5">
                                            <p:txEl>
                                              <p:charRg st="6" end="46"/>
                                            </p:txEl>
                                          </p:spTgt>
                                        </p:tgtEl>
                                        <p:attrNameLst>
                                          <p:attrName>style.visibility</p:attrName>
                                        </p:attrNameLst>
                                      </p:cBhvr>
                                      <p:to>
                                        <p:strVal val="visible"/>
                                      </p:to>
                                    </p:set>
                                    <p:animEffect transition="in" filter="fade">
                                      <p:cBhvr>
                                        <p:cTn id="10" dur="500"/>
                                        <p:tgtEl>
                                          <p:spTgt spid="15">
                                            <p:txEl>
                                              <p:charRg st="6" end="4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xEl>
                                              <p:charRg st="46" end="115"/>
                                            </p:txEl>
                                          </p:spTgt>
                                        </p:tgtEl>
                                        <p:attrNameLst>
                                          <p:attrName>style.visibility</p:attrName>
                                        </p:attrNameLst>
                                      </p:cBhvr>
                                      <p:to>
                                        <p:strVal val="visible"/>
                                      </p:to>
                                    </p:set>
                                    <p:animEffect transition="in" filter="fade">
                                      <p:cBhvr>
                                        <p:cTn id="13" dur="500"/>
                                        <p:tgtEl>
                                          <p:spTgt spid="15">
                                            <p:txEl>
                                              <p:charRg st="46" end="11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xEl>
                                              <p:charRg st="115" end="164"/>
                                            </p:txEl>
                                          </p:spTgt>
                                        </p:tgtEl>
                                        <p:attrNameLst>
                                          <p:attrName>style.visibility</p:attrName>
                                        </p:attrNameLst>
                                      </p:cBhvr>
                                      <p:to>
                                        <p:strVal val="visible"/>
                                      </p:to>
                                    </p:set>
                                    <p:animEffect transition="in" filter="fade">
                                      <p:cBhvr>
                                        <p:cTn id="16" dur="500"/>
                                        <p:tgtEl>
                                          <p:spTgt spid="15">
                                            <p:txEl>
                                              <p:charRg st="115" end="16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xEl>
                                              <p:charRg st="164" end="247"/>
                                            </p:txEl>
                                          </p:spTgt>
                                        </p:tgtEl>
                                        <p:attrNameLst>
                                          <p:attrName>style.visibility</p:attrName>
                                        </p:attrNameLst>
                                      </p:cBhvr>
                                      <p:to>
                                        <p:strVal val="visible"/>
                                      </p:to>
                                    </p:set>
                                    <p:animEffect transition="in" filter="fade">
                                      <p:cBhvr>
                                        <p:cTn id="19" dur="500"/>
                                        <p:tgtEl>
                                          <p:spTgt spid="15">
                                            <p:txEl>
                                              <p:charRg st="164" end="247"/>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5">
                                            <p:txEl>
                                              <p:charRg st="247" end="254"/>
                                            </p:txEl>
                                          </p:spTgt>
                                        </p:tgtEl>
                                        <p:attrNameLst>
                                          <p:attrName>style.visibility</p:attrName>
                                        </p:attrNameLst>
                                      </p:cBhvr>
                                      <p:to>
                                        <p:strVal val="visible"/>
                                      </p:to>
                                    </p:set>
                                    <p:animEffect transition="in" filter="fade">
                                      <p:cBhvr>
                                        <p:cTn id="24" dur="500"/>
                                        <p:tgtEl>
                                          <p:spTgt spid="15">
                                            <p:txEl>
                                              <p:charRg st="247" end="254"/>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xEl>
                                              <p:charRg st="254" end="329"/>
                                            </p:txEl>
                                          </p:spTgt>
                                        </p:tgtEl>
                                        <p:attrNameLst>
                                          <p:attrName>style.visibility</p:attrName>
                                        </p:attrNameLst>
                                      </p:cBhvr>
                                      <p:to>
                                        <p:strVal val="visible"/>
                                      </p:to>
                                    </p:set>
                                    <p:animEffect transition="in" filter="fade">
                                      <p:cBhvr>
                                        <p:cTn id="27" dur="500"/>
                                        <p:tgtEl>
                                          <p:spTgt spid="15">
                                            <p:txEl>
                                              <p:charRg st="254" end="329"/>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5">
                                            <p:txEl>
                                              <p:charRg st="329" end="408"/>
                                            </p:txEl>
                                          </p:spTgt>
                                        </p:tgtEl>
                                        <p:attrNameLst>
                                          <p:attrName>style.visibility</p:attrName>
                                        </p:attrNameLst>
                                      </p:cBhvr>
                                      <p:to>
                                        <p:strVal val="visible"/>
                                      </p:to>
                                    </p:set>
                                    <p:animEffect transition="in" filter="fade">
                                      <p:cBhvr>
                                        <p:cTn id="30" dur="500"/>
                                        <p:tgtEl>
                                          <p:spTgt spid="15">
                                            <p:txEl>
                                              <p:charRg st="329" end="40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5">
                                            <p:txEl>
                                              <p:charRg st="408" end="469"/>
                                            </p:txEl>
                                          </p:spTgt>
                                        </p:tgtEl>
                                        <p:attrNameLst>
                                          <p:attrName>style.visibility</p:attrName>
                                        </p:attrNameLst>
                                      </p:cBhvr>
                                      <p:to>
                                        <p:strVal val="visible"/>
                                      </p:to>
                                    </p:set>
                                    <p:animEffect transition="in" filter="fade">
                                      <p:cBhvr>
                                        <p:cTn id="33" dur="500"/>
                                        <p:tgtEl>
                                          <p:spTgt spid="15">
                                            <p:txEl>
                                              <p:charRg st="408" end="46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5">
                                            <p:txEl>
                                              <p:charRg st="469" end="537"/>
                                            </p:txEl>
                                          </p:spTgt>
                                        </p:tgtEl>
                                        <p:attrNameLst>
                                          <p:attrName>style.visibility</p:attrName>
                                        </p:attrNameLst>
                                      </p:cBhvr>
                                      <p:to>
                                        <p:strVal val="visible"/>
                                      </p:to>
                                    </p:set>
                                    <p:animEffect transition="in" filter="fade">
                                      <p:cBhvr>
                                        <p:cTn id="36" dur="500"/>
                                        <p:tgtEl>
                                          <p:spTgt spid="15">
                                            <p:txEl>
                                              <p:charRg st="469" end="537"/>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15">
                                            <p:txEl>
                                              <p:charRg st="537" end="665"/>
                                            </p:txEl>
                                          </p:spTgt>
                                        </p:tgtEl>
                                        <p:attrNameLst>
                                          <p:attrName>style.visibility</p:attrName>
                                        </p:attrNameLst>
                                      </p:cBhvr>
                                      <p:to>
                                        <p:strVal val="visible"/>
                                      </p:to>
                                    </p:set>
                                    <p:animEffect transition="in" filter="fade">
                                      <p:cBhvr>
                                        <p:cTn id="39" dur="500"/>
                                        <p:tgtEl>
                                          <p:spTgt spid="15">
                                            <p:txEl>
                                              <p:charRg st="537" end="665"/>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5">
                                            <p:txEl>
                                              <p:charRg st="665" end="705"/>
                                            </p:txEl>
                                          </p:spTgt>
                                        </p:tgtEl>
                                        <p:attrNameLst>
                                          <p:attrName>style.visibility</p:attrName>
                                        </p:attrNameLst>
                                      </p:cBhvr>
                                      <p:to>
                                        <p:strVal val="visible"/>
                                      </p:to>
                                    </p:set>
                                    <p:animEffect transition="in" filter="fade">
                                      <p:cBhvr>
                                        <p:cTn id="42" dur="500"/>
                                        <p:tgtEl>
                                          <p:spTgt spid="15">
                                            <p:txEl>
                                              <p:charRg st="665" end="70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5826"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3.5</a:t>
            </a:r>
            <a:r>
              <a:rPr lang="zh-CN" altLang="en-US" sz="2700" dirty="0">
                <a:solidFill>
                  <a:schemeClr val="accent1"/>
                </a:solidFill>
                <a:latin typeface="华文楷体" panose="02010600040101010101" pitchFamily="2" charset="-122"/>
                <a:ea typeface="华文楷体" panose="02010600040101010101" pitchFamily="2" charset="-122"/>
              </a:rPr>
              <a:t>  多旋翼无人机遥控装置的组装</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05829"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9" name="文本框 8"/>
          <p:cNvSpPr txBox="1"/>
          <p:nvPr/>
        </p:nvSpPr>
        <p:spPr>
          <a:xfrm>
            <a:off x="804863" y="1155700"/>
            <a:ext cx="7534275" cy="1855788"/>
          </a:xfrm>
          <a:prstGeom prst="rect">
            <a:avLst/>
          </a:prstGeom>
          <a:noFill/>
        </p:spPr>
        <p:txBody>
          <a:bodyPr>
            <a:spAutoFit/>
          </a:bodyPr>
          <a:lstStyle/>
          <a:p>
            <a:pPr marR="0" indent="457200" algn="just" defTabSz="914400">
              <a:lnSpc>
                <a:spcPct val="150000"/>
              </a:lnSpc>
              <a:spcBef>
                <a:spcPts val="600"/>
              </a:spcBef>
              <a:spcAft>
                <a:spcPts val="600"/>
              </a:spcAft>
              <a:buClrTx/>
              <a:buSzTx/>
              <a:buFontTx/>
              <a:buNone/>
              <a:defRPr/>
            </a:pP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遥控装置由遥控器和接收机组成，是整个飞行系统的无线控制终端。遥控器，英文名</a:t>
            </a:r>
            <a:r>
              <a:rPr kumimoji="0" lang="zh-CN" altLang="en-US"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为 </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Remote Control</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，意思是无线电控制，通过它可以对设备、电器等进行远距离控制。</a:t>
            </a:r>
            <a:endPar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indent="457200" algn="just" defTabSz="914400">
              <a:lnSpc>
                <a:spcPct val="150000"/>
              </a:lnSpc>
              <a:spcBef>
                <a:spcPts val="600"/>
              </a:spcBef>
              <a:spcAft>
                <a:spcPts val="600"/>
              </a:spcAft>
              <a:buClrTx/>
              <a:buSzTx/>
              <a:buFontTx/>
              <a:buNone/>
              <a:defRPr/>
            </a:pP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主要分为工业用遥控器和遥控模型用遥控器两大类。</a:t>
            </a:r>
            <a:endParaRPr kumimoji="0" lang="zh-CN" altLang="zh-CN" sz="14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charRg st="0" end="84"/>
                                            </p:txEl>
                                          </p:spTgt>
                                        </p:tgtEl>
                                        <p:attrNameLst>
                                          <p:attrName>style.visibility</p:attrName>
                                        </p:attrNameLst>
                                      </p:cBhvr>
                                      <p:to>
                                        <p:strVal val="visible"/>
                                      </p:to>
                                    </p:set>
                                    <p:animEffect transition="in" filter="fade">
                                      <p:cBhvr>
                                        <p:cTn id="7" dur="500"/>
                                        <p:tgtEl>
                                          <p:spTgt spid="9">
                                            <p:txEl>
                                              <p:charRg st="0" end="8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charRg st="84" end="108"/>
                                            </p:txEl>
                                          </p:spTgt>
                                        </p:tgtEl>
                                        <p:attrNameLst>
                                          <p:attrName>style.visibility</p:attrName>
                                        </p:attrNameLst>
                                      </p:cBhvr>
                                      <p:to>
                                        <p:strVal val="visible"/>
                                      </p:to>
                                    </p:set>
                                    <p:animEffect transition="in" filter="fade">
                                      <p:cBhvr>
                                        <p:cTn id="12" dur="500"/>
                                        <p:tgtEl>
                                          <p:spTgt spid="9">
                                            <p:txEl>
                                              <p:charRg st="84" end="10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7874"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3.5</a:t>
            </a:r>
            <a:r>
              <a:rPr lang="zh-CN" altLang="en-US" sz="2700" dirty="0">
                <a:solidFill>
                  <a:schemeClr val="accent1"/>
                </a:solidFill>
                <a:latin typeface="华文楷体" panose="02010600040101010101" pitchFamily="2" charset="-122"/>
                <a:ea typeface="华文楷体" panose="02010600040101010101" pitchFamily="2" charset="-122"/>
              </a:rPr>
              <a:t>  多旋翼无人机遥控装置的组装</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07877"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6150" name="文本框 2"/>
          <p:cNvSpPr txBox="1"/>
          <p:nvPr/>
        </p:nvSpPr>
        <p:spPr>
          <a:xfrm>
            <a:off x="1641475" y="2271713"/>
            <a:ext cx="6124575" cy="52387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just">
              <a:lnSpc>
                <a:spcPct val="100000"/>
              </a:lnSpc>
              <a:spcBef>
                <a:spcPct val="0"/>
              </a:spcBef>
              <a:buFontTx/>
              <a:buNone/>
            </a:pPr>
            <a:r>
              <a:rPr lang="en-US" altLang="zh-CN" b="1" dirty="0">
                <a:latin typeface="华文楷体" panose="02010600040101010101" pitchFamily="2" charset="-122"/>
                <a:ea typeface="华文楷体" panose="02010600040101010101" pitchFamily="2" charset="-122"/>
              </a:rPr>
              <a:t>§3.5.1 </a:t>
            </a:r>
            <a:r>
              <a:rPr lang="zh-CN" altLang="en-US" b="1" dirty="0">
                <a:latin typeface="华文楷体" panose="02010600040101010101" pitchFamily="2" charset="-122"/>
                <a:ea typeface="华文楷体" panose="02010600040101010101" pitchFamily="2" charset="-122"/>
              </a:rPr>
              <a:t>常见遥控装置介绍</a:t>
            </a:r>
            <a:endParaRPr lang="zh-CN" altLang="en-US" b="1" dirty="0">
              <a:latin typeface="华文楷体" panose="02010600040101010101" pitchFamily="2" charset="-122"/>
              <a:ea typeface="华文楷体" panose="02010600040101010101" pitchFamily="2" charset="-122"/>
            </a:endParaRPr>
          </a:p>
        </p:txBody>
      </p:sp>
      <p:sp>
        <p:nvSpPr>
          <p:cNvPr id="6151" name="文本框 34"/>
          <p:cNvSpPr txBox="1"/>
          <p:nvPr/>
        </p:nvSpPr>
        <p:spPr>
          <a:xfrm>
            <a:off x="1641475" y="3095625"/>
            <a:ext cx="6124575" cy="52387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just">
              <a:lnSpc>
                <a:spcPct val="100000"/>
              </a:lnSpc>
              <a:spcBef>
                <a:spcPct val="0"/>
              </a:spcBef>
              <a:buFontTx/>
              <a:buNone/>
            </a:pPr>
            <a:r>
              <a:rPr lang="en-US" altLang="zh-CN" b="1" dirty="0">
                <a:latin typeface="华文楷体" panose="02010600040101010101" pitchFamily="2" charset="-122"/>
                <a:ea typeface="华文楷体" panose="02010600040101010101" pitchFamily="2" charset="-122"/>
              </a:rPr>
              <a:t>§3.5.2 </a:t>
            </a:r>
            <a:r>
              <a:rPr lang="zh-CN" altLang="en-US" b="1" dirty="0">
                <a:latin typeface="华文楷体" panose="02010600040101010101" pitchFamily="2" charset="-122"/>
                <a:ea typeface="华文楷体" panose="02010600040101010101" pitchFamily="2" charset="-122"/>
              </a:rPr>
              <a:t>遥控装置的组装步骤</a:t>
            </a:r>
            <a:endParaRPr lang="zh-CN" altLang="en-US" b="1" dirty="0">
              <a:latin typeface="华文楷体" panose="02010600040101010101" pitchFamily="2" charset="-122"/>
              <a:ea typeface="华文楷体" panose="02010600040101010101" pitchFamily="2"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50"/>
                                        </p:tgtEl>
                                        <p:attrNameLst>
                                          <p:attrName>style.visibility</p:attrName>
                                        </p:attrNameLst>
                                      </p:cBhvr>
                                      <p:to>
                                        <p:strVal val="visible"/>
                                      </p:to>
                                    </p:set>
                                    <p:animEffect transition="in" filter="fade">
                                      <p:cBhvr>
                                        <p:cTn id="7" dur="500"/>
                                        <p:tgtEl>
                                          <p:spTgt spid="61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151"/>
                                        </p:tgtEl>
                                        <p:attrNameLst>
                                          <p:attrName>style.visibility</p:attrName>
                                        </p:attrNameLst>
                                      </p:cBhvr>
                                      <p:to>
                                        <p:strVal val="visible"/>
                                      </p:to>
                                    </p:set>
                                    <p:animEffect transition="in" filter="fade">
                                      <p:cBhvr>
                                        <p:cTn id="12" dur="500"/>
                                        <p:tgtEl>
                                          <p:spTgt spid="6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0" grpId="0"/>
      <p:bldP spid="6151"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9922"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3.5.1</a:t>
            </a:r>
            <a:r>
              <a:rPr lang="zh-CN" altLang="en-US" sz="2700" dirty="0">
                <a:solidFill>
                  <a:schemeClr val="accent1"/>
                </a:solidFill>
                <a:latin typeface="华文楷体" panose="02010600040101010101" pitchFamily="2" charset="-122"/>
                <a:ea typeface="华文楷体" panose="02010600040101010101" pitchFamily="2" charset="-122"/>
              </a:rPr>
              <a:t>  常见遥控装置介绍</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09925"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9" name="文本框 8"/>
          <p:cNvSpPr txBox="1"/>
          <p:nvPr/>
        </p:nvSpPr>
        <p:spPr>
          <a:xfrm>
            <a:off x="373063" y="847725"/>
            <a:ext cx="8428038" cy="874713"/>
          </a:xfrm>
          <a:prstGeom prst="rect">
            <a:avLst/>
          </a:prstGeom>
          <a:noFill/>
        </p:spPr>
        <p:txBody>
          <a:bodyPr>
            <a:spAutoFit/>
          </a:bodyPr>
          <a:lstStyle/>
          <a:p>
            <a:pPr marR="0" indent="457200" algn="just" defTabSz="914400">
              <a:lnSpc>
                <a:spcPct val="150000"/>
              </a:lnSpc>
              <a:buClrTx/>
              <a:buSzTx/>
              <a:buFontTx/>
              <a:buNone/>
              <a:defRPr/>
            </a:pP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遥控器种类繁多，遥控接收也有多种类型，目前遥控器的功能越来越强大，在市面上的遥控器比较常见的有乐迪、</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Futaba</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、睿思凯、天地飞和富斯等。</a:t>
            </a:r>
            <a:endPar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p:cNvSpPr txBox="1"/>
          <p:nvPr/>
        </p:nvSpPr>
        <p:spPr>
          <a:xfrm>
            <a:off x="373063" y="1782763"/>
            <a:ext cx="8428038" cy="869950"/>
          </a:xfrm>
          <a:prstGeom prst="rect">
            <a:avLst/>
          </a:prstGeom>
          <a:noFill/>
        </p:spPr>
        <p:txBody>
          <a:bodyPr>
            <a:spAutoFit/>
          </a:bodyPr>
          <a:lstStyle/>
          <a:p>
            <a:pPr marL="285750" marR="0" indent="-285750" algn="just" defTabSz="914400">
              <a:lnSpc>
                <a:spcPct val="150000"/>
              </a:lnSpc>
              <a:buClrTx/>
              <a:buSzTx/>
              <a:buFont typeface="Wingdings" panose="05000000000000000000" pitchFamily="2" charset="2"/>
              <a:buChar char="n"/>
              <a:defRPr/>
            </a:pPr>
            <a:r>
              <a:rPr kumimoji="0" lang="zh-CN" altLang="en-US" b="1" kern="1200" cap="none" spc="0" normalizeH="0" baseline="0" noProof="0"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遥控器面板</a:t>
            </a:r>
            <a:endParaRPr kumimoji="0" lang="zh-CN" altLang="en-US" b="1" kern="1200" cap="none" spc="0" normalizeH="0" baseline="0" noProof="0"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R="0" indent="457200" algn="just" defTabSz="914400">
              <a:lnSpc>
                <a:spcPct val="150000"/>
              </a:lnSpc>
              <a:buClrTx/>
              <a:buSzTx/>
              <a:buFontTx/>
              <a:buNone/>
              <a:defRPr/>
            </a:pP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常见的遥控器面板，如图</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3-58</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所示。</a:t>
            </a:r>
            <a:endPar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11976" name="图片 2"/>
          <p:cNvPicPr>
            <a:picLocks noChangeAspect="1"/>
          </p:cNvPicPr>
          <p:nvPr/>
        </p:nvPicPr>
        <p:blipFill>
          <a:blip r:embed="rId2"/>
          <a:stretch>
            <a:fillRect/>
          </a:stretch>
        </p:blipFill>
        <p:spPr>
          <a:xfrm>
            <a:off x="850900" y="2725738"/>
            <a:ext cx="3810000" cy="3352800"/>
          </a:xfrm>
          <a:prstGeom prst="rect">
            <a:avLst/>
          </a:prstGeom>
          <a:noFill/>
          <a:ln w="9525">
            <a:noFill/>
          </a:ln>
        </p:spPr>
      </p:pic>
      <p:pic>
        <p:nvPicPr>
          <p:cNvPr id="211977" name="图片 6"/>
          <p:cNvPicPr>
            <a:picLocks noChangeAspect="1"/>
          </p:cNvPicPr>
          <p:nvPr/>
        </p:nvPicPr>
        <p:blipFill>
          <a:blip r:embed="rId3"/>
          <a:stretch>
            <a:fillRect/>
          </a:stretch>
        </p:blipFill>
        <p:spPr>
          <a:xfrm>
            <a:off x="5056188" y="2725738"/>
            <a:ext cx="3127375" cy="3352800"/>
          </a:xfrm>
          <a:prstGeom prst="rect">
            <a:avLst/>
          </a:prstGeom>
          <a:noFill/>
          <a:ln w="9525">
            <a:noFill/>
          </a:ln>
        </p:spPr>
      </p:pic>
      <p:sp>
        <p:nvSpPr>
          <p:cNvPr id="14" name="文本框 13"/>
          <p:cNvSpPr txBox="1"/>
          <p:nvPr/>
        </p:nvSpPr>
        <p:spPr>
          <a:xfrm>
            <a:off x="3505200" y="6275388"/>
            <a:ext cx="2311400" cy="338138"/>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图</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3-58 </a:t>
            </a: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遥控器面板图</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11976"/>
                                        </p:tgtEl>
                                        <p:attrNameLst>
                                          <p:attrName>style.visibility</p:attrName>
                                        </p:attrNameLst>
                                      </p:cBhvr>
                                      <p:to>
                                        <p:strVal val="visible"/>
                                      </p:to>
                                    </p:set>
                                    <p:anim calcmode="lin" valueType="num">
                                      <p:cBhvr additive="base">
                                        <p:cTn id="23" dur="500" fill="hold"/>
                                        <p:tgtEl>
                                          <p:spTgt spid="211976"/>
                                        </p:tgtEl>
                                        <p:attrNameLst>
                                          <p:attrName>ppt_x</p:attrName>
                                        </p:attrNameLst>
                                      </p:cBhvr>
                                      <p:tavLst>
                                        <p:tav tm="0">
                                          <p:val>
                                            <p:strVal val="#ppt_x"/>
                                          </p:val>
                                        </p:tav>
                                        <p:tav tm="100000">
                                          <p:val>
                                            <p:strVal val="#ppt_x"/>
                                          </p:val>
                                        </p:tav>
                                      </p:tavLst>
                                    </p:anim>
                                    <p:anim calcmode="lin" valueType="num">
                                      <p:cBhvr additive="base">
                                        <p:cTn id="24" dur="500" fill="hold"/>
                                        <p:tgtEl>
                                          <p:spTgt spid="21197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11977"/>
                                        </p:tgtEl>
                                        <p:attrNameLst>
                                          <p:attrName>style.visibility</p:attrName>
                                        </p:attrNameLst>
                                      </p:cBhvr>
                                      <p:to>
                                        <p:strVal val="visible"/>
                                      </p:to>
                                    </p:set>
                                    <p:anim calcmode="lin" valueType="num">
                                      <p:cBhvr additive="base">
                                        <p:cTn id="29" dur="500" fill="hold"/>
                                        <p:tgtEl>
                                          <p:spTgt spid="211977"/>
                                        </p:tgtEl>
                                        <p:attrNameLst>
                                          <p:attrName>ppt_x</p:attrName>
                                        </p:attrNameLst>
                                      </p:cBhvr>
                                      <p:tavLst>
                                        <p:tav tm="0">
                                          <p:val>
                                            <p:strVal val="#ppt_x"/>
                                          </p:val>
                                        </p:tav>
                                        <p:tav tm="100000">
                                          <p:val>
                                            <p:strVal val="#ppt_x"/>
                                          </p:val>
                                        </p:tav>
                                      </p:tavLst>
                                    </p:anim>
                                    <p:anim calcmode="lin" valueType="num">
                                      <p:cBhvr additive="base">
                                        <p:cTn id="30" dur="500" fill="hold"/>
                                        <p:tgtEl>
                                          <p:spTgt spid="2119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P spid="14"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1970"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3.5.1</a:t>
            </a:r>
            <a:r>
              <a:rPr lang="zh-CN" altLang="en-US" sz="2700" dirty="0">
                <a:solidFill>
                  <a:schemeClr val="accent1"/>
                </a:solidFill>
                <a:latin typeface="华文楷体" panose="02010600040101010101" pitchFamily="2" charset="-122"/>
                <a:ea typeface="华文楷体" panose="02010600040101010101" pitchFamily="2" charset="-122"/>
              </a:rPr>
              <a:t>  常见遥控装置介绍</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11973"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8" name="文本框 7"/>
          <p:cNvSpPr txBox="1"/>
          <p:nvPr/>
        </p:nvSpPr>
        <p:spPr>
          <a:xfrm>
            <a:off x="373063" y="974725"/>
            <a:ext cx="8428038" cy="871538"/>
          </a:xfrm>
          <a:prstGeom prst="rect">
            <a:avLst/>
          </a:prstGeom>
          <a:noFill/>
        </p:spPr>
        <p:txBody>
          <a:bodyPr>
            <a:spAutoFit/>
          </a:bodyPr>
          <a:lstStyle/>
          <a:p>
            <a:pPr marL="285750" marR="0" indent="-285750" algn="just" defTabSz="914400">
              <a:lnSpc>
                <a:spcPct val="150000"/>
              </a:lnSpc>
              <a:buClrTx/>
              <a:buSzTx/>
              <a:buFont typeface="Wingdings" panose="05000000000000000000" pitchFamily="2" charset="2"/>
              <a:buChar char="p"/>
              <a:defRPr/>
            </a:pPr>
            <a:r>
              <a:rPr kumimoji="0" lang="zh-CN" altLang="en-US" kern="1200" cap="none" spc="0" normalizeH="0" baseline="0" noProof="0"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rPr>
              <a:t>遥控器的接收机</a:t>
            </a:r>
            <a:endParaRPr kumimoji="0" lang="zh-CN" altLang="en-US" kern="1200" cap="none" spc="0" normalizeH="0" baseline="0" noProof="0" dirty="0">
              <a:solidFill>
                <a:schemeClr val="accent2">
                  <a:lumMod val="7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R="0" indent="457200" algn="just" defTabSz="914400">
              <a:lnSpc>
                <a:spcPct val="150000"/>
              </a:lnSpc>
              <a:buClrTx/>
              <a:buSzTx/>
              <a:buFontTx/>
              <a:buNone/>
              <a:defRPr/>
            </a:pP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常见遥控器的接收机通道及定义如图</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3-59</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所示。</a:t>
            </a:r>
            <a:endPar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 name="文本框 13"/>
          <p:cNvSpPr txBox="1"/>
          <p:nvPr/>
        </p:nvSpPr>
        <p:spPr>
          <a:xfrm>
            <a:off x="3300413" y="5713413"/>
            <a:ext cx="2543175" cy="338138"/>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图</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3-59  </a:t>
            </a:r>
            <a:r>
              <a:rPr kumimoji="0" lang="zh-CN" altLang="en-US"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接收机通道及定义</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pic>
        <p:nvPicPr>
          <p:cNvPr id="214024" name="图片 180"/>
          <p:cNvPicPr>
            <a:picLocks noChangeAspect="1"/>
          </p:cNvPicPr>
          <p:nvPr/>
        </p:nvPicPr>
        <p:blipFill>
          <a:blip r:embed="rId2"/>
          <a:srcRect l="6812"/>
          <a:stretch>
            <a:fillRect/>
          </a:stretch>
        </p:blipFill>
        <p:spPr>
          <a:xfrm>
            <a:off x="779463" y="2633663"/>
            <a:ext cx="3581400" cy="2495550"/>
          </a:xfrm>
          <a:prstGeom prst="rect">
            <a:avLst/>
          </a:prstGeom>
          <a:noFill/>
          <a:ln w="9525">
            <a:noFill/>
          </a:ln>
        </p:spPr>
      </p:pic>
      <p:pic>
        <p:nvPicPr>
          <p:cNvPr id="214025" name="图片 181"/>
          <p:cNvPicPr>
            <a:picLocks noChangeAspect="1"/>
          </p:cNvPicPr>
          <p:nvPr/>
        </p:nvPicPr>
        <p:blipFill>
          <a:blip r:embed="rId3"/>
          <a:stretch>
            <a:fillRect/>
          </a:stretch>
        </p:blipFill>
        <p:spPr>
          <a:xfrm>
            <a:off x="4572000" y="2633663"/>
            <a:ext cx="3657600" cy="2495550"/>
          </a:xfrm>
          <a:prstGeom prst="rect">
            <a:avLst/>
          </a:prstGeom>
          <a:noFill/>
          <a:ln w="9525">
            <a:noFill/>
          </a:ln>
        </p:spPr>
      </p:pic>
      <p:sp>
        <p:nvSpPr>
          <p:cNvPr id="15" name="文本框 14"/>
          <p:cNvSpPr txBox="1"/>
          <p:nvPr/>
        </p:nvSpPr>
        <p:spPr>
          <a:xfrm>
            <a:off x="1654175" y="5194300"/>
            <a:ext cx="1830388" cy="338138"/>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a</a:t>
            </a: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）通道接口</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sp>
        <p:nvSpPr>
          <p:cNvPr id="16" name="文本框 15"/>
          <p:cNvSpPr txBox="1"/>
          <p:nvPr/>
        </p:nvSpPr>
        <p:spPr>
          <a:xfrm>
            <a:off x="5435600" y="5194300"/>
            <a:ext cx="1930400" cy="338138"/>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b</a:t>
            </a: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）电源接口</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14024"/>
                                        </p:tgtEl>
                                        <p:attrNameLst>
                                          <p:attrName>style.visibility</p:attrName>
                                        </p:attrNameLst>
                                      </p:cBhvr>
                                      <p:to>
                                        <p:strVal val="visible"/>
                                      </p:to>
                                    </p:set>
                                    <p:anim calcmode="lin" valueType="num">
                                      <p:cBhvr additive="base">
                                        <p:cTn id="18" dur="500" fill="hold"/>
                                        <p:tgtEl>
                                          <p:spTgt spid="214024"/>
                                        </p:tgtEl>
                                        <p:attrNameLst>
                                          <p:attrName>ppt_x</p:attrName>
                                        </p:attrNameLst>
                                      </p:cBhvr>
                                      <p:tavLst>
                                        <p:tav tm="0">
                                          <p:val>
                                            <p:strVal val="#ppt_x"/>
                                          </p:val>
                                        </p:tav>
                                        <p:tav tm="100000">
                                          <p:val>
                                            <p:strVal val="#ppt_x"/>
                                          </p:val>
                                        </p:tav>
                                      </p:tavLst>
                                    </p:anim>
                                    <p:anim calcmode="lin" valueType="num">
                                      <p:cBhvr additive="base">
                                        <p:cTn id="19" dur="500" fill="hold"/>
                                        <p:tgtEl>
                                          <p:spTgt spid="214024"/>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ppt_x"/>
                                          </p:val>
                                        </p:tav>
                                        <p:tav tm="100000">
                                          <p:val>
                                            <p:strVal val="#ppt_x"/>
                                          </p:val>
                                        </p:tav>
                                      </p:tavLst>
                                    </p:anim>
                                    <p:anim calcmode="lin" valueType="num">
                                      <p:cBhvr additive="base">
                                        <p:cTn id="2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214025"/>
                                        </p:tgtEl>
                                        <p:attrNameLst>
                                          <p:attrName>style.visibility</p:attrName>
                                        </p:attrNameLst>
                                      </p:cBhvr>
                                      <p:to>
                                        <p:strVal val="visible"/>
                                      </p:to>
                                    </p:set>
                                    <p:anim calcmode="lin" valueType="num">
                                      <p:cBhvr additive="base">
                                        <p:cTn id="28" dur="500" fill="hold"/>
                                        <p:tgtEl>
                                          <p:spTgt spid="214025"/>
                                        </p:tgtEl>
                                        <p:attrNameLst>
                                          <p:attrName>ppt_x</p:attrName>
                                        </p:attrNameLst>
                                      </p:cBhvr>
                                      <p:tavLst>
                                        <p:tav tm="0">
                                          <p:val>
                                            <p:strVal val="#ppt_x"/>
                                          </p:val>
                                        </p:tav>
                                        <p:tav tm="100000">
                                          <p:val>
                                            <p:strVal val="#ppt_x"/>
                                          </p:val>
                                        </p:tav>
                                      </p:tavLst>
                                    </p:anim>
                                    <p:anim calcmode="lin" valueType="num">
                                      <p:cBhvr additive="base">
                                        <p:cTn id="29" dur="500" fill="hold"/>
                                        <p:tgtEl>
                                          <p:spTgt spid="214025"/>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ppt_x"/>
                                          </p:val>
                                        </p:tav>
                                        <p:tav tm="100000">
                                          <p:val>
                                            <p:strVal val="#ppt_x"/>
                                          </p:val>
                                        </p:tav>
                                      </p:tavLst>
                                    </p:anim>
                                    <p:anim calcmode="lin" valueType="num">
                                      <p:cBhvr additive="base">
                                        <p:cTn id="3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5" grpId="0"/>
      <p:bldP spid="16"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4018"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3.5.1</a:t>
            </a:r>
            <a:r>
              <a:rPr lang="zh-CN" altLang="en-US" sz="2700" dirty="0">
                <a:solidFill>
                  <a:schemeClr val="accent1"/>
                </a:solidFill>
                <a:latin typeface="华文楷体" panose="02010600040101010101" pitchFamily="2" charset="-122"/>
                <a:ea typeface="华文楷体" panose="02010600040101010101" pitchFamily="2" charset="-122"/>
              </a:rPr>
              <a:t>  常见遥控装置介绍</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14021"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8" name="文本框 7"/>
          <p:cNvSpPr txBox="1"/>
          <p:nvPr/>
        </p:nvSpPr>
        <p:spPr>
          <a:xfrm>
            <a:off x="373063" y="974725"/>
            <a:ext cx="8428038" cy="2105025"/>
          </a:xfrm>
          <a:prstGeom prst="rect">
            <a:avLst/>
          </a:prstGeom>
          <a:noFill/>
        </p:spPr>
        <p:txBody>
          <a:bodyPr>
            <a:spAutoFit/>
          </a:bodyPr>
          <a:lstStyle/>
          <a:p>
            <a:pPr marL="285750" marR="0" indent="-285750" algn="just" defTabSz="914400">
              <a:lnSpc>
                <a:spcPct val="150000"/>
              </a:lnSpc>
              <a:buClrTx/>
              <a:buSzTx/>
              <a:buFont typeface="Wingdings" panose="05000000000000000000" pitchFamily="2" charset="2"/>
              <a:buChar char="p"/>
              <a:defRPr/>
            </a:pPr>
            <a:r>
              <a:rPr kumimoji="0" lang="zh-CN" altLang="en-US" kern="1200" cap="none" spc="0" normalizeH="0" baseline="0" noProof="0" dirty="0">
                <a:solidFill>
                  <a:schemeClr val="accent2">
                    <a:lumMod val="75000"/>
                  </a:schemeClr>
                </a:solidFill>
                <a:latin typeface="宋体" panose="02010600030101010101" pitchFamily="2" charset="-122"/>
                <a:ea typeface="宋体" panose="02010600030101010101" pitchFamily="2" charset="-122"/>
                <a:cs typeface="+mn-cs"/>
              </a:rPr>
              <a:t>遥控器的作用</a:t>
            </a:r>
            <a:endParaRPr kumimoji="0" lang="zh-CN" altLang="en-US" kern="1200" cap="none" spc="0" normalizeH="0" baseline="0" noProof="0" dirty="0">
              <a:solidFill>
                <a:schemeClr val="accent2">
                  <a:lumMod val="75000"/>
                </a:schemeClr>
              </a:solidFill>
              <a:latin typeface="宋体" panose="02010600030101010101" pitchFamily="2" charset="-122"/>
              <a:ea typeface="宋体" panose="02010600030101010101" pitchFamily="2" charset="-122"/>
              <a:cs typeface="+mn-cs"/>
            </a:endParaRPr>
          </a:p>
          <a:p>
            <a:pPr marR="0" indent="457200" algn="just" defTabSz="914400">
              <a:lnSpc>
                <a:spcPct val="150000"/>
              </a:lnSpc>
              <a:buClrTx/>
              <a:buSzTx/>
              <a:buFontTx/>
              <a:buNone/>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遥控器发送飞控手的遥控指令到接收器上，接收机解码后传给飞控制板，进而多旋翼无人机根据指令做出各种飞行动作。遥控器可以进行一些飞行参数的设置，例如油门的正反、摇杆灵敏度大小、舵机的中立位置调整、通道的功能定义、飞机时间记录与提醒、拨杆功能设定。高级功能有航模回传的电池电压、电流数据等。</a:t>
            </a:r>
            <a:endParaRPr kumimoji="0" lang="zh-CN" altLang="en-US" kern="1200" cap="none" spc="0" normalizeH="0" baseline="0" noProof="0" dirty="0">
              <a:latin typeface="宋体" panose="02010600030101010101" pitchFamily="2" charset="-122"/>
              <a:ea typeface="宋体" panose="02010600030101010101" pitchFamily="2" charset="-122"/>
              <a:cs typeface="Times New Roman" panose="02020603050405020304" pitchFamily="18" charset="0"/>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6066"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3.5.1</a:t>
            </a:r>
            <a:r>
              <a:rPr lang="zh-CN" altLang="en-US" sz="2700" dirty="0">
                <a:solidFill>
                  <a:schemeClr val="accent1"/>
                </a:solidFill>
                <a:latin typeface="华文楷体" panose="02010600040101010101" pitchFamily="2" charset="-122"/>
                <a:ea typeface="华文楷体" panose="02010600040101010101" pitchFamily="2" charset="-122"/>
              </a:rPr>
              <a:t>  常见遥控装置介绍</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16069"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9" name="文本框 8"/>
          <p:cNvSpPr txBox="1"/>
          <p:nvPr/>
        </p:nvSpPr>
        <p:spPr>
          <a:xfrm>
            <a:off x="373063" y="1438275"/>
            <a:ext cx="8428038" cy="2262188"/>
          </a:xfrm>
          <a:prstGeom prst="rect">
            <a:avLst/>
          </a:prstGeom>
          <a:noFill/>
          <a:ln>
            <a:solidFill>
              <a:schemeClr val="accent2">
                <a:lumMod val="75000"/>
              </a:schemeClr>
            </a:solidFill>
          </a:ln>
        </p:spPr>
        <p:txBody>
          <a:bodyPr>
            <a:spAutoFit/>
          </a:bodyPr>
          <a:lstStyle/>
          <a:p>
            <a:pPr marR="0" indent="457200" algn="just" defTabSz="914400">
              <a:lnSpc>
                <a:spcPct val="150000"/>
              </a:lnSpc>
              <a:buClrTx/>
              <a:buSzTx/>
              <a:buFontTx/>
              <a:buNone/>
              <a:defRPr/>
            </a:pPr>
            <a:r>
              <a:rPr kumimoji="0" lang="zh-CN" altLang="zh-CN" sz="1600" b="1"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600" b="1"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1</a:t>
            </a:r>
            <a:r>
              <a:rPr kumimoji="0" lang="zh-CN" altLang="zh-CN" sz="1600" b="1"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）频率 </a:t>
            </a:r>
            <a:endParaRPr kumimoji="0" lang="zh-CN" altLang="zh-CN" sz="1600" b="1"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indent="457200" algn="just" defTabSz="914400">
              <a:lnSpc>
                <a:spcPct val="150000"/>
              </a:lnSpc>
              <a:buClrTx/>
              <a:buSzTx/>
              <a:buFontTx/>
              <a:buNone/>
              <a:defRPr/>
            </a:pPr>
            <a:r>
              <a:rPr kumimoji="0" lang="zh-CN"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常用的无线电频率是</a:t>
            </a:r>
            <a:r>
              <a:rPr kumimoji="0"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72MHz</a:t>
            </a:r>
            <a:r>
              <a:rPr kumimoji="0" lang="zh-CN"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与</a:t>
            </a:r>
            <a:r>
              <a:rPr kumimoji="0"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2.4GHz</a:t>
            </a:r>
            <a:r>
              <a:rPr kumimoji="0" lang="zh-CN"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，目前采用的最多的是</a:t>
            </a:r>
            <a:r>
              <a:rPr kumimoji="0"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2.4GHz</a:t>
            </a:r>
            <a:r>
              <a:rPr kumimoji="0" lang="zh-CN"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遥控器。</a:t>
            </a:r>
            <a:r>
              <a:rPr kumimoji="0"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2.4GHz</a:t>
            </a:r>
            <a:r>
              <a:rPr kumimoji="0" lang="zh-CN"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技术属于微波领域，</a:t>
            </a:r>
            <a:r>
              <a:rPr kumimoji="0"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具有</a:t>
            </a:r>
            <a:r>
              <a:rPr kumimoji="0" lang="zh-CN"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频率高、同频几率小、功耗低、体积小、反应迅速、控制精度高</a:t>
            </a:r>
            <a:r>
              <a:rPr kumimoji="0"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等优点</a:t>
            </a:r>
            <a:r>
              <a:rPr kumimoji="0" lang="zh-CN"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 2.4G</a:t>
            </a:r>
            <a:r>
              <a:rPr kumimoji="0" lang="zh-CN"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微波的直线性很好，</a:t>
            </a:r>
            <a:r>
              <a:rPr kumimoji="0"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意味着</a:t>
            </a:r>
            <a:r>
              <a:rPr kumimoji="0" lang="zh-CN"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控制信号的避让障碍物的性能</a:t>
            </a:r>
            <a:r>
              <a:rPr kumimoji="0"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较</a:t>
            </a:r>
            <a:r>
              <a:rPr kumimoji="0" lang="zh-CN"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差。控制</a:t>
            </a:r>
            <a:r>
              <a:rPr kumimoji="0"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无人机</a:t>
            </a:r>
            <a:r>
              <a:rPr kumimoji="0" lang="zh-CN"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过程中，发射天线应与接收天线</a:t>
            </a:r>
            <a:r>
              <a:rPr kumimoji="0"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呈</a:t>
            </a:r>
            <a:r>
              <a:rPr kumimoji="0" lang="zh-CN"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有效的直线，尽量避免遥控模型与发射机之间有很大的障碍物（如房屋及仓库等）。</a:t>
            </a:r>
            <a:endParaRPr kumimoji="0" lang="zh-CN"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文本框 2"/>
          <p:cNvSpPr txBox="1"/>
          <p:nvPr/>
        </p:nvSpPr>
        <p:spPr>
          <a:xfrm>
            <a:off x="373063" y="928688"/>
            <a:ext cx="1831975" cy="369888"/>
          </a:xfrm>
          <a:prstGeom prst="rect">
            <a:avLst/>
          </a:prstGeom>
          <a:noFill/>
        </p:spPr>
        <p:txBody>
          <a:bodyPr>
            <a:spAutoFit/>
          </a:bodyPr>
          <a:lstStyle/>
          <a:p>
            <a:pPr marL="285750" marR="0" indent="-285750" algn="just" defTabSz="914400">
              <a:buClrTx/>
              <a:buSzTx/>
              <a:buFont typeface="Wingdings" panose="05000000000000000000" pitchFamily="2" charset="2"/>
              <a:buChar char="p"/>
              <a:defRPr/>
            </a:pPr>
            <a:r>
              <a:rPr kumimoji="0" lang="zh-CN" altLang="en-US" kern="1200" cap="none" spc="0" normalizeH="0" baseline="0" noProof="0" dirty="0">
                <a:solidFill>
                  <a:schemeClr val="accent2">
                    <a:lumMod val="75000"/>
                  </a:schemeClr>
                </a:solidFill>
                <a:latin typeface="宋体" panose="02010600030101010101" pitchFamily="2" charset="-122"/>
                <a:ea typeface="宋体" panose="02010600030101010101" pitchFamily="2" charset="-122"/>
                <a:cs typeface="+mn-cs"/>
              </a:rPr>
              <a:t>指标参数</a:t>
            </a:r>
            <a:endParaRPr kumimoji="0" lang="zh-CN" altLang="en-US" kern="1200" cap="none" spc="0" normalizeH="0" baseline="0" noProof="0" dirty="0">
              <a:solidFill>
                <a:schemeClr val="accent2">
                  <a:lumMod val="75000"/>
                </a:schemeClr>
              </a:solidFill>
              <a:latin typeface="宋体" panose="02010600030101010101" pitchFamily="2" charset="-122"/>
              <a:ea typeface="宋体" panose="02010600030101010101" pitchFamily="2" charset="-122"/>
              <a:cs typeface="+mn-cs"/>
            </a:endParaRPr>
          </a:p>
        </p:txBody>
      </p:sp>
      <p:sp>
        <p:nvSpPr>
          <p:cNvPr id="11" name="文本框 10"/>
          <p:cNvSpPr txBox="1"/>
          <p:nvPr/>
        </p:nvSpPr>
        <p:spPr>
          <a:xfrm>
            <a:off x="373063" y="3841750"/>
            <a:ext cx="8428038" cy="2630488"/>
          </a:xfrm>
          <a:prstGeom prst="rect">
            <a:avLst/>
          </a:prstGeom>
          <a:noFill/>
          <a:ln>
            <a:solidFill>
              <a:schemeClr val="accent2">
                <a:lumMod val="75000"/>
              </a:schemeClr>
            </a:solidFill>
          </a:ln>
        </p:spPr>
        <p:txBody>
          <a:bodyPr>
            <a:spAutoFit/>
          </a:bodyPr>
          <a:lstStyle/>
          <a:p>
            <a:pPr marR="0" indent="457200" algn="just" defTabSz="914400">
              <a:lnSpc>
                <a:spcPct val="150000"/>
              </a:lnSpc>
              <a:buClrTx/>
              <a:buSzTx/>
              <a:buFontTx/>
              <a:buNone/>
              <a:defRPr/>
            </a:pPr>
            <a:r>
              <a:rPr kumimoji="0" lang="zh-CN" altLang="zh-CN" sz="1600" b="1"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600" b="1"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2</a:t>
            </a:r>
            <a:r>
              <a:rPr kumimoji="0" lang="zh-CN" altLang="zh-CN" sz="1600" b="1"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）调制方式 </a:t>
            </a:r>
            <a:endParaRPr kumimoji="0" lang="zh-CN" altLang="zh-CN" sz="1600" b="1"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indent="457200" algn="just" defTabSz="914400">
              <a:lnSpc>
                <a:spcPct val="150000"/>
              </a:lnSpc>
              <a:buClrTx/>
              <a:buSzTx/>
              <a:buFontTx/>
              <a:buNone/>
              <a:defRPr/>
            </a:pPr>
            <a:r>
              <a:rPr kumimoji="0"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PCM</a:t>
            </a:r>
            <a:r>
              <a:rPr kumimoji="0" lang="zh-CN"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是</a:t>
            </a:r>
            <a:r>
              <a:rPr kumimoji="0"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Pulse Code Modulation</a:t>
            </a:r>
            <a:r>
              <a:rPr kumimoji="0" lang="zh-CN"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的缩写，中文意思是脉冲编码调制， 又称脉码调制。</a:t>
            </a:r>
            <a:r>
              <a:rPr kumimoji="0"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PPM</a:t>
            </a:r>
            <a:r>
              <a:rPr kumimoji="0" lang="zh-CN"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是</a:t>
            </a:r>
            <a:r>
              <a:rPr kumimoji="0"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Pulse Position Modulation</a:t>
            </a:r>
            <a:r>
              <a:rPr kumimoji="0" lang="zh-CN"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的缩写，中文意思是脉冲位置调制，又称脉位调制，前者指的是信号脉冲的编码方式，后者指的是高频电路的调制方式。</a:t>
            </a:r>
            <a:r>
              <a:rPr kumimoji="0"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indent="457200" algn="just" defTabSz="914400">
              <a:lnSpc>
                <a:spcPct val="150000"/>
              </a:lnSpc>
              <a:buClrTx/>
              <a:buSzTx/>
              <a:buFontTx/>
              <a:buNone/>
              <a:defRPr/>
            </a:pPr>
            <a:r>
              <a:rPr kumimoji="0"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PCM</a:t>
            </a:r>
            <a:r>
              <a:rPr kumimoji="0" lang="zh-CN"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编码的优点不仅在于其很强的抗干扰性，而且可以很方便的利用计算机编程，不增加或少增加成本，实现各种智能化设计。相比</a:t>
            </a:r>
            <a:r>
              <a:rPr kumimoji="0"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PCM</a:t>
            </a:r>
            <a:r>
              <a:rPr kumimoji="0" lang="zh-CN"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编码，</a:t>
            </a:r>
            <a:r>
              <a:rPr kumimoji="0"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PPM</a:t>
            </a:r>
            <a:r>
              <a:rPr kumimoji="0" lang="zh-CN"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比例遥控设备实现相对简单，成本较低，但较容易受干扰</a:t>
            </a:r>
            <a:r>
              <a:rPr kumimoji="0"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p:bldP spid="11"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8114"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3.5.1</a:t>
            </a:r>
            <a:r>
              <a:rPr lang="zh-CN" altLang="en-US" sz="2700" dirty="0">
                <a:solidFill>
                  <a:schemeClr val="accent1"/>
                </a:solidFill>
                <a:latin typeface="华文楷体" panose="02010600040101010101" pitchFamily="2" charset="-122"/>
                <a:ea typeface="华文楷体" panose="02010600040101010101" pitchFamily="2" charset="-122"/>
              </a:rPr>
              <a:t>  常见遥控装置介绍</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18117"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9" name="文本框 8"/>
          <p:cNvSpPr txBox="1"/>
          <p:nvPr/>
        </p:nvSpPr>
        <p:spPr>
          <a:xfrm>
            <a:off x="373063" y="1031875"/>
            <a:ext cx="8428038" cy="1143000"/>
          </a:xfrm>
          <a:prstGeom prst="rect">
            <a:avLst/>
          </a:prstGeom>
          <a:noFill/>
          <a:ln>
            <a:solidFill>
              <a:schemeClr val="accent2">
                <a:lumMod val="75000"/>
              </a:schemeClr>
            </a:solidFill>
          </a:ln>
        </p:spPr>
        <p:txBody>
          <a:bodyPr>
            <a:spAutoFit/>
          </a:bodyPr>
          <a:lstStyle/>
          <a:p>
            <a:pPr marR="0" indent="457200" algn="just" defTabSz="914400">
              <a:lnSpc>
                <a:spcPct val="150000"/>
              </a:lnSpc>
              <a:buClrTx/>
              <a:buSzTx/>
              <a:buFontTx/>
              <a:buNone/>
              <a:defRPr/>
            </a:pPr>
            <a:r>
              <a:rPr kumimoji="0" lang="zh-CN" altLang="zh-CN" sz="1600" b="1" kern="1200" cap="none" spc="0" normalizeH="0" baseline="0" noProof="0" dirty="0">
                <a:latin typeface="宋体" panose="02010600030101010101" pitchFamily="2" charset="-122"/>
                <a:ea typeface="宋体" panose="02010600030101010101" pitchFamily="2" charset="-122"/>
                <a:cs typeface="宋体" panose="02010600030101010101" pitchFamily="2" charset="-122"/>
              </a:rPr>
              <a:t>（</a:t>
            </a:r>
            <a:r>
              <a:rPr kumimoji="0" lang="en-US" altLang="zh-CN" sz="1600" b="1" kern="1200" cap="none" spc="0" normalizeH="0" baseline="0" noProof="0" dirty="0">
                <a:latin typeface="宋体" panose="02010600030101010101" pitchFamily="2" charset="-122"/>
                <a:ea typeface="宋体" panose="02010600030101010101" pitchFamily="2" charset="-122"/>
                <a:cs typeface="宋体" panose="02010600030101010101" pitchFamily="2" charset="-122"/>
              </a:rPr>
              <a:t>3</a:t>
            </a:r>
            <a:r>
              <a:rPr kumimoji="0" lang="zh-CN" altLang="zh-CN" sz="1600" b="1" kern="1200" cap="none" spc="0" normalizeH="0" baseline="0" noProof="0" dirty="0">
                <a:latin typeface="宋体" panose="02010600030101010101" pitchFamily="2" charset="-122"/>
                <a:ea typeface="宋体" panose="02010600030101010101" pitchFamily="2" charset="-122"/>
                <a:cs typeface="宋体" panose="02010600030101010101" pitchFamily="2" charset="-122"/>
              </a:rPr>
              <a:t>）通道 </a:t>
            </a:r>
            <a:endParaRPr kumimoji="0" lang="zh-CN" altLang="zh-CN" sz="1600" b="1" kern="1200" cap="none" spc="0" normalizeH="0" baseline="0" noProof="0" dirty="0">
              <a:latin typeface="宋体" panose="02010600030101010101" pitchFamily="2" charset="-122"/>
              <a:ea typeface="宋体" panose="02010600030101010101" pitchFamily="2" charset="-122"/>
              <a:cs typeface="+mn-cs"/>
            </a:endParaRPr>
          </a:p>
          <a:p>
            <a:pPr marR="0" indent="457200" algn="just" defTabSz="914400">
              <a:lnSpc>
                <a:spcPct val="150000"/>
              </a:lnSpc>
              <a:buClrTx/>
              <a:buSzTx/>
              <a:buFontTx/>
              <a:buNone/>
              <a:defRPr/>
            </a:pPr>
            <a:r>
              <a:rPr kumimoji="0" lang="zh-CN" altLang="zh-CN" sz="1600"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一个通道对应一个独立的动作，一般有六通道、十通道等。多旋翼在控制过程中需要控制的动作路数有油门、偏航、俯仰、滚转，所以至少得</a:t>
            </a:r>
            <a:r>
              <a:rPr kumimoji="0" lang="zh-CN" altLang="en-US" sz="1600"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需要</a:t>
            </a:r>
            <a:r>
              <a:rPr kumimoji="0" lang="zh-CN" altLang="zh-CN" sz="1600"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四个通道</a:t>
            </a:r>
            <a:r>
              <a:rPr kumimoji="0" lang="zh-CN" altLang="en-US" sz="1600"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的</a:t>
            </a:r>
            <a:r>
              <a:rPr kumimoji="0" lang="zh-CN" altLang="zh-CN" sz="1600"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遥控器。</a:t>
            </a:r>
            <a:endParaRPr kumimoji="0" lang="zh-CN" altLang="zh-CN" sz="1600" kern="1200" cap="none" spc="0" normalizeH="0" baseline="0" noProof="0" dirty="0">
              <a:latin typeface="宋体" panose="02010600030101010101" pitchFamily="2" charset="-122"/>
              <a:ea typeface="宋体" panose="02010600030101010101" pitchFamily="2" charset="-122"/>
              <a:cs typeface="Times New Roman" panose="02020603050405020304" pitchFamily="18" charset="0"/>
            </a:endParaRPr>
          </a:p>
        </p:txBody>
      </p:sp>
      <p:sp>
        <p:nvSpPr>
          <p:cNvPr id="11" name="文本框 10"/>
          <p:cNvSpPr txBox="1"/>
          <p:nvPr/>
        </p:nvSpPr>
        <p:spPr>
          <a:xfrm>
            <a:off x="373063" y="2314575"/>
            <a:ext cx="8428038" cy="1522413"/>
          </a:xfrm>
          <a:prstGeom prst="rect">
            <a:avLst/>
          </a:prstGeom>
          <a:noFill/>
          <a:ln>
            <a:solidFill>
              <a:schemeClr val="accent2">
                <a:lumMod val="75000"/>
              </a:schemeClr>
            </a:solidFill>
          </a:ln>
        </p:spPr>
        <p:txBody>
          <a:bodyPr>
            <a:spAutoFit/>
          </a:bodyPr>
          <a:lstStyle/>
          <a:p>
            <a:pPr marR="0" indent="457200" algn="just" defTabSz="914400">
              <a:lnSpc>
                <a:spcPct val="150000"/>
              </a:lnSpc>
              <a:buClrTx/>
              <a:buSzTx/>
              <a:buFontTx/>
              <a:buNone/>
              <a:defRPr/>
            </a:pPr>
            <a:r>
              <a:rPr kumimoji="0" lang="zh-CN" altLang="zh-CN" sz="1600" b="1"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600" b="1"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a:t>
            </a:r>
            <a:r>
              <a:rPr kumimoji="0" lang="zh-CN" altLang="zh-CN" sz="1600" b="1"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）控制模式</a:t>
            </a:r>
            <a:r>
              <a:rPr kumimoji="0" lang="en-US" altLang="zh-CN" sz="1600" b="1"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600" b="1"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美国手和日本手 </a:t>
            </a:r>
            <a:endParaRPr kumimoji="0" lang="zh-CN" altLang="zh-CN" sz="1600" b="1"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indent="457200" algn="just" defTabSz="914400">
              <a:lnSpc>
                <a:spcPct val="150000"/>
              </a:lnSpc>
              <a:buClrTx/>
              <a:buSzTx/>
              <a:buFontTx/>
              <a:buNone/>
              <a:defRPr/>
            </a:pPr>
            <a:r>
              <a:rPr kumimoji="0" lang="zh-CN" altLang="zh-CN" sz="16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控制模式有两种操作模式，如图</a:t>
            </a:r>
            <a:r>
              <a:rPr kumimoji="0" lang="en-US" altLang="zh-CN" sz="16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3-60</a:t>
            </a:r>
            <a:r>
              <a:rPr kumimoji="0" lang="zh-CN" altLang="zh-CN" sz="16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所示。美国手和日本手遥控杆对应的控制通道的设置不同。美国</a:t>
            </a:r>
            <a:r>
              <a:rPr kumimoji="0" lang="zh-CN" altLang="en-US" sz="16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手的</a:t>
            </a:r>
            <a:r>
              <a:rPr kumimoji="0" lang="zh-CN" altLang="zh-CN" sz="16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左手操作杆是 “油门</a:t>
            </a:r>
            <a:r>
              <a:rPr kumimoji="0" lang="en-US" altLang="zh-CN" sz="16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6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偏航”，右手为“俯仰</a:t>
            </a:r>
            <a:r>
              <a:rPr kumimoji="0" lang="en-US" altLang="zh-CN" sz="16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6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滚转”。日本手则是左手“俯仰</a:t>
            </a:r>
            <a:r>
              <a:rPr kumimoji="0" lang="en-US" altLang="zh-CN" sz="16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6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偏航”，右手 “油门</a:t>
            </a:r>
            <a:r>
              <a:rPr kumimoji="0" lang="en-US" altLang="zh-CN" sz="16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6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滚转”。目前，国内多旋翼</a:t>
            </a:r>
            <a:r>
              <a:rPr kumimoji="0" lang="zh-CN" altLang="en-US" sz="16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无人机</a:t>
            </a:r>
            <a:r>
              <a:rPr kumimoji="0" lang="zh-CN" altLang="zh-CN" sz="16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操控以美国手遥控器为主</a:t>
            </a:r>
            <a:r>
              <a:rPr kumimoji="0"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文本框 9"/>
          <p:cNvSpPr txBox="1"/>
          <p:nvPr/>
        </p:nvSpPr>
        <p:spPr>
          <a:xfrm>
            <a:off x="373063" y="3976688"/>
            <a:ext cx="8428038" cy="1152525"/>
          </a:xfrm>
          <a:prstGeom prst="rect">
            <a:avLst/>
          </a:prstGeom>
          <a:noFill/>
          <a:ln>
            <a:solidFill>
              <a:schemeClr val="accent2">
                <a:lumMod val="75000"/>
              </a:schemeClr>
            </a:solidFill>
          </a:ln>
        </p:spPr>
        <p:txBody>
          <a:bodyPr>
            <a:spAutoFit/>
          </a:bodyPr>
          <a:lstStyle/>
          <a:p>
            <a:pPr marR="0" indent="457200" algn="just" defTabSz="914400">
              <a:lnSpc>
                <a:spcPct val="150000"/>
              </a:lnSpc>
              <a:buClrTx/>
              <a:buSzTx/>
              <a:buFontTx/>
              <a:buNone/>
              <a:defRPr/>
            </a:pPr>
            <a:r>
              <a:rPr kumimoji="0" lang="zh-CN" altLang="en-US" sz="1600" b="1"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600" b="1"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5</a:t>
            </a:r>
            <a:r>
              <a:rPr kumimoji="0" lang="zh-CN" altLang="en-US" sz="1600" b="1"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600" b="1"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油门 </a:t>
            </a:r>
            <a:endParaRPr kumimoji="0" lang="zh-CN" altLang="zh-CN" sz="1600" b="1"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indent="457200" algn="just" defTabSz="914400">
              <a:lnSpc>
                <a:spcPct val="150000"/>
              </a:lnSpc>
              <a:buClrTx/>
              <a:buSzTx/>
              <a:buFontTx/>
              <a:buNone/>
              <a:defRPr/>
            </a:pPr>
            <a:r>
              <a:rPr kumimoji="0" lang="zh-CN"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油门杆不会自动回中，最低点为</a:t>
            </a:r>
            <a:r>
              <a:rPr kumimoji="0"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0%</a:t>
            </a:r>
            <a:r>
              <a:rPr kumimoji="0" lang="zh-CN"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油门，最高点为</a:t>
            </a:r>
            <a:r>
              <a:rPr kumimoji="0"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100%</a:t>
            </a:r>
            <a:r>
              <a:rPr kumimoji="0" lang="zh-CN"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油门。这种油门主要对应的是期望推力的大小</a:t>
            </a:r>
            <a:r>
              <a:rPr kumimoji="0"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称直接式油门。 还有一种油门是松手油门自动回中，属于增量式油门。</a:t>
            </a:r>
            <a:endParaRPr kumimoji="0"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文本框 11"/>
          <p:cNvSpPr txBox="1"/>
          <p:nvPr/>
        </p:nvSpPr>
        <p:spPr>
          <a:xfrm>
            <a:off x="373063" y="5268913"/>
            <a:ext cx="8428038" cy="1154113"/>
          </a:xfrm>
          <a:prstGeom prst="rect">
            <a:avLst/>
          </a:prstGeom>
          <a:noFill/>
          <a:ln>
            <a:solidFill>
              <a:schemeClr val="accent2">
                <a:lumMod val="75000"/>
              </a:schemeClr>
            </a:solidFill>
          </a:ln>
        </p:spPr>
        <p:txBody>
          <a:bodyPr>
            <a:spAutoFit/>
          </a:bodyPr>
          <a:lstStyle/>
          <a:p>
            <a:pPr marR="0" indent="457200" algn="just" defTabSz="914400">
              <a:lnSpc>
                <a:spcPct val="150000"/>
              </a:lnSpc>
              <a:buClrTx/>
              <a:buSzTx/>
              <a:buFontTx/>
              <a:buNone/>
              <a:defRPr/>
            </a:pPr>
            <a:r>
              <a:rPr kumimoji="0" lang="zh-CN" altLang="zh-CN" sz="1600" b="1"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600" b="1"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6</a:t>
            </a:r>
            <a:r>
              <a:rPr kumimoji="0" lang="zh-CN" altLang="zh-CN" sz="1600" b="1"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）遥控距离 </a:t>
            </a:r>
            <a:endParaRPr kumimoji="0" lang="zh-CN" altLang="zh-CN" sz="1600" b="1"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indent="457200" algn="just" defTabSz="914400">
              <a:lnSpc>
                <a:spcPct val="150000"/>
              </a:lnSpc>
              <a:buClrTx/>
              <a:buSzTx/>
              <a:buFontTx/>
              <a:buNone/>
              <a:defRPr/>
            </a:pPr>
            <a:r>
              <a:rPr kumimoji="0" lang="zh-CN"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根据功率不同，遥控器控制的距离也有所不同。遥控器上也可以使用带有功率放大（</a:t>
            </a:r>
            <a:r>
              <a:rPr kumimoji="0"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Power Amplifier</a:t>
            </a:r>
            <a:r>
              <a:rPr kumimoji="0" lang="zh-CN"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PA</a:t>
            </a:r>
            <a:r>
              <a:rPr kumimoji="0" lang="zh-CN"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的</a:t>
            </a:r>
            <a:r>
              <a:rPr kumimoji="0" lang="zh-CN"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模块，带有鞭状天线可以增大操控距离。</a:t>
            </a:r>
            <a:endParaRPr kumimoji="0" lang="zh-CN"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P spid="12"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0162"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3.5.1</a:t>
            </a:r>
            <a:r>
              <a:rPr lang="zh-CN" altLang="en-US" sz="2700" dirty="0">
                <a:solidFill>
                  <a:schemeClr val="accent1"/>
                </a:solidFill>
                <a:latin typeface="华文楷体" panose="02010600040101010101" pitchFamily="2" charset="-122"/>
                <a:ea typeface="华文楷体" panose="02010600040101010101" pitchFamily="2" charset="-122"/>
              </a:rPr>
              <a:t>  常见遥控装置介绍</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20165"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pic>
        <p:nvPicPr>
          <p:cNvPr id="222214" name="图片 86"/>
          <p:cNvPicPr>
            <a:picLocks noChangeAspect="1"/>
          </p:cNvPicPr>
          <p:nvPr/>
        </p:nvPicPr>
        <p:blipFill>
          <a:blip r:embed="rId2"/>
          <a:stretch>
            <a:fillRect/>
          </a:stretch>
        </p:blipFill>
        <p:spPr>
          <a:xfrm>
            <a:off x="373063" y="1257300"/>
            <a:ext cx="8432800" cy="4397375"/>
          </a:xfrm>
          <a:prstGeom prst="rect">
            <a:avLst/>
          </a:prstGeom>
          <a:noFill/>
          <a:ln w="9525">
            <a:noFill/>
          </a:ln>
        </p:spPr>
      </p:pic>
      <p:sp>
        <p:nvSpPr>
          <p:cNvPr id="13" name="文本框 12"/>
          <p:cNvSpPr txBox="1"/>
          <p:nvPr/>
        </p:nvSpPr>
        <p:spPr>
          <a:xfrm>
            <a:off x="3448050" y="5913438"/>
            <a:ext cx="2282825" cy="339725"/>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图</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4-63 </a:t>
            </a: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遥控器控制图</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22214"/>
                                        </p:tgtEl>
                                        <p:attrNameLst>
                                          <p:attrName>style.visibility</p:attrName>
                                        </p:attrNameLst>
                                      </p:cBhvr>
                                      <p:to>
                                        <p:strVal val="visible"/>
                                      </p:to>
                                    </p:set>
                                    <p:anim calcmode="lin" valueType="num">
                                      <p:cBhvr additive="base">
                                        <p:cTn id="11" dur="500" fill="hold"/>
                                        <p:tgtEl>
                                          <p:spTgt spid="222214"/>
                                        </p:tgtEl>
                                        <p:attrNameLst>
                                          <p:attrName>ppt_x</p:attrName>
                                        </p:attrNameLst>
                                      </p:cBhvr>
                                      <p:tavLst>
                                        <p:tav tm="0">
                                          <p:val>
                                            <p:strVal val="#ppt_x"/>
                                          </p:val>
                                        </p:tav>
                                        <p:tav tm="100000">
                                          <p:val>
                                            <p:strVal val="#ppt_x"/>
                                          </p:val>
                                        </p:tav>
                                      </p:tavLst>
                                    </p:anim>
                                    <p:anim calcmode="lin" valueType="num">
                                      <p:cBhvr additive="base">
                                        <p:cTn id="12" dur="500" fill="hold"/>
                                        <p:tgtEl>
                                          <p:spTgt spid="2222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2210"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3.5.2</a:t>
            </a:r>
            <a:r>
              <a:rPr lang="zh-CN" altLang="en-US" sz="2700" dirty="0">
                <a:solidFill>
                  <a:schemeClr val="accent1"/>
                </a:solidFill>
                <a:latin typeface="华文楷体" panose="02010600040101010101" pitchFamily="2" charset="-122"/>
                <a:ea typeface="华文楷体" panose="02010600040101010101" pitchFamily="2" charset="-122"/>
              </a:rPr>
              <a:t>  飞控装置的组装步骤</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22213"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224262" name="文本框 8"/>
          <p:cNvSpPr txBox="1"/>
          <p:nvPr/>
        </p:nvSpPr>
        <p:spPr>
          <a:xfrm>
            <a:off x="373063" y="1449388"/>
            <a:ext cx="8428037" cy="1706562"/>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285750" lvl="0" indent="-285750" algn="just">
              <a:lnSpc>
                <a:spcPct val="150000"/>
              </a:lnSpc>
              <a:spcBef>
                <a:spcPct val="0"/>
              </a:spcBef>
              <a:buFont typeface="Wingdings" panose="05000000000000000000" pitchFamily="2" charset="2"/>
              <a:buChar char="p"/>
            </a:pPr>
            <a:r>
              <a:rPr lang="en-US" altLang="zh-CN" sz="1800" dirty="0">
                <a:latin typeface="Times New Roman" panose="02020603050405020304" pitchFamily="18" charset="0"/>
                <a:ea typeface="宋体" panose="02010600030101010101" pitchFamily="2" charset="-122"/>
              </a:rPr>
              <a:t>APM</a:t>
            </a:r>
            <a:r>
              <a:rPr lang="zh-CN" altLang="en-US" sz="1800" dirty="0">
                <a:latin typeface="Times New Roman" panose="02020603050405020304" pitchFamily="18" charset="0"/>
                <a:ea typeface="宋体" panose="02010600030101010101" pitchFamily="2" charset="-122"/>
              </a:rPr>
              <a:t>上</a:t>
            </a:r>
            <a:r>
              <a:rPr lang="zh-CN" altLang="zh-CN" sz="1800" dirty="0">
                <a:latin typeface="Times New Roman" panose="02020603050405020304" pitchFamily="18" charset="0"/>
                <a:ea typeface="宋体" panose="02010600030101010101" pitchFamily="2" charset="-122"/>
              </a:rPr>
              <a:t>每个</a:t>
            </a:r>
            <a:r>
              <a:rPr lang="en-US" altLang="zh-CN" sz="1800" dirty="0">
                <a:latin typeface="Times New Roman" panose="02020603050405020304" pitchFamily="18" charset="0"/>
                <a:ea typeface="宋体" panose="02010600030101010101" pitchFamily="2" charset="-122"/>
              </a:rPr>
              <a:t>INPUT</a:t>
            </a:r>
            <a:r>
              <a:rPr lang="zh-CN" altLang="en-US" sz="1800" dirty="0">
                <a:latin typeface="Times New Roman" panose="02020603050405020304" pitchFamily="18" charset="0"/>
                <a:ea typeface="宋体" panose="02010600030101010101" pitchFamily="2" charset="-122"/>
              </a:rPr>
              <a:t>输入端的</a:t>
            </a:r>
            <a:r>
              <a:rPr lang="zh-CN" altLang="zh-CN" sz="1800" dirty="0">
                <a:latin typeface="Times New Roman" panose="02020603050405020304" pitchFamily="18" charset="0"/>
                <a:ea typeface="宋体" panose="02010600030101010101" pitchFamily="2" charset="-122"/>
              </a:rPr>
              <a:t>通道从上到下分别是信号针、正极针、负极针，如图</a:t>
            </a:r>
            <a:r>
              <a:rPr lang="en-US" altLang="zh-CN" sz="1800" dirty="0">
                <a:latin typeface="Times New Roman" panose="02020603050405020304" pitchFamily="18" charset="0"/>
                <a:ea typeface="宋体" panose="02010600030101010101" pitchFamily="2" charset="-122"/>
              </a:rPr>
              <a:t>3-61</a:t>
            </a:r>
            <a:r>
              <a:rPr lang="zh-CN" altLang="zh-CN" sz="1800" dirty="0">
                <a:latin typeface="Times New Roman" panose="02020603050405020304" pitchFamily="18" charset="0"/>
                <a:ea typeface="宋体" panose="02010600030101010101" pitchFamily="2" charset="-122"/>
              </a:rPr>
              <a:t>所示。</a:t>
            </a:r>
            <a:r>
              <a:rPr lang="en-US" altLang="zh-CN" sz="1800" dirty="0">
                <a:latin typeface="Times New Roman" panose="02020603050405020304" pitchFamily="18" charset="0"/>
                <a:ea typeface="宋体" panose="02010600030101010101" pitchFamily="2" charset="-122"/>
              </a:rPr>
              <a:t>RD9</a:t>
            </a:r>
            <a:r>
              <a:rPr lang="zh-CN" altLang="zh-CN" sz="1800" dirty="0">
                <a:latin typeface="Times New Roman" panose="02020603050405020304" pitchFamily="18" charset="0"/>
                <a:ea typeface="宋体" panose="02010600030101010101" pitchFamily="2" charset="-122"/>
              </a:rPr>
              <a:t>的接收机的输出通道，从上到下分别是信号针、正极针、负极针，如图</a:t>
            </a:r>
            <a:r>
              <a:rPr lang="en-US" altLang="zh-CN" sz="1800" dirty="0">
                <a:latin typeface="Times New Roman" panose="02020603050405020304" pitchFamily="18" charset="0"/>
                <a:ea typeface="宋体" panose="02010600030101010101" pitchFamily="2" charset="-122"/>
              </a:rPr>
              <a:t>3-62</a:t>
            </a:r>
            <a:r>
              <a:rPr lang="zh-CN" altLang="zh-CN" sz="1800" dirty="0">
                <a:latin typeface="Times New Roman" panose="02020603050405020304" pitchFamily="18" charset="0"/>
                <a:ea typeface="宋体" panose="02010600030101010101" pitchFamily="2" charset="-122"/>
              </a:rPr>
              <a:t>所示。</a:t>
            </a:r>
            <a:r>
              <a:rPr lang="en-US" altLang="zh-CN" sz="1800" dirty="0">
                <a:latin typeface="Times New Roman" panose="02020603050405020304" pitchFamily="18" charset="0"/>
                <a:ea typeface="宋体" panose="02010600030101010101" pitchFamily="2" charset="-122"/>
              </a:rPr>
              <a:t>APM</a:t>
            </a:r>
            <a:r>
              <a:rPr lang="zh-CN" altLang="zh-CN" sz="1800" dirty="0">
                <a:latin typeface="Times New Roman" panose="02020603050405020304" pitchFamily="18" charset="0"/>
                <a:ea typeface="宋体" panose="02010600030101010101" pitchFamily="2" charset="-122"/>
              </a:rPr>
              <a:t>的</a:t>
            </a:r>
            <a:r>
              <a:rPr lang="en-US" altLang="zh-CN" sz="1800" dirty="0">
                <a:latin typeface="Times New Roman" panose="02020603050405020304" pitchFamily="18" charset="0"/>
                <a:ea typeface="宋体" panose="02010600030101010101" pitchFamily="2" charset="-122"/>
              </a:rPr>
              <a:t>INPUT</a:t>
            </a:r>
            <a:r>
              <a:rPr lang="zh-CN" altLang="zh-CN" sz="1800" dirty="0">
                <a:latin typeface="Times New Roman" panose="02020603050405020304" pitchFamily="18" charset="0"/>
                <a:ea typeface="宋体" panose="02010600030101010101" pitchFamily="2" charset="-122"/>
              </a:rPr>
              <a:t>输入端的信号、正极、负极要与接收机输出通道的信号、正极、负极一一对应。</a:t>
            </a:r>
            <a:endParaRPr lang="zh-CN" altLang="zh-CN" sz="1800" dirty="0">
              <a:latin typeface="Times New Roman" panose="02020603050405020304" pitchFamily="18" charset="0"/>
              <a:ea typeface="宋体" panose="02010600030101010101" pitchFamily="2" charset="-122"/>
            </a:endParaRPr>
          </a:p>
        </p:txBody>
      </p:sp>
      <p:sp>
        <p:nvSpPr>
          <p:cNvPr id="3" name="矩形: 圆角 2"/>
          <p:cNvSpPr/>
          <p:nvPr/>
        </p:nvSpPr>
        <p:spPr>
          <a:xfrm>
            <a:off x="373063" y="912813"/>
            <a:ext cx="2157413" cy="419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just" defTabSz="914400" rtl="0" eaLnBrk="0" fontAlgn="base" latinLnBrk="0" hangingPunct="0">
              <a:lnSpc>
                <a:spcPct val="100000"/>
              </a:lnSpc>
              <a:spcBef>
                <a:spcPct val="0"/>
              </a:spcBef>
              <a:spcAft>
                <a:spcPts val="600"/>
              </a:spcAft>
              <a:buClrTx/>
              <a:buSzTx/>
              <a:buFontTx/>
              <a:buNone/>
              <a:defRPr/>
            </a:pPr>
            <a:r>
              <a:rPr kumimoji="0" lang="zh-CN" altLang="en-US" sz="1800" b="0" i="0" u="none" strike="noStrike" kern="1200" cap="none" spc="0" normalizeH="0" baseline="0" noProof="0" dirty="0">
                <a:ln>
                  <a:noFill/>
                </a:ln>
                <a:solidFill>
                  <a:schemeClr val="lt1"/>
                </a:solidFill>
                <a:effectLst/>
                <a:uLnTx/>
                <a:uFillTx/>
                <a:latin typeface="Times New Roman" panose="02020603050405020304" pitchFamily="18" charset="0"/>
                <a:ea typeface="宋体" panose="02010600030101010101" pitchFamily="2" charset="-122"/>
                <a:cs typeface="Times New Roman" panose="02020603050405020304" pitchFamily="18" charset="0"/>
              </a:rPr>
              <a:t>一、接收机的安装</a:t>
            </a:r>
            <a:endParaRPr kumimoji="0" lang="zh-CN" altLang="en-US" sz="1800" b="0" i="0" u="none" strike="noStrike" kern="1200" cap="none" spc="0" normalizeH="0" baseline="0" noProof="0" dirty="0">
              <a:ln>
                <a:noFill/>
              </a:ln>
              <a:solidFill>
                <a:schemeClr val="lt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文本框 12"/>
          <p:cNvSpPr txBox="1"/>
          <p:nvPr/>
        </p:nvSpPr>
        <p:spPr>
          <a:xfrm>
            <a:off x="1266825" y="6351588"/>
            <a:ext cx="2654300" cy="339725"/>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图</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3-61  APM</a:t>
            </a:r>
            <a:r>
              <a:rPr kumimoji="0" lang="zh-CN" altLang="en-US"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的</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INPUT</a:t>
            </a:r>
            <a:r>
              <a:rPr kumimoji="0" lang="zh-CN" altLang="en-US"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输入端</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sp>
        <p:nvSpPr>
          <p:cNvPr id="14" name="文本框 13"/>
          <p:cNvSpPr txBox="1"/>
          <p:nvPr/>
        </p:nvSpPr>
        <p:spPr>
          <a:xfrm>
            <a:off x="5357813" y="6351588"/>
            <a:ext cx="2519363" cy="339725"/>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图</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3-62 RD9</a:t>
            </a:r>
            <a:r>
              <a:rPr kumimoji="0" lang="zh-CN" altLang="en-US"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接收机的输出</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pic>
        <p:nvPicPr>
          <p:cNvPr id="224266" name="图片 1007"/>
          <p:cNvPicPr>
            <a:picLocks noChangeAspect="1"/>
          </p:cNvPicPr>
          <p:nvPr/>
        </p:nvPicPr>
        <p:blipFill>
          <a:blip r:embed="rId2"/>
          <a:stretch>
            <a:fillRect/>
          </a:stretch>
        </p:blipFill>
        <p:spPr>
          <a:xfrm>
            <a:off x="750888" y="3287713"/>
            <a:ext cx="3686175" cy="2968625"/>
          </a:xfrm>
          <a:prstGeom prst="rect">
            <a:avLst/>
          </a:prstGeom>
          <a:noFill/>
          <a:ln w="9525">
            <a:noFill/>
          </a:ln>
        </p:spPr>
      </p:pic>
      <p:pic>
        <p:nvPicPr>
          <p:cNvPr id="224267" name="图片 1009"/>
          <p:cNvPicPr>
            <a:picLocks noChangeAspect="1"/>
          </p:cNvPicPr>
          <p:nvPr/>
        </p:nvPicPr>
        <p:blipFill>
          <a:blip r:embed="rId3"/>
          <a:srcRect t="32504" r="8699"/>
          <a:stretch>
            <a:fillRect/>
          </a:stretch>
        </p:blipFill>
        <p:spPr>
          <a:xfrm>
            <a:off x="4745038" y="3287713"/>
            <a:ext cx="3684587" cy="2968625"/>
          </a:xfrm>
          <a:prstGeom prst="rect">
            <a:avLst/>
          </a:prstGeom>
          <a:noFill/>
          <a:ln w="9525">
            <a:noFill/>
          </a:ln>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24262"/>
                                        </p:tgtEl>
                                        <p:attrNameLst>
                                          <p:attrName>style.visibility</p:attrName>
                                        </p:attrNameLst>
                                      </p:cBhvr>
                                      <p:to>
                                        <p:strVal val="visible"/>
                                      </p:to>
                                    </p:set>
                                    <p:animEffect transition="in" filter="fade">
                                      <p:cBhvr>
                                        <p:cTn id="13" dur="500"/>
                                        <p:tgtEl>
                                          <p:spTgt spid="22426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24266"/>
                                        </p:tgtEl>
                                        <p:attrNameLst>
                                          <p:attrName>style.visibility</p:attrName>
                                        </p:attrNameLst>
                                      </p:cBhvr>
                                      <p:to>
                                        <p:strVal val="visible"/>
                                      </p:to>
                                    </p:set>
                                    <p:anim calcmode="lin" valueType="num">
                                      <p:cBhvr additive="base">
                                        <p:cTn id="18" dur="500" fill="hold"/>
                                        <p:tgtEl>
                                          <p:spTgt spid="224266"/>
                                        </p:tgtEl>
                                        <p:attrNameLst>
                                          <p:attrName>ppt_x</p:attrName>
                                        </p:attrNameLst>
                                      </p:cBhvr>
                                      <p:tavLst>
                                        <p:tav tm="0">
                                          <p:val>
                                            <p:strVal val="#ppt_x"/>
                                          </p:val>
                                        </p:tav>
                                        <p:tav tm="100000">
                                          <p:val>
                                            <p:strVal val="#ppt_x"/>
                                          </p:val>
                                        </p:tav>
                                      </p:tavLst>
                                    </p:anim>
                                    <p:anim calcmode="lin" valueType="num">
                                      <p:cBhvr additive="base">
                                        <p:cTn id="19" dur="500" fill="hold"/>
                                        <p:tgtEl>
                                          <p:spTgt spid="224266"/>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24267"/>
                                        </p:tgtEl>
                                        <p:attrNameLst>
                                          <p:attrName>style.visibility</p:attrName>
                                        </p:attrNameLst>
                                      </p:cBhvr>
                                      <p:to>
                                        <p:strVal val="visible"/>
                                      </p:to>
                                    </p:set>
                                    <p:animEffect transition="in" filter="fade">
                                      <p:cBhvr>
                                        <p:cTn id="28" dur="1000"/>
                                        <p:tgtEl>
                                          <p:spTgt spid="224267"/>
                                        </p:tgtEl>
                                      </p:cBhvr>
                                    </p:animEffect>
                                    <p:anim calcmode="lin" valueType="num">
                                      <p:cBhvr>
                                        <p:cTn id="29" dur="1000" fill="hold"/>
                                        <p:tgtEl>
                                          <p:spTgt spid="224267"/>
                                        </p:tgtEl>
                                        <p:attrNameLst>
                                          <p:attrName>ppt_x</p:attrName>
                                        </p:attrNameLst>
                                      </p:cBhvr>
                                      <p:tavLst>
                                        <p:tav tm="0">
                                          <p:val>
                                            <p:strVal val="#ppt_x"/>
                                          </p:val>
                                        </p:tav>
                                        <p:tav tm="100000">
                                          <p:val>
                                            <p:strVal val="#ppt_x"/>
                                          </p:val>
                                        </p:tav>
                                      </p:tavLst>
                                    </p:anim>
                                    <p:anim calcmode="lin" valueType="num">
                                      <p:cBhvr>
                                        <p:cTn id="30" dur="1000" fill="hold"/>
                                        <p:tgtEl>
                                          <p:spTgt spid="224267"/>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1000"/>
                                        <p:tgtEl>
                                          <p:spTgt spid="14"/>
                                        </p:tgtEl>
                                      </p:cBhvr>
                                    </p:animEffect>
                                    <p:anim calcmode="lin" valueType="num">
                                      <p:cBhvr>
                                        <p:cTn id="34" dur="1000" fill="hold"/>
                                        <p:tgtEl>
                                          <p:spTgt spid="14"/>
                                        </p:tgtEl>
                                        <p:attrNameLst>
                                          <p:attrName>ppt_x</p:attrName>
                                        </p:attrNameLst>
                                      </p:cBhvr>
                                      <p:tavLst>
                                        <p:tav tm="0">
                                          <p:val>
                                            <p:strVal val="#ppt_x"/>
                                          </p:val>
                                        </p:tav>
                                        <p:tav tm="100000">
                                          <p:val>
                                            <p:strVal val="#ppt_x"/>
                                          </p:val>
                                        </p:tav>
                                      </p:tavLst>
                                    </p:anim>
                                    <p:anim calcmode="lin" valueType="num">
                                      <p:cBhvr>
                                        <p:cTn id="3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62" grpId="0"/>
      <p:bldP spid="3" grpId="0" animBg="1"/>
      <p:bldP spid="13" grpId="0"/>
      <p:bldP spid="14"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4258"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3.5.2</a:t>
            </a:r>
            <a:r>
              <a:rPr lang="zh-CN" altLang="en-US" sz="2700" dirty="0">
                <a:solidFill>
                  <a:schemeClr val="accent1"/>
                </a:solidFill>
                <a:latin typeface="华文楷体" panose="02010600040101010101" pitchFamily="2" charset="-122"/>
                <a:ea typeface="华文楷体" panose="02010600040101010101" pitchFamily="2" charset="-122"/>
              </a:rPr>
              <a:t>  飞控装置的组装步骤</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24261"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226310" name="文本框 8"/>
          <p:cNvSpPr txBox="1"/>
          <p:nvPr/>
        </p:nvSpPr>
        <p:spPr>
          <a:xfrm>
            <a:off x="373063" y="996950"/>
            <a:ext cx="8428037" cy="17018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285750" lvl="0" indent="-285750" algn="just">
              <a:lnSpc>
                <a:spcPct val="150000"/>
              </a:lnSpc>
              <a:spcBef>
                <a:spcPct val="0"/>
              </a:spcBef>
              <a:buFont typeface="Wingdings" panose="05000000000000000000" pitchFamily="2" charset="2"/>
              <a:buChar char="p"/>
            </a:pPr>
            <a:r>
              <a:rPr lang="zh-CN" altLang="en-US" sz="1800" dirty="0">
                <a:latin typeface="Times New Roman" panose="02020603050405020304" pitchFamily="18" charset="0"/>
                <a:ea typeface="宋体" panose="02010600030101010101" pitchFamily="2" charset="-122"/>
              </a:rPr>
              <a:t>用一条杜邦线插在</a:t>
            </a:r>
            <a:r>
              <a:rPr lang="en-US" altLang="zh-CN" sz="1800" dirty="0">
                <a:latin typeface="Times New Roman" panose="02020603050405020304" pitchFamily="18" charset="0"/>
                <a:ea typeface="宋体" panose="02010600030101010101" pitchFamily="2" charset="-122"/>
              </a:rPr>
              <a:t>APM </a:t>
            </a:r>
            <a:r>
              <a:rPr lang="zh-CN" altLang="en-US" sz="1800" dirty="0">
                <a:latin typeface="Times New Roman" panose="02020603050405020304" pitchFamily="18" charset="0"/>
                <a:ea typeface="宋体" panose="02010600030101010101" pitchFamily="2" charset="-122"/>
              </a:rPr>
              <a:t>的</a:t>
            </a:r>
            <a:r>
              <a:rPr lang="en-US" altLang="zh-CN" sz="1800" dirty="0">
                <a:latin typeface="Times New Roman" panose="02020603050405020304" pitchFamily="18" charset="0"/>
                <a:ea typeface="宋体" panose="02010600030101010101" pitchFamily="2" charset="-122"/>
              </a:rPr>
              <a:t>INPUT</a:t>
            </a:r>
            <a:r>
              <a:rPr lang="zh-CN" altLang="en-US" sz="1800" dirty="0">
                <a:latin typeface="Times New Roman" panose="02020603050405020304" pitchFamily="18" charset="0"/>
                <a:ea typeface="宋体" panose="02010600030101010101" pitchFamily="2" charset="-122"/>
              </a:rPr>
              <a:t>的</a:t>
            </a:r>
            <a:r>
              <a:rPr lang="en-US" altLang="zh-CN" sz="1800" dirty="0">
                <a:latin typeface="Times New Roman" panose="02020603050405020304" pitchFamily="18" charset="0"/>
                <a:ea typeface="宋体" panose="02010600030101010101" pitchFamily="2" charset="-122"/>
              </a:rPr>
              <a:t>1</a:t>
            </a:r>
            <a:r>
              <a:rPr lang="zh-CN" altLang="en-US" sz="1800" dirty="0">
                <a:latin typeface="Times New Roman" panose="02020603050405020304" pitchFamily="18" charset="0"/>
                <a:ea typeface="宋体" panose="02010600030101010101" pitchFamily="2" charset="-122"/>
              </a:rPr>
              <a:t>接口，另外一头插到接收机的输出通道的</a:t>
            </a:r>
            <a:r>
              <a:rPr lang="en-US" altLang="zh-CN" sz="1800" dirty="0">
                <a:latin typeface="Times New Roman" panose="02020603050405020304" pitchFamily="18" charset="0"/>
                <a:ea typeface="宋体" panose="02010600030101010101" pitchFamily="2" charset="-122"/>
              </a:rPr>
              <a:t>1</a:t>
            </a:r>
            <a:r>
              <a:rPr lang="zh-CN" altLang="en-US" sz="1800" dirty="0">
                <a:latin typeface="Times New Roman" panose="02020603050405020304" pitchFamily="18" charset="0"/>
                <a:ea typeface="宋体" panose="02010600030101010101" pitchFamily="2" charset="-122"/>
              </a:rPr>
              <a:t>接口，杜邦线有防插反头，方向不对是插不进去的。插上去后，再检查下</a:t>
            </a:r>
            <a:r>
              <a:rPr lang="en-US" altLang="zh-CN" sz="1800" dirty="0">
                <a:latin typeface="Times New Roman" panose="02020603050405020304" pitchFamily="18" charset="0"/>
                <a:ea typeface="宋体" panose="02010600030101010101" pitchFamily="2" charset="-122"/>
              </a:rPr>
              <a:t>APM </a:t>
            </a:r>
            <a:r>
              <a:rPr lang="zh-CN" altLang="en-US" sz="1800" dirty="0">
                <a:latin typeface="Times New Roman" panose="02020603050405020304" pitchFamily="18" charset="0"/>
                <a:ea typeface="宋体" panose="02010600030101010101" pitchFamily="2" charset="-122"/>
              </a:rPr>
              <a:t>端和接收机端的信号、正极、负极</a:t>
            </a:r>
            <a:r>
              <a:rPr lang="en-US" altLang="zh-CN" sz="1800" dirty="0">
                <a:latin typeface="Times New Roman" panose="02020603050405020304" pitchFamily="18" charset="0"/>
                <a:ea typeface="宋体" panose="02010600030101010101" pitchFamily="2" charset="-122"/>
              </a:rPr>
              <a:t>3</a:t>
            </a:r>
            <a:r>
              <a:rPr lang="zh-CN" altLang="en-US" sz="1800" dirty="0">
                <a:latin typeface="Times New Roman" panose="02020603050405020304" pitchFamily="18" charset="0"/>
                <a:ea typeface="宋体" panose="02010600030101010101" pitchFamily="2" charset="-122"/>
              </a:rPr>
              <a:t>根线是否一一对应，如图</a:t>
            </a:r>
            <a:r>
              <a:rPr lang="en-US" altLang="zh-CN" sz="1800" dirty="0">
                <a:latin typeface="Times New Roman" panose="02020603050405020304" pitchFamily="18" charset="0"/>
                <a:ea typeface="宋体" panose="02010600030101010101" pitchFamily="2" charset="-122"/>
              </a:rPr>
              <a:t>3-63</a:t>
            </a:r>
            <a:r>
              <a:rPr lang="zh-CN" altLang="en-US" sz="1800" dirty="0">
                <a:latin typeface="Times New Roman" panose="02020603050405020304" pitchFamily="18" charset="0"/>
                <a:ea typeface="宋体" panose="02010600030101010101" pitchFamily="2" charset="-122"/>
              </a:rPr>
              <a:t>所示。按同样的方法，把剩余的</a:t>
            </a:r>
            <a:r>
              <a:rPr lang="en-US" altLang="zh-CN" sz="1800" dirty="0">
                <a:latin typeface="Times New Roman" panose="02020603050405020304" pitchFamily="18" charset="0"/>
                <a:ea typeface="宋体" panose="02010600030101010101" pitchFamily="2" charset="-122"/>
              </a:rPr>
              <a:t>7</a:t>
            </a:r>
            <a:r>
              <a:rPr lang="zh-CN" altLang="en-US" sz="1800" dirty="0">
                <a:latin typeface="Times New Roman" panose="02020603050405020304" pitchFamily="18" charset="0"/>
                <a:ea typeface="宋体" panose="02010600030101010101" pitchFamily="2" charset="-122"/>
              </a:rPr>
              <a:t>个通道也插上线，如图</a:t>
            </a:r>
            <a:r>
              <a:rPr lang="en-US" altLang="zh-CN" sz="1800" dirty="0">
                <a:latin typeface="Times New Roman" panose="02020603050405020304" pitchFamily="18" charset="0"/>
                <a:ea typeface="宋体" panose="02010600030101010101" pitchFamily="2" charset="-122"/>
              </a:rPr>
              <a:t>3-64</a:t>
            </a:r>
            <a:r>
              <a:rPr lang="zh-CN" altLang="en-US" sz="1800" dirty="0">
                <a:latin typeface="Times New Roman" panose="02020603050405020304" pitchFamily="18" charset="0"/>
                <a:ea typeface="宋体" panose="02010600030101010101" pitchFamily="2" charset="-122"/>
              </a:rPr>
              <a:t>所示。</a:t>
            </a:r>
            <a:endParaRPr lang="zh-CN" altLang="zh-CN" sz="1800" dirty="0">
              <a:latin typeface="Times New Roman" panose="02020603050405020304" pitchFamily="18" charset="0"/>
              <a:ea typeface="宋体" panose="02010600030101010101" pitchFamily="2" charset="-122"/>
            </a:endParaRPr>
          </a:p>
        </p:txBody>
      </p:sp>
      <p:sp>
        <p:nvSpPr>
          <p:cNvPr id="13" name="文本框 12"/>
          <p:cNvSpPr txBox="1"/>
          <p:nvPr/>
        </p:nvSpPr>
        <p:spPr>
          <a:xfrm>
            <a:off x="1266825" y="6094413"/>
            <a:ext cx="2654300" cy="339725"/>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图</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3-63  </a:t>
            </a:r>
            <a:r>
              <a:rPr kumimoji="0" lang="zh-CN" altLang="en-US"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接收机与飞控连线</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sp>
        <p:nvSpPr>
          <p:cNvPr id="14" name="文本框 13"/>
          <p:cNvSpPr txBox="1"/>
          <p:nvPr/>
        </p:nvSpPr>
        <p:spPr>
          <a:xfrm>
            <a:off x="5222875" y="6094413"/>
            <a:ext cx="3308350" cy="339725"/>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图</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3-64 </a:t>
            </a:r>
            <a:r>
              <a:rPr kumimoji="0" lang="zh-CN" altLang="en-US"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输入输出线全部安装完毕</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pic>
        <p:nvPicPr>
          <p:cNvPr id="226313" name="图片 1012"/>
          <p:cNvPicPr>
            <a:picLocks noChangeAspect="1"/>
          </p:cNvPicPr>
          <p:nvPr/>
        </p:nvPicPr>
        <p:blipFill>
          <a:blip r:embed="rId2"/>
          <a:stretch>
            <a:fillRect/>
          </a:stretch>
        </p:blipFill>
        <p:spPr>
          <a:xfrm>
            <a:off x="373063" y="3011488"/>
            <a:ext cx="4297362" cy="2959100"/>
          </a:xfrm>
          <a:prstGeom prst="rect">
            <a:avLst/>
          </a:prstGeom>
          <a:noFill/>
          <a:ln w="9525">
            <a:noFill/>
          </a:ln>
        </p:spPr>
      </p:pic>
      <p:pic>
        <p:nvPicPr>
          <p:cNvPr id="226314" name="图片 1014"/>
          <p:cNvPicPr>
            <a:picLocks noChangeAspect="1"/>
          </p:cNvPicPr>
          <p:nvPr/>
        </p:nvPicPr>
        <p:blipFill>
          <a:blip r:embed="rId3"/>
          <a:stretch>
            <a:fillRect/>
          </a:stretch>
        </p:blipFill>
        <p:spPr>
          <a:xfrm>
            <a:off x="4859338" y="3011488"/>
            <a:ext cx="3941762" cy="2957512"/>
          </a:xfrm>
          <a:prstGeom prst="rect">
            <a:avLst/>
          </a:prstGeom>
          <a:noFill/>
          <a:ln w="9525">
            <a:noFill/>
          </a:ln>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6310"/>
                                        </p:tgtEl>
                                        <p:attrNameLst>
                                          <p:attrName>style.visibility</p:attrName>
                                        </p:attrNameLst>
                                      </p:cBhvr>
                                      <p:to>
                                        <p:strVal val="visible"/>
                                      </p:to>
                                    </p:set>
                                    <p:animEffect transition="in" filter="fade">
                                      <p:cBhvr>
                                        <p:cTn id="7" dur="500"/>
                                        <p:tgtEl>
                                          <p:spTgt spid="2263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26313"/>
                                        </p:tgtEl>
                                        <p:attrNameLst>
                                          <p:attrName>style.visibility</p:attrName>
                                        </p:attrNameLst>
                                      </p:cBhvr>
                                      <p:to>
                                        <p:strVal val="visible"/>
                                      </p:to>
                                    </p:set>
                                    <p:anim calcmode="lin" valueType="num">
                                      <p:cBhvr additive="base">
                                        <p:cTn id="12" dur="500" fill="hold"/>
                                        <p:tgtEl>
                                          <p:spTgt spid="226313"/>
                                        </p:tgtEl>
                                        <p:attrNameLst>
                                          <p:attrName>ppt_x</p:attrName>
                                        </p:attrNameLst>
                                      </p:cBhvr>
                                      <p:tavLst>
                                        <p:tav tm="0">
                                          <p:val>
                                            <p:strVal val="#ppt_x"/>
                                          </p:val>
                                        </p:tav>
                                        <p:tav tm="100000">
                                          <p:val>
                                            <p:strVal val="#ppt_x"/>
                                          </p:val>
                                        </p:tav>
                                      </p:tavLst>
                                    </p:anim>
                                    <p:anim calcmode="lin" valueType="num">
                                      <p:cBhvr additive="base">
                                        <p:cTn id="13" dur="500" fill="hold"/>
                                        <p:tgtEl>
                                          <p:spTgt spid="226313"/>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ppt_x"/>
                                          </p:val>
                                        </p:tav>
                                        <p:tav tm="100000">
                                          <p:val>
                                            <p:strVal val="#ppt_x"/>
                                          </p:val>
                                        </p:tav>
                                      </p:tavLst>
                                    </p:anim>
                                    <p:anim calcmode="lin" valueType="num">
                                      <p:cBhvr additive="base">
                                        <p:cTn id="1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26314"/>
                                        </p:tgtEl>
                                        <p:attrNameLst>
                                          <p:attrName>style.visibility</p:attrName>
                                        </p:attrNameLst>
                                      </p:cBhvr>
                                      <p:to>
                                        <p:strVal val="visible"/>
                                      </p:to>
                                    </p:set>
                                    <p:anim calcmode="lin" valueType="num">
                                      <p:cBhvr additive="base">
                                        <p:cTn id="22" dur="500" fill="hold"/>
                                        <p:tgtEl>
                                          <p:spTgt spid="226314"/>
                                        </p:tgtEl>
                                        <p:attrNameLst>
                                          <p:attrName>ppt_x</p:attrName>
                                        </p:attrNameLst>
                                      </p:cBhvr>
                                      <p:tavLst>
                                        <p:tav tm="0">
                                          <p:val>
                                            <p:strVal val="#ppt_x"/>
                                          </p:val>
                                        </p:tav>
                                        <p:tav tm="100000">
                                          <p:val>
                                            <p:strVal val="#ppt_x"/>
                                          </p:val>
                                        </p:tav>
                                      </p:tavLst>
                                    </p:anim>
                                    <p:anim calcmode="lin" valueType="num">
                                      <p:cBhvr additive="base">
                                        <p:cTn id="23" dur="500" fill="hold"/>
                                        <p:tgtEl>
                                          <p:spTgt spid="226314"/>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fill="hold"/>
                                        <p:tgtEl>
                                          <p:spTgt spid="14"/>
                                        </p:tgtEl>
                                        <p:attrNameLst>
                                          <p:attrName>ppt_x</p:attrName>
                                        </p:attrNameLst>
                                      </p:cBhvr>
                                      <p:tavLst>
                                        <p:tav tm="0">
                                          <p:val>
                                            <p:strVal val="#ppt_x"/>
                                          </p:val>
                                        </p:tav>
                                        <p:tav tm="100000">
                                          <p:val>
                                            <p:strVal val="#ppt_x"/>
                                          </p:val>
                                        </p:tav>
                                      </p:tavLst>
                                    </p:anim>
                                    <p:anim calcmode="lin" valueType="num">
                                      <p:cBhvr additive="base">
                                        <p:cTn id="2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10" grpId="0"/>
      <p:bldP spid="13"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3.1.2</a:t>
            </a:r>
            <a:r>
              <a:rPr lang="zh-CN" altLang="en-US" sz="2700" dirty="0">
                <a:solidFill>
                  <a:schemeClr val="accent1"/>
                </a:solidFill>
                <a:latin typeface="华文楷体" panose="02010600040101010101" pitchFamily="2" charset="-122"/>
                <a:ea typeface="华文楷体" panose="02010600040101010101" pitchFamily="2" charset="-122"/>
              </a:rPr>
              <a:t>  多旋翼无人机常用术语</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3557"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15" name="文本框 14"/>
          <p:cNvSpPr txBox="1"/>
          <p:nvPr/>
        </p:nvSpPr>
        <p:spPr>
          <a:xfrm>
            <a:off x="373063" y="846138"/>
            <a:ext cx="8428038" cy="3511550"/>
          </a:xfrm>
          <a:prstGeom prst="rect">
            <a:avLst/>
          </a:prstGeom>
          <a:noFill/>
        </p:spPr>
        <p:txBody>
          <a:bodyPr>
            <a:spAutoFit/>
          </a:bodyPr>
          <a:lstStyle/>
          <a:p>
            <a:pPr marL="285750" marR="0" indent="-285750" algn="just" defTabSz="914400">
              <a:lnSpc>
                <a:spcPct val="150000"/>
              </a:lnSpc>
              <a:buClrTx/>
              <a:buSzTx/>
              <a:buFont typeface="Wingdings" panose="05000000000000000000" pitchFamily="2" charset="2"/>
              <a:buChar char="p"/>
              <a:defRPr/>
            </a:pPr>
            <a:r>
              <a:rPr kumimoji="0" lang="zh-CN" altLang="en-US" sz="1500" kern="1200" cap="none" spc="0" normalizeH="0" baseline="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视频方面</a:t>
            </a:r>
            <a:endParaRPr kumimoji="0" lang="zh-CN" altLang="en-US" sz="1500" kern="1200" cap="none" spc="0" normalizeH="0" baseline="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R="0" algn="just" defTabSz="914400">
              <a:lnSpc>
                <a:spcPct val="150000"/>
              </a:lnSpc>
              <a:buClrTx/>
              <a:buSzTx/>
              <a:buFontTx/>
              <a:buNone/>
              <a:defRPr/>
            </a:pPr>
            <a:r>
              <a:rPr kumimoji="0" lang="en-US" altLang="zh-CN"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① FPV</a:t>
            </a:r>
            <a:r>
              <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第一人称视角” </a:t>
            </a:r>
            <a:r>
              <a:rPr kumimoji="0" lang="en-US" altLang="zh-CN"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(First Person View)</a:t>
            </a:r>
            <a:r>
              <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的缩写，你可以看到无人机相机所录制的直播视频，能为用户带来身临其境的飞行体验。</a:t>
            </a:r>
            <a:endPar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algn="just" defTabSz="914400">
              <a:lnSpc>
                <a:spcPct val="150000"/>
              </a:lnSpc>
              <a:buClrTx/>
              <a:buSzTx/>
              <a:buFontTx/>
              <a:buNone/>
              <a:defRPr/>
            </a:pPr>
            <a:r>
              <a:rPr kumimoji="0" lang="en-US" altLang="zh-CN"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② LCD</a:t>
            </a:r>
            <a:r>
              <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液晶显示器”</a:t>
            </a:r>
            <a:r>
              <a:rPr kumimoji="0" lang="en-US" altLang="zh-CN"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(Liquid Crystal Display)</a:t>
            </a:r>
            <a:r>
              <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的缩写，这种屏幕用于显示接收器发送的图像。</a:t>
            </a:r>
            <a:endPar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algn="just" defTabSz="914400">
              <a:lnSpc>
                <a:spcPct val="150000"/>
              </a:lnSpc>
              <a:buClrTx/>
              <a:buSzTx/>
              <a:buFontTx/>
              <a:buNone/>
              <a:defRPr/>
            </a:pPr>
            <a:r>
              <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③ 万向节</a:t>
            </a:r>
            <a:r>
              <a:rPr kumimoji="0" lang="en-US" altLang="zh-CN"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(Gimbal)</a:t>
            </a:r>
            <a:r>
              <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：万向节用于在飞行过程中固定相机，这样用于拍摄的镜头就不会抖动。</a:t>
            </a:r>
            <a:endPar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algn="just" defTabSz="914400">
              <a:lnSpc>
                <a:spcPct val="150000"/>
              </a:lnSpc>
              <a:buClrTx/>
              <a:buSzTx/>
              <a:buFontTx/>
              <a:buNone/>
              <a:defRPr/>
            </a:pPr>
            <a:r>
              <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④ </a:t>
            </a:r>
            <a:r>
              <a:rPr kumimoji="0" lang="en-US" altLang="zh-CN"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GoPro</a:t>
            </a:r>
            <a:r>
              <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：是一款受欢迎的运动</a:t>
            </a:r>
            <a:r>
              <a:rPr kumimoji="0" lang="en-US" altLang="zh-CN"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动作相机，可以通过适当的支架连接到无人机。</a:t>
            </a:r>
            <a:endPar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algn="just" defTabSz="914400">
              <a:lnSpc>
                <a:spcPct val="150000"/>
              </a:lnSpc>
              <a:buClrTx/>
              <a:buSzTx/>
              <a:buFontTx/>
              <a:buNone/>
              <a:defRPr/>
            </a:pPr>
            <a:r>
              <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⑤ 图传：指实时图像无线传输</a:t>
            </a:r>
            <a:r>
              <a:rPr kumimoji="0" lang="en-US" altLang="zh-CN"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分</a:t>
            </a:r>
            <a:r>
              <a:rPr kumimoji="0" lang="en-US" altLang="zh-CN"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WIFI</a:t>
            </a:r>
            <a:r>
              <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图传和</a:t>
            </a:r>
            <a:r>
              <a:rPr kumimoji="0" lang="en-US" altLang="zh-CN"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5.8G</a:t>
            </a:r>
            <a:r>
              <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影音图传等系统</a:t>
            </a:r>
            <a:r>
              <a:rPr kumimoji="0" lang="en-US" altLang="zh-CN"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，由发射、接收、显示器组成。</a:t>
            </a:r>
            <a:endPar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algn="just" defTabSz="914400">
              <a:lnSpc>
                <a:spcPct val="150000"/>
              </a:lnSpc>
              <a:buClrTx/>
              <a:buSzTx/>
              <a:buFontTx/>
              <a:buNone/>
              <a:defRPr/>
            </a:pPr>
            <a:r>
              <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⑥ 数传：指无人机数据链，可实时反馈无人机飞控系统数据、故障、</a:t>
            </a:r>
            <a:r>
              <a:rPr kumimoji="0" lang="en-US" altLang="zh-CN"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GPS</a:t>
            </a:r>
            <a:r>
              <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、航线等。</a:t>
            </a:r>
            <a:endParaRPr kumimoji="0" lang="en-US" altLang="zh-CN"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algn="just" defTabSz="914400">
              <a:lnSpc>
                <a:spcPct val="150000"/>
              </a:lnSpc>
              <a:buClrTx/>
              <a:buSzTx/>
              <a:buFontTx/>
              <a:buNone/>
              <a:defRPr/>
            </a:pPr>
            <a:r>
              <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⑦ 二轴、三轴自稳云台：指带有陀螺仪获取云台的姿态，可以控制二轴、三轴通过</a:t>
            </a:r>
            <a:r>
              <a:rPr kumimoji="0" lang="en-US" altLang="zh-CN"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PID</a:t>
            </a:r>
            <a:r>
              <a:rPr kumimoji="0" lang="zh-CN" altLang="en-US"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来驱动电机保持云台的水平姿态。</a:t>
            </a:r>
            <a:endParaRPr kumimoji="0" lang="zh-CN" altLang="zh-CN"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6306"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3.5.2</a:t>
            </a:r>
            <a:r>
              <a:rPr lang="zh-CN" altLang="en-US" sz="2700" dirty="0">
                <a:solidFill>
                  <a:schemeClr val="accent1"/>
                </a:solidFill>
                <a:latin typeface="华文楷体" panose="02010600040101010101" pitchFamily="2" charset="-122"/>
                <a:ea typeface="华文楷体" panose="02010600040101010101" pitchFamily="2" charset="-122"/>
              </a:rPr>
              <a:t>  飞控装置的组装步骤</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26309"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228358" name="文本框 8"/>
          <p:cNvSpPr txBox="1"/>
          <p:nvPr/>
        </p:nvSpPr>
        <p:spPr>
          <a:xfrm>
            <a:off x="373063" y="1049338"/>
            <a:ext cx="8428037" cy="87153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285750" lvl="0" indent="-285750" algn="just">
              <a:lnSpc>
                <a:spcPct val="150000"/>
              </a:lnSpc>
              <a:spcBef>
                <a:spcPct val="0"/>
              </a:spcBef>
              <a:buFont typeface="Wingdings" panose="05000000000000000000" pitchFamily="2" charset="2"/>
              <a:buChar char="p"/>
            </a:pPr>
            <a:r>
              <a:rPr lang="zh-CN" altLang="en-US" sz="1800" dirty="0">
                <a:latin typeface="Times New Roman" panose="02020603050405020304" pitchFamily="18" charset="0"/>
                <a:ea typeface="宋体" panose="02010600030101010101" pitchFamily="2" charset="-122"/>
              </a:rPr>
              <a:t>在接收机底部放置一块海绵双面胶，如图</a:t>
            </a:r>
            <a:r>
              <a:rPr lang="en-US" altLang="zh-CN" sz="1800" dirty="0">
                <a:latin typeface="Times New Roman" panose="02020603050405020304" pitchFamily="18" charset="0"/>
                <a:ea typeface="宋体" panose="02010600030101010101" pitchFamily="2" charset="-122"/>
              </a:rPr>
              <a:t>3-65</a:t>
            </a:r>
            <a:r>
              <a:rPr lang="zh-CN" altLang="en-US" sz="1800" dirty="0">
                <a:latin typeface="Times New Roman" panose="02020603050405020304" pitchFamily="18" charset="0"/>
                <a:ea typeface="宋体" panose="02010600030101010101" pitchFamily="2" charset="-122"/>
              </a:rPr>
              <a:t>所示。把接收机安装在下中心板上，再用扎带扎稳，如图</a:t>
            </a:r>
            <a:r>
              <a:rPr lang="en-US" altLang="zh-CN" sz="1800" dirty="0">
                <a:latin typeface="Times New Roman" panose="02020603050405020304" pitchFamily="18" charset="0"/>
                <a:ea typeface="宋体" panose="02010600030101010101" pitchFamily="2" charset="-122"/>
              </a:rPr>
              <a:t>3-66</a:t>
            </a:r>
            <a:r>
              <a:rPr lang="zh-CN" altLang="en-US" sz="1800" dirty="0">
                <a:latin typeface="Times New Roman" panose="02020603050405020304" pitchFamily="18" charset="0"/>
                <a:ea typeface="宋体" panose="02010600030101010101" pitchFamily="2" charset="-122"/>
              </a:rPr>
              <a:t>所示。</a:t>
            </a:r>
            <a:endParaRPr lang="zh-CN" altLang="zh-CN" sz="1800" dirty="0">
              <a:latin typeface="Times New Roman" panose="02020603050405020304" pitchFamily="18" charset="0"/>
              <a:ea typeface="宋体" panose="02010600030101010101" pitchFamily="2" charset="-122"/>
            </a:endParaRPr>
          </a:p>
        </p:txBody>
      </p:sp>
      <p:sp>
        <p:nvSpPr>
          <p:cNvPr id="13" name="文本框 12"/>
          <p:cNvSpPr txBox="1"/>
          <p:nvPr/>
        </p:nvSpPr>
        <p:spPr>
          <a:xfrm>
            <a:off x="5761038" y="3617913"/>
            <a:ext cx="2894013" cy="338138"/>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图</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3-65  </a:t>
            </a:r>
            <a:r>
              <a:rPr kumimoji="0" lang="zh-CN" altLang="en-US"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接收机背面安装双面胶</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sp>
        <p:nvSpPr>
          <p:cNvPr id="14" name="文本框 13"/>
          <p:cNvSpPr txBox="1"/>
          <p:nvPr/>
        </p:nvSpPr>
        <p:spPr>
          <a:xfrm>
            <a:off x="5761038" y="6186488"/>
            <a:ext cx="2008188" cy="338138"/>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图</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3-66  </a:t>
            </a:r>
            <a:r>
              <a:rPr kumimoji="0" lang="zh-CN" altLang="en-US"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接收机安装</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pic>
        <p:nvPicPr>
          <p:cNvPr id="228361" name="图片 1016"/>
          <p:cNvPicPr>
            <a:picLocks noChangeAspect="1"/>
          </p:cNvPicPr>
          <p:nvPr/>
        </p:nvPicPr>
        <p:blipFill>
          <a:blip r:embed="rId2"/>
          <a:stretch>
            <a:fillRect/>
          </a:stretch>
        </p:blipFill>
        <p:spPr>
          <a:xfrm>
            <a:off x="585788" y="2200275"/>
            <a:ext cx="4879975" cy="1758950"/>
          </a:xfrm>
          <a:prstGeom prst="rect">
            <a:avLst/>
          </a:prstGeom>
          <a:noFill/>
          <a:ln w="9525">
            <a:noFill/>
          </a:ln>
        </p:spPr>
      </p:pic>
      <p:pic>
        <p:nvPicPr>
          <p:cNvPr id="228362" name="图片 20"/>
          <p:cNvPicPr>
            <a:picLocks noChangeAspect="1"/>
          </p:cNvPicPr>
          <p:nvPr/>
        </p:nvPicPr>
        <p:blipFill>
          <a:blip r:embed="rId3"/>
          <a:stretch>
            <a:fillRect/>
          </a:stretch>
        </p:blipFill>
        <p:spPr>
          <a:xfrm>
            <a:off x="585788" y="4216400"/>
            <a:ext cx="4879975" cy="2308225"/>
          </a:xfrm>
          <a:prstGeom prst="rect">
            <a:avLst/>
          </a:prstGeom>
          <a:noFill/>
          <a:ln w="9525">
            <a:noFill/>
          </a:ln>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8358"/>
                                        </p:tgtEl>
                                        <p:attrNameLst>
                                          <p:attrName>style.visibility</p:attrName>
                                        </p:attrNameLst>
                                      </p:cBhvr>
                                      <p:to>
                                        <p:strVal val="visible"/>
                                      </p:to>
                                    </p:set>
                                    <p:animEffect transition="in" filter="fade">
                                      <p:cBhvr>
                                        <p:cTn id="7" dur="500"/>
                                        <p:tgtEl>
                                          <p:spTgt spid="22835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28361"/>
                                        </p:tgtEl>
                                        <p:attrNameLst>
                                          <p:attrName>style.visibility</p:attrName>
                                        </p:attrNameLst>
                                      </p:cBhvr>
                                      <p:to>
                                        <p:strVal val="visible"/>
                                      </p:to>
                                    </p:set>
                                    <p:anim calcmode="lin" valueType="num">
                                      <p:cBhvr additive="base">
                                        <p:cTn id="12" dur="500" fill="hold"/>
                                        <p:tgtEl>
                                          <p:spTgt spid="228361"/>
                                        </p:tgtEl>
                                        <p:attrNameLst>
                                          <p:attrName>ppt_x</p:attrName>
                                        </p:attrNameLst>
                                      </p:cBhvr>
                                      <p:tavLst>
                                        <p:tav tm="0">
                                          <p:val>
                                            <p:strVal val="#ppt_x"/>
                                          </p:val>
                                        </p:tav>
                                        <p:tav tm="100000">
                                          <p:val>
                                            <p:strVal val="#ppt_x"/>
                                          </p:val>
                                        </p:tav>
                                      </p:tavLst>
                                    </p:anim>
                                    <p:anim calcmode="lin" valueType="num">
                                      <p:cBhvr additive="base">
                                        <p:cTn id="13" dur="500" fill="hold"/>
                                        <p:tgtEl>
                                          <p:spTgt spid="228361"/>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ppt_x"/>
                                          </p:val>
                                        </p:tav>
                                        <p:tav tm="100000">
                                          <p:val>
                                            <p:strVal val="#ppt_x"/>
                                          </p:val>
                                        </p:tav>
                                      </p:tavLst>
                                    </p:anim>
                                    <p:anim calcmode="lin" valueType="num">
                                      <p:cBhvr additive="base">
                                        <p:cTn id="1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28362"/>
                                        </p:tgtEl>
                                        <p:attrNameLst>
                                          <p:attrName>style.visibility</p:attrName>
                                        </p:attrNameLst>
                                      </p:cBhvr>
                                      <p:to>
                                        <p:strVal val="visible"/>
                                      </p:to>
                                    </p:set>
                                    <p:anim calcmode="lin" valueType="num">
                                      <p:cBhvr additive="base">
                                        <p:cTn id="22" dur="500" fill="hold"/>
                                        <p:tgtEl>
                                          <p:spTgt spid="228362"/>
                                        </p:tgtEl>
                                        <p:attrNameLst>
                                          <p:attrName>ppt_x</p:attrName>
                                        </p:attrNameLst>
                                      </p:cBhvr>
                                      <p:tavLst>
                                        <p:tav tm="0">
                                          <p:val>
                                            <p:strVal val="#ppt_x"/>
                                          </p:val>
                                        </p:tav>
                                        <p:tav tm="100000">
                                          <p:val>
                                            <p:strVal val="#ppt_x"/>
                                          </p:val>
                                        </p:tav>
                                      </p:tavLst>
                                    </p:anim>
                                    <p:anim calcmode="lin" valueType="num">
                                      <p:cBhvr additive="base">
                                        <p:cTn id="23" dur="500" fill="hold"/>
                                        <p:tgtEl>
                                          <p:spTgt spid="228362"/>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fill="hold"/>
                                        <p:tgtEl>
                                          <p:spTgt spid="14"/>
                                        </p:tgtEl>
                                        <p:attrNameLst>
                                          <p:attrName>ppt_x</p:attrName>
                                        </p:attrNameLst>
                                      </p:cBhvr>
                                      <p:tavLst>
                                        <p:tav tm="0">
                                          <p:val>
                                            <p:strVal val="#ppt_x"/>
                                          </p:val>
                                        </p:tav>
                                        <p:tav tm="100000">
                                          <p:val>
                                            <p:strVal val="#ppt_x"/>
                                          </p:val>
                                        </p:tav>
                                      </p:tavLst>
                                    </p:anim>
                                    <p:anim calcmode="lin" valueType="num">
                                      <p:cBhvr additive="base">
                                        <p:cTn id="2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58" grpId="0"/>
      <p:bldP spid="13" grpId="0"/>
      <p:bldP spid="14"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8354"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3.5.2</a:t>
            </a:r>
            <a:r>
              <a:rPr lang="zh-CN" altLang="en-US" sz="2700" dirty="0">
                <a:solidFill>
                  <a:schemeClr val="accent1"/>
                </a:solidFill>
                <a:latin typeface="华文楷体" panose="02010600040101010101" pitchFamily="2" charset="-122"/>
                <a:ea typeface="华文楷体" panose="02010600040101010101" pitchFamily="2" charset="-122"/>
              </a:rPr>
              <a:t>  飞控装置的组装步骤</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28357"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230406" name="文本框 8"/>
          <p:cNvSpPr txBox="1"/>
          <p:nvPr/>
        </p:nvSpPr>
        <p:spPr>
          <a:xfrm>
            <a:off x="373063" y="1449388"/>
            <a:ext cx="8428037" cy="128587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457200" algn="just">
              <a:lnSpc>
                <a:spcPct val="150000"/>
              </a:lnSpc>
              <a:spcBef>
                <a:spcPct val="0"/>
              </a:spcBef>
              <a:buFontTx/>
              <a:buNone/>
            </a:pPr>
            <a:r>
              <a:rPr lang="zh-CN" altLang="en-US" sz="1800" dirty="0">
                <a:latin typeface="Times New Roman" panose="02020603050405020304" pitchFamily="18" charset="0"/>
                <a:ea typeface="宋体" panose="02010600030101010101" pitchFamily="2" charset="-122"/>
              </a:rPr>
              <a:t>接收机的天线端用扎带扎在脚架上，如图</a:t>
            </a:r>
            <a:r>
              <a:rPr lang="en-US" altLang="zh-CN" sz="1800" dirty="0">
                <a:latin typeface="Times New Roman" panose="02020603050405020304" pitchFamily="18" charset="0"/>
                <a:ea typeface="宋体" panose="02010600030101010101" pitchFamily="2" charset="-122"/>
              </a:rPr>
              <a:t>3-67</a:t>
            </a:r>
            <a:r>
              <a:rPr lang="zh-CN" altLang="en-US" sz="1800" dirty="0">
                <a:latin typeface="Times New Roman" panose="02020603050405020304" pitchFamily="18" charset="0"/>
                <a:ea typeface="宋体" panose="02010600030101010101" pitchFamily="2" charset="-122"/>
              </a:rPr>
              <a:t>所示。这种安装方式没让天线完全垂直地面，对天线性能有点影响。但不扎的话，特别容易损坏天线</a:t>
            </a:r>
            <a:r>
              <a:rPr lang="en-US" altLang="zh-CN" sz="1800" dirty="0">
                <a:latin typeface="Times New Roman" panose="02020603050405020304" pitchFamily="18" charset="0"/>
                <a:ea typeface="宋体" panose="02010600030101010101" pitchFamily="2" charset="-122"/>
              </a:rPr>
              <a:t>(</a:t>
            </a:r>
            <a:r>
              <a:rPr lang="zh-CN" altLang="en-US" sz="1800" dirty="0">
                <a:latin typeface="Times New Roman" panose="02020603050405020304" pitchFamily="18" charset="0"/>
                <a:ea typeface="宋体" panose="02010600030101010101" pitchFamily="2" charset="-122"/>
              </a:rPr>
              <a:t>特别是天线头</a:t>
            </a:r>
            <a:r>
              <a:rPr lang="en-US" altLang="zh-CN" sz="1800" dirty="0">
                <a:latin typeface="Times New Roman" panose="02020603050405020304" pitchFamily="18" charset="0"/>
                <a:ea typeface="宋体" panose="02010600030101010101" pitchFamily="2" charset="-122"/>
              </a:rPr>
              <a:t>)</a:t>
            </a:r>
            <a:r>
              <a:rPr lang="zh-CN" altLang="en-US" sz="1800" dirty="0">
                <a:latin typeface="Times New Roman" panose="02020603050405020304" pitchFamily="18" charset="0"/>
                <a:ea typeface="宋体" panose="02010600030101010101" pitchFamily="2" charset="-122"/>
              </a:rPr>
              <a:t>。</a:t>
            </a:r>
            <a:endParaRPr lang="zh-CN" altLang="zh-CN" sz="1800" dirty="0">
              <a:latin typeface="Times New Roman" panose="02020603050405020304" pitchFamily="18" charset="0"/>
              <a:ea typeface="宋体" panose="02010600030101010101" pitchFamily="2" charset="-122"/>
            </a:endParaRPr>
          </a:p>
        </p:txBody>
      </p:sp>
      <p:sp>
        <p:nvSpPr>
          <p:cNvPr id="3" name="矩形: 圆角 2"/>
          <p:cNvSpPr/>
          <p:nvPr/>
        </p:nvSpPr>
        <p:spPr>
          <a:xfrm>
            <a:off x="373063" y="912813"/>
            <a:ext cx="2449513" cy="419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just" defTabSz="914400" rtl="0" eaLnBrk="0" fontAlgn="base" latinLnBrk="0" hangingPunct="0">
              <a:lnSpc>
                <a:spcPct val="100000"/>
              </a:lnSpc>
              <a:spcBef>
                <a:spcPct val="0"/>
              </a:spcBef>
              <a:spcAft>
                <a:spcPts val="600"/>
              </a:spcAft>
              <a:buClrTx/>
              <a:buSzTx/>
              <a:buFontTx/>
              <a:buNone/>
              <a:defRPr/>
            </a:pPr>
            <a:r>
              <a:rPr kumimoji="0" lang="zh-CN" altLang="en-US" sz="1800" b="0" i="0" u="none" strike="noStrike" kern="1200" cap="none" spc="0" normalizeH="0" baseline="0" noProof="0" dirty="0">
                <a:ln>
                  <a:noFill/>
                </a:ln>
                <a:solidFill>
                  <a:schemeClr val="lt1"/>
                </a:solidFill>
                <a:effectLst/>
                <a:uLnTx/>
                <a:uFillTx/>
                <a:latin typeface="Times New Roman" panose="02020603050405020304" pitchFamily="18" charset="0"/>
                <a:ea typeface="宋体" panose="02010600030101010101" pitchFamily="2" charset="-122"/>
                <a:cs typeface="Times New Roman" panose="02020603050405020304" pitchFamily="18" charset="0"/>
              </a:rPr>
              <a:t>二、接收机天线安装</a:t>
            </a:r>
            <a:endParaRPr kumimoji="0" lang="zh-CN" altLang="en-US" sz="1800" b="0" i="0" u="none" strike="noStrike" kern="1200" cap="none" spc="0" normalizeH="0" baseline="0" noProof="0" dirty="0">
              <a:ln>
                <a:noFill/>
              </a:ln>
              <a:solidFill>
                <a:schemeClr val="lt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文本框 12"/>
          <p:cNvSpPr txBox="1"/>
          <p:nvPr/>
        </p:nvSpPr>
        <p:spPr>
          <a:xfrm>
            <a:off x="3244850" y="6162675"/>
            <a:ext cx="2654300" cy="338138"/>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图</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3-67  </a:t>
            </a:r>
            <a:r>
              <a:rPr kumimoji="0" lang="zh-CN" altLang="en-US"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接收机天线安装</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pic>
        <p:nvPicPr>
          <p:cNvPr id="230409" name="图片 3"/>
          <p:cNvPicPr>
            <a:picLocks noChangeAspect="1"/>
          </p:cNvPicPr>
          <p:nvPr/>
        </p:nvPicPr>
        <p:blipFill>
          <a:blip r:embed="rId2"/>
          <a:stretch>
            <a:fillRect/>
          </a:stretch>
        </p:blipFill>
        <p:spPr>
          <a:xfrm>
            <a:off x="2878138" y="2989263"/>
            <a:ext cx="3387725" cy="3089275"/>
          </a:xfrm>
          <a:prstGeom prst="rect">
            <a:avLst/>
          </a:prstGeom>
          <a:noFill/>
          <a:ln w="9525">
            <a:noFill/>
          </a:ln>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30406"/>
                                        </p:tgtEl>
                                        <p:attrNameLst>
                                          <p:attrName>style.visibility</p:attrName>
                                        </p:attrNameLst>
                                      </p:cBhvr>
                                      <p:to>
                                        <p:strVal val="visible"/>
                                      </p:to>
                                    </p:set>
                                    <p:animEffect transition="in" filter="fade">
                                      <p:cBhvr>
                                        <p:cTn id="13" dur="500"/>
                                        <p:tgtEl>
                                          <p:spTgt spid="23040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30409"/>
                                        </p:tgtEl>
                                        <p:attrNameLst>
                                          <p:attrName>style.visibility</p:attrName>
                                        </p:attrNameLst>
                                      </p:cBhvr>
                                      <p:to>
                                        <p:strVal val="visible"/>
                                      </p:to>
                                    </p:set>
                                    <p:anim calcmode="lin" valueType="num">
                                      <p:cBhvr additive="base">
                                        <p:cTn id="18" dur="500" fill="hold"/>
                                        <p:tgtEl>
                                          <p:spTgt spid="230409"/>
                                        </p:tgtEl>
                                        <p:attrNameLst>
                                          <p:attrName>ppt_x</p:attrName>
                                        </p:attrNameLst>
                                      </p:cBhvr>
                                      <p:tavLst>
                                        <p:tav tm="0">
                                          <p:val>
                                            <p:strVal val="#ppt_x"/>
                                          </p:val>
                                        </p:tav>
                                        <p:tav tm="100000">
                                          <p:val>
                                            <p:strVal val="#ppt_x"/>
                                          </p:val>
                                        </p:tav>
                                      </p:tavLst>
                                    </p:anim>
                                    <p:anim calcmode="lin" valueType="num">
                                      <p:cBhvr additive="base">
                                        <p:cTn id="19" dur="500" fill="hold"/>
                                        <p:tgtEl>
                                          <p:spTgt spid="230409"/>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6" grpId="0"/>
      <p:bldP spid="3" grpId="0" animBg="1"/>
      <p:bldP spid="13"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0402"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3.5.2</a:t>
            </a:r>
            <a:r>
              <a:rPr lang="zh-CN" altLang="en-US" sz="2700" dirty="0">
                <a:solidFill>
                  <a:schemeClr val="accent1"/>
                </a:solidFill>
                <a:latin typeface="华文楷体" panose="02010600040101010101" pitchFamily="2" charset="-122"/>
                <a:ea typeface="华文楷体" panose="02010600040101010101" pitchFamily="2" charset="-122"/>
              </a:rPr>
              <a:t>  飞控装置的组装步骤</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30405"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9" name="文本框 8"/>
          <p:cNvSpPr txBox="1"/>
          <p:nvPr/>
        </p:nvSpPr>
        <p:spPr>
          <a:xfrm>
            <a:off x="373063" y="1370013"/>
            <a:ext cx="8428038" cy="4567238"/>
          </a:xfrm>
          <a:prstGeom prst="rect">
            <a:avLst/>
          </a:prstGeom>
          <a:noFill/>
          <a:ln>
            <a:solidFill>
              <a:srgbClr val="00B0F0"/>
            </a:solidFill>
          </a:ln>
        </p:spPr>
        <p:txBody>
          <a:bodyPr>
            <a:spAutoFit/>
          </a:bodyPr>
          <a:lstStyle/>
          <a:p>
            <a:pPr marR="0" algn="just" defTabSz="914400">
              <a:lnSpc>
                <a:spcPct val="150000"/>
              </a:lnSpc>
              <a:spcAft>
                <a:spcPts val="600"/>
              </a:spcAft>
              <a:buClrTx/>
              <a:buSzTx/>
              <a:buFontTx/>
              <a:buNone/>
              <a:defRPr/>
            </a:pPr>
            <a:r>
              <a:rPr kumimoji="0" lang="zh-CN" altLang="en-US" b="1" kern="1200" cap="none" spc="0" normalizeH="0" baseline="0" noProof="0" dirty="0">
                <a:solidFill>
                  <a:srgbClr val="00B0F0"/>
                </a:solidFill>
                <a:latin typeface="宋体" panose="02010600030101010101" pitchFamily="2" charset="-122"/>
                <a:ea typeface="宋体" panose="02010600030101010101" pitchFamily="2" charset="-122"/>
                <a:cs typeface="+mn-cs"/>
              </a:rPr>
              <a:t>接收机天线的安装需要遵循以下原则：</a:t>
            </a:r>
            <a:endParaRPr kumimoji="0" lang="zh-CN" altLang="en-US" b="1" kern="1200" cap="none" spc="0" normalizeH="0" baseline="0" noProof="0" dirty="0">
              <a:solidFill>
                <a:srgbClr val="00B0F0"/>
              </a:solidFill>
              <a:latin typeface="宋体" panose="02010600030101010101" pitchFamily="2" charset="-122"/>
              <a:ea typeface="宋体" panose="02010600030101010101" pitchFamily="2" charset="-122"/>
              <a:cs typeface="+mn-cs"/>
            </a:endParaRPr>
          </a:p>
          <a:p>
            <a:pPr marL="285750" marR="0" indent="-285750" algn="just" defTabSz="914400">
              <a:lnSpc>
                <a:spcPct val="150000"/>
              </a:lnSpc>
              <a:spcAft>
                <a:spcPts val="600"/>
              </a:spcAft>
              <a:buClrTx/>
              <a:buSzTx/>
              <a:buFont typeface="Wingdings" panose="05000000000000000000" pitchFamily="2" charset="2"/>
              <a:buChar char="l"/>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一般情况下接收机的天线比较长，安装时不要折断或者将其缩进去，否则将减小可控制的范围，接收机的天线应尽可能地远离金属物，在飞行之前请执行飞行范围检测。</a:t>
            </a:r>
            <a:endParaRPr kumimoji="0" lang="zh-CN" altLang="en-US" kern="1200" cap="none" spc="0" normalizeH="0" baseline="0" noProof="0" dirty="0">
              <a:latin typeface="宋体" panose="02010600030101010101" pitchFamily="2" charset="-122"/>
              <a:ea typeface="宋体" panose="02010600030101010101" pitchFamily="2" charset="-122"/>
              <a:cs typeface="+mn-cs"/>
            </a:endParaRPr>
          </a:p>
          <a:p>
            <a:pPr marL="285750" marR="0" indent="-285750" algn="just" defTabSz="914400">
              <a:lnSpc>
                <a:spcPct val="150000"/>
              </a:lnSpc>
              <a:spcAft>
                <a:spcPts val="600"/>
              </a:spcAft>
              <a:buClrTx/>
              <a:buSzTx/>
              <a:buFont typeface="Wingdings" panose="05000000000000000000" pitchFamily="2" charset="2"/>
              <a:buChar char="l"/>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尽量保证天线笔直，否则将会减小控制范围。</a:t>
            </a:r>
            <a:endParaRPr kumimoji="0" lang="en-US" altLang="zh-CN" kern="1200" cap="none" spc="0" normalizeH="0" baseline="0" noProof="0" dirty="0">
              <a:latin typeface="宋体" panose="02010600030101010101" pitchFamily="2" charset="-122"/>
              <a:ea typeface="宋体" panose="02010600030101010101" pitchFamily="2" charset="-122"/>
              <a:cs typeface="+mn-cs"/>
            </a:endParaRPr>
          </a:p>
          <a:p>
            <a:pPr marL="285750" marR="0" indent="-285750" algn="just" defTabSz="914400">
              <a:lnSpc>
                <a:spcPct val="150000"/>
              </a:lnSpc>
              <a:spcAft>
                <a:spcPts val="600"/>
              </a:spcAft>
              <a:buClrTx/>
              <a:buSzTx/>
              <a:buFont typeface="Wingdings" panose="05000000000000000000" pitchFamily="2" charset="2"/>
              <a:buChar char="l"/>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无人机上可能会存在影响信号发射的金属部件，在这种情况下，天线应处于无人机的两侧。这样在任何飞行姿态下都能保持最佳的信号状态。</a:t>
            </a:r>
            <a:endParaRPr kumimoji="0" lang="zh-CN" altLang="en-US" kern="1200" cap="none" spc="0" normalizeH="0" baseline="0" noProof="0" dirty="0">
              <a:latin typeface="宋体" panose="02010600030101010101" pitchFamily="2" charset="-122"/>
              <a:ea typeface="宋体" panose="02010600030101010101" pitchFamily="2" charset="-122"/>
              <a:cs typeface="+mn-cs"/>
            </a:endParaRPr>
          </a:p>
          <a:p>
            <a:pPr marL="285750" marR="0" indent="-285750" algn="just" defTabSz="914400">
              <a:lnSpc>
                <a:spcPct val="150000"/>
              </a:lnSpc>
              <a:spcAft>
                <a:spcPts val="600"/>
              </a:spcAft>
              <a:buClrTx/>
              <a:buSzTx/>
              <a:buFont typeface="Wingdings" panose="05000000000000000000" pitchFamily="2" charset="2"/>
              <a:buChar char="l"/>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天线应该尽可能远离金属导体和碳纤维，至少要有</a:t>
            </a:r>
            <a:r>
              <a:rPr kumimoji="0" lang="en-US" altLang="zh-CN" kern="1200" cap="none" spc="0" normalizeH="0" baseline="0" noProof="0" dirty="0">
                <a:latin typeface="宋体" panose="02010600030101010101" pitchFamily="2" charset="-122"/>
                <a:ea typeface="宋体" panose="02010600030101010101" pitchFamily="2" charset="-122"/>
                <a:cs typeface="+mn-cs"/>
              </a:rPr>
              <a:t>1.27cm </a:t>
            </a:r>
            <a:r>
              <a:rPr kumimoji="0" lang="zh-CN" altLang="en-US" kern="1200" cap="none" spc="0" normalizeH="0" baseline="0" noProof="0" dirty="0">
                <a:latin typeface="宋体" panose="02010600030101010101" pitchFamily="2" charset="-122"/>
                <a:ea typeface="宋体" panose="02010600030101010101" pitchFamily="2" charset="-122"/>
                <a:cs typeface="+mn-cs"/>
              </a:rPr>
              <a:t>的距离，但不能过度弯曲。</a:t>
            </a:r>
            <a:endParaRPr kumimoji="0" lang="zh-CN" altLang="en-US" kern="1200" cap="none" spc="0" normalizeH="0" baseline="0" noProof="0" dirty="0">
              <a:latin typeface="宋体" panose="02010600030101010101" pitchFamily="2" charset="-122"/>
              <a:ea typeface="宋体" panose="02010600030101010101" pitchFamily="2" charset="-122"/>
              <a:cs typeface="+mn-cs"/>
            </a:endParaRPr>
          </a:p>
          <a:p>
            <a:pPr marL="285750" marR="0" indent="-285750" algn="just" defTabSz="914400">
              <a:lnSpc>
                <a:spcPct val="150000"/>
              </a:lnSpc>
              <a:spcAft>
                <a:spcPts val="600"/>
              </a:spcAft>
              <a:buClrTx/>
              <a:buSzTx/>
              <a:buFont typeface="Wingdings" panose="05000000000000000000" pitchFamily="2" charset="2"/>
              <a:buChar char="l"/>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尽可能保持天线远离马达、电调和其他可能的干扰源。</a:t>
            </a:r>
            <a:endParaRPr kumimoji="0" lang="zh-CN" altLang="zh-CN" kern="1200" cap="none" spc="0" normalizeH="0" baseline="0" noProof="0" dirty="0">
              <a:latin typeface="宋体" panose="02010600030101010101" pitchFamily="2" charset="-122"/>
              <a:ea typeface="宋体" panose="02010600030101010101" pitchFamily="2" charset="-122"/>
              <a:cs typeface="Times New Roman" panose="02020603050405020304" pitchFamily="18" charset="0"/>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2450"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3.6</a:t>
            </a:r>
            <a:r>
              <a:rPr lang="zh-CN" altLang="en-US" sz="2700" dirty="0">
                <a:solidFill>
                  <a:schemeClr val="accent1"/>
                </a:solidFill>
                <a:latin typeface="华文楷体" panose="02010600040101010101" pitchFamily="2" charset="-122"/>
                <a:ea typeface="华文楷体" panose="02010600040101010101" pitchFamily="2" charset="-122"/>
              </a:rPr>
              <a:t>  无线图传设备的组装</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32453"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234502" name="文本框 8"/>
          <p:cNvSpPr txBox="1"/>
          <p:nvPr/>
        </p:nvSpPr>
        <p:spPr>
          <a:xfrm>
            <a:off x="603250" y="1752600"/>
            <a:ext cx="7937500" cy="35052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457200" algn="just">
              <a:lnSpc>
                <a:spcPct val="150000"/>
              </a:lnSpc>
              <a:spcBef>
                <a:spcPct val="0"/>
              </a:spcBef>
              <a:spcAft>
                <a:spcPts val="1200"/>
              </a:spcAft>
              <a:buFontTx/>
              <a:buNone/>
            </a:pPr>
            <a:r>
              <a:rPr lang="zh-CN" altLang="en-US" sz="1800" dirty="0">
                <a:latin typeface="宋体" panose="02010600030101010101" pitchFamily="2" charset="-122"/>
                <a:ea typeface="宋体" panose="02010600030101010101" pitchFamily="2" charset="-122"/>
              </a:rPr>
              <a:t>无人机图传系统，是采用适当的视频压缩技术、信号处理技术、信道编码技术及调制解调技术，将现场无人机所搭载的摄像机拍摄到的视频以无线方式实时传送到地面的一种无线电子传输设备。</a:t>
            </a:r>
            <a:endParaRPr lang="en-US" altLang="zh-CN" sz="1800" dirty="0">
              <a:latin typeface="宋体" panose="02010600030101010101" pitchFamily="2" charset="-122"/>
              <a:ea typeface="宋体" panose="02010600030101010101" pitchFamily="2" charset="-122"/>
            </a:endParaRPr>
          </a:p>
          <a:p>
            <a:pPr marL="0" lvl="0" indent="457200" algn="just">
              <a:lnSpc>
                <a:spcPct val="150000"/>
              </a:lnSpc>
              <a:spcBef>
                <a:spcPct val="0"/>
              </a:spcBef>
              <a:buFontTx/>
              <a:buNone/>
            </a:pPr>
            <a:r>
              <a:rPr lang="zh-CN" altLang="en-US" sz="1800" dirty="0">
                <a:latin typeface="宋体" panose="02010600030101010101" pitchFamily="2" charset="-122"/>
                <a:ea typeface="宋体" panose="02010600030101010101" pitchFamily="2" charset="-122"/>
              </a:rPr>
              <a:t>无人机图传系统，尤其是高质量的图传系统在行业无人机的应用中扮演着极为重要的角色，是不可或缺的。尤其在无人机应用方面，绝大多数场合都需要远离现场，实时、可靠地观察或获取现场图像及视频，无人机图传系统起到了至关重要的作用。如果飞控被称为无人机的“大脑”，那么图传系统就可以比作无人机的“眼睛”。</a:t>
            </a:r>
            <a:endParaRPr lang="zh-CN" altLang="en-US" sz="1800" dirty="0">
              <a:latin typeface="宋体" panose="02010600030101010101" pitchFamily="2" charset="-122"/>
              <a:ea typeface="宋体" panose="02010600030101010101" pitchFamily="2"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4502">
                                            <p:txEl>
                                              <p:charRg st="0" end="86"/>
                                            </p:txEl>
                                          </p:spTgt>
                                        </p:tgtEl>
                                        <p:attrNameLst>
                                          <p:attrName>style.visibility</p:attrName>
                                        </p:attrNameLst>
                                      </p:cBhvr>
                                      <p:to>
                                        <p:strVal val="visible"/>
                                      </p:to>
                                    </p:set>
                                    <p:animEffect transition="in" filter="fade">
                                      <p:cBhvr>
                                        <p:cTn id="7" dur="500"/>
                                        <p:tgtEl>
                                          <p:spTgt spid="234502">
                                            <p:txEl>
                                              <p:charRg st="0" end="8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4502">
                                            <p:txEl>
                                              <p:charRg st="86" end="232"/>
                                            </p:txEl>
                                          </p:spTgt>
                                        </p:tgtEl>
                                        <p:attrNameLst>
                                          <p:attrName>style.visibility</p:attrName>
                                        </p:attrNameLst>
                                      </p:cBhvr>
                                      <p:to>
                                        <p:strVal val="visible"/>
                                      </p:to>
                                    </p:set>
                                    <p:animEffect transition="in" filter="fade">
                                      <p:cBhvr>
                                        <p:cTn id="12" dur="500"/>
                                        <p:tgtEl>
                                          <p:spTgt spid="234502">
                                            <p:txEl>
                                              <p:charRg st="86" end="23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4498"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3.6</a:t>
            </a:r>
            <a:r>
              <a:rPr lang="zh-CN" altLang="en-US" sz="2700" dirty="0">
                <a:solidFill>
                  <a:schemeClr val="accent1"/>
                </a:solidFill>
                <a:latin typeface="华文楷体" panose="02010600040101010101" pitchFamily="2" charset="-122"/>
                <a:ea typeface="华文楷体" panose="02010600040101010101" pitchFamily="2" charset="-122"/>
              </a:rPr>
              <a:t>  无线图传设备的组装</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34501"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6150" name="文本框 2"/>
          <p:cNvSpPr txBox="1"/>
          <p:nvPr/>
        </p:nvSpPr>
        <p:spPr>
          <a:xfrm>
            <a:off x="1641475" y="2271713"/>
            <a:ext cx="6124575" cy="52387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just">
              <a:lnSpc>
                <a:spcPct val="100000"/>
              </a:lnSpc>
              <a:spcBef>
                <a:spcPct val="0"/>
              </a:spcBef>
              <a:buFontTx/>
              <a:buNone/>
            </a:pPr>
            <a:r>
              <a:rPr lang="en-US" altLang="zh-CN" b="1" dirty="0">
                <a:latin typeface="华文楷体" panose="02010600040101010101" pitchFamily="2" charset="-122"/>
                <a:ea typeface="华文楷体" panose="02010600040101010101" pitchFamily="2" charset="-122"/>
              </a:rPr>
              <a:t>§3.6.1 </a:t>
            </a:r>
            <a:r>
              <a:rPr lang="zh-CN" altLang="en-US" b="1" dirty="0">
                <a:latin typeface="华文楷体" panose="02010600040101010101" pitchFamily="2" charset="-122"/>
                <a:ea typeface="华文楷体" panose="02010600040101010101" pitchFamily="2" charset="-122"/>
              </a:rPr>
              <a:t>图传设备介绍</a:t>
            </a:r>
            <a:endParaRPr lang="zh-CN" altLang="en-US" b="1" dirty="0">
              <a:latin typeface="华文楷体" panose="02010600040101010101" pitchFamily="2" charset="-122"/>
              <a:ea typeface="华文楷体" panose="02010600040101010101" pitchFamily="2" charset="-122"/>
            </a:endParaRPr>
          </a:p>
        </p:txBody>
      </p:sp>
      <p:sp>
        <p:nvSpPr>
          <p:cNvPr id="6151" name="文本框 34"/>
          <p:cNvSpPr txBox="1"/>
          <p:nvPr/>
        </p:nvSpPr>
        <p:spPr>
          <a:xfrm>
            <a:off x="1641475" y="3095625"/>
            <a:ext cx="6124575" cy="52387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just">
              <a:lnSpc>
                <a:spcPct val="100000"/>
              </a:lnSpc>
              <a:spcBef>
                <a:spcPct val="0"/>
              </a:spcBef>
              <a:buFontTx/>
              <a:buNone/>
            </a:pPr>
            <a:r>
              <a:rPr lang="en-US" altLang="zh-CN" b="1" dirty="0">
                <a:latin typeface="华文楷体" panose="02010600040101010101" pitchFamily="2" charset="-122"/>
                <a:ea typeface="华文楷体" panose="02010600040101010101" pitchFamily="2" charset="-122"/>
              </a:rPr>
              <a:t>§3.6.2 </a:t>
            </a:r>
            <a:r>
              <a:rPr lang="zh-CN" altLang="en-US" b="1" dirty="0">
                <a:latin typeface="华文楷体" panose="02010600040101010101" pitchFamily="2" charset="-122"/>
                <a:ea typeface="华文楷体" panose="02010600040101010101" pitchFamily="2" charset="-122"/>
              </a:rPr>
              <a:t>图传设备的组装</a:t>
            </a:r>
            <a:endParaRPr lang="zh-CN" altLang="en-US" b="1" dirty="0">
              <a:latin typeface="华文楷体" panose="02010600040101010101" pitchFamily="2" charset="-122"/>
              <a:ea typeface="华文楷体" panose="02010600040101010101" pitchFamily="2"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50"/>
                                        </p:tgtEl>
                                        <p:attrNameLst>
                                          <p:attrName>style.visibility</p:attrName>
                                        </p:attrNameLst>
                                      </p:cBhvr>
                                      <p:to>
                                        <p:strVal val="visible"/>
                                      </p:to>
                                    </p:set>
                                    <p:animEffect transition="in" filter="fade">
                                      <p:cBhvr>
                                        <p:cTn id="7" dur="500"/>
                                        <p:tgtEl>
                                          <p:spTgt spid="61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151"/>
                                        </p:tgtEl>
                                        <p:attrNameLst>
                                          <p:attrName>style.visibility</p:attrName>
                                        </p:attrNameLst>
                                      </p:cBhvr>
                                      <p:to>
                                        <p:strVal val="visible"/>
                                      </p:to>
                                    </p:set>
                                    <p:animEffect transition="in" filter="fade">
                                      <p:cBhvr>
                                        <p:cTn id="12" dur="500"/>
                                        <p:tgtEl>
                                          <p:spTgt spid="6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0" grpId="0"/>
      <p:bldP spid="6151"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6546"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3.6.1</a:t>
            </a:r>
            <a:r>
              <a:rPr lang="zh-CN" altLang="en-US" sz="2700" dirty="0">
                <a:solidFill>
                  <a:schemeClr val="accent1"/>
                </a:solidFill>
                <a:latin typeface="华文楷体" panose="02010600040101010101" pitchFamily="2" charset="-122"/>
                <a:ea typeface="华文楷体" panose="02010600040101010101" pitchFamily="2" charset="-122"/>
              </a:rPr>
              <a:t>  图传设备介绍</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36549"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9" name="文本框 8"/>
          <p:cNvSpPr txBox="1"/>
          <p:nvPr/>
        </p:nvSpPr>
        <p:spPr>
          <a:xfrm>
            <a:off x="373063" y="920750"/>
            <a:ext cx="8428038" cy="2519363"/>
          </a:xfrm>
          <a:prstGeom prst="rect">
            <a:avLst/>
          </a:prstGeom>
          <a:noFill/>
        </p:spPr>
        <p:txBody>
          <a:bodyPr>
            <a:spAutoFit/>
          </a:bodyPr>
          <a:lstStyle/>
          <a:p>
            <a:pPr marR="0" indent="457200" algn="just" defTabSz="914400">
              <a:lnSpc>
                <a:spcPct val="150000"/>
              </a:lnSpc>
              <a:buClrTx/>
              <a:buSzTx/>
              <a:buFontTx/>
              <a:buNone/>
              <a:defRPr/>
            </a:pPr>
            <a:r>
              <a:rPr kumimoji="0" lang="zh-CN" altLang="zh-CN" kern="1200" cap="none" spc="0" normalizeH="0" baseline="0" noProof="0" dirty="0">
                <a:latin typeface="宋体" panose="02010600030101010101" pitchFamily="2" charset="-122"/>
                <a:ea typeface="宋体" panose="02010600030101010101" pitchFamily="2" charset="-122"/>
                <a:cs typeface="宋体" panose="02010600030101010101" pitchFamily="2" charset="-122"/>
              </a:rPr>
              <a:t>无线图像传输系统，简称无线图传，是用作无线图像传输和视频实时传输的设备。无人机图像传输系统就是将天空中处于飞行状态的无人机所拍摄的画面实时稳定的发射给地面无线图传遥控接收设备，优秀的无线图像传输系统具备传输距离远、传输稳定、图像清晰流畅、抗干扰、抗遮挡、低延时等特性。</a:t>
            </a:r>
            <a:r>
              <a:rPr kumimoji="0" lang="en-US" altLang="zh-CN" kern="1200" cap="none" spc="0" normalizeH="0" baseline="0" noProof="0" dirty="0">
                <a:latin typeface="宋体" panose="02010600030101010101" pitchFamily="2" charset="-122"/>
                <a:ea typeface="宋体" panose="02010600030101010101" pitchFamily="2" charset="-122"/>
                <a:cs typeface="宋体" panose="02010600030101010101" pitchFamily="2" charset="-122"/>
              </a:rPr>
              <a:t> </a:t>
            </a:r>
            <a:endParaRPr kumimoji="0" lang="zh-CN" altLang="zh-CN" kern="1200" cap="none" spc="0" normalizeH="0" baseline="0" noProof="0" dirty="0">
              <a:latin typeface="宋体" panose="02010600030101010101" pitchFamily="2" charset="-122"/>
              <a:ea typeface="宋体" panose="02010600030101010101" pitchFamily="2" charset="-122"/>
              <a:cs typeface="+mn-cs"/>
            </a:endParaRPr>
          </a:p>
          <a:p>
            <a:pPr marR="0" indent="457200" algn="just" defTabSz="914400">
              <a:lnSpc>
                <a:spcPct val="150000"/>
              </a:lnSpc>
              <a:buClrTx/>
              <a:buSzTx/>
              <a:buFontTx/>
              <a:buNone/>
              <a:defRPr/>
            </a:pPr>
            <a:r>
              <a:rPr kumimoji="0" lang="zh-CN" altLang="zh-CN"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图像传输的实时性、稳定性是关键。</a:t>
            </a:r>
            <a:r>
              <a:rPr kumimoji="0" lang="zh-CN" altLang="en-US"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无线图传</a:t>
            </a:r>
            <a:r>
              <a:rPr kumimoji="0" lang="zh-CN" altLang="zh-CN"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主要由图像采集端、发射端、接收端和显示端组成，如图</a:t>
            </a:r>
            <a:r>
              <a:rPr kumimoji="0" lang="en-US" altLang="zh-CN"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3-68</a:t>
            </a:r>
            <a:r>
              <a:rPr kumimoji="0" lang="zh-CN" altLang="zh-CN"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所示</a:t>
            </a:r>
            <a:r>
              <a:rPr kumimoji="0" lang="zh-CN" altLang="en-US"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a:t>
            </a:r>
            <a:endParaRPr kumimoji="0" lang="zh-CN" altLang="en-US" kern="1200" cap="none" spc="0" normalizeH="0" baseline="0" noProof="0" dirty="0">
              <a:latin typeface="宋体" panose="02010600030101010101" pitchFamily="2" charset="-122"/>
              <a:ea typeface="宋体" panose="02010600030101010101" pitchFamily="2" charset="-122"/>
              <a:cs typeface="+mn-cs"/>
            </a:endParaRPr>
          </a:p>
        </p:txBody>
      </p:sp>
      <p:pic>
        <p:nvPicPr>
          <p:cNvPr id="238599" name="图片 185" descr="https://timgsa.baidu.com/timg?image&amp;quality=80&amp;size=b9999_10000&amp;sec=1523548596354&amp;di=da49b06191ee74d80d309505808f36e6&amp;imgtype=jpg&amp;src=http%3A%2F%2Fimg4.imgtn.bdimg.com%2Fit%2Fu%3D2307353034%2C1457336856%26fm%3D214%26gp%3D0.jpg"/>
          <p:cNvPicPr>
            <a:picLocks noChangeAspect="1"/>
          </p:cNvPicPr>
          <p:nvPr/>
        </p:nvPicPr>
        <p:blipFill>
          <a:blip r:embed="rId2"/>
          <a:stretch>
            <a:fillRect/>
          </a:stretch>
        </p:blipFill>
        <p:spPr>
          <a:xfrm>
            <a:off x="2330450" y="3624263"/>
            <a:ext cx="4513263" cy="2620962"/>
          </a:xfrm>
          <a:prstGeom prst="rect">
            <a:avLst/>
          </a:prstGeom>
          <a:noFill/>
          <a:ln w="9525">
            <a:noFill/>
          </a:ln>
        </p:spPr>
      </p:pic>
      <p:sp>
        <p:nvSpPr>
          <p:cNvPr id="12" name="文本框 11"/>
          <p:cNvSpPr txBox="1"/>
          <p:nvPr/>
        </p:nvSpPr>
        <p:spPr>
          <a:xfrm>
            <a:off x="3568700" y="6348413"/>
            <a:ext cx="2036763" cy="339725"/>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图</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3-68 </a:t>
            </a: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无线图传</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charRg st="0" end="136"/>
                                            </p:txEl>
                                          </p:spTgt>
                                        </p:tgtEl>
                                        <p:attrNameLst>
                                          <p:attrName>style.visibility</p:attrName>
                                        </p:attrNameLst>
                                      </p:cBhvr>
                                      <p:to>
                                        <p:strVal val="visible"/>
                                      </p:to>
                                    </p:set>
                                    <p:animEffect transition="in" filter="fade">
                                      <p:cBhvr>
                                        <p:cTn id="7" dur="500"/>
                                        <p:tgtEl>
                                          <p:spTgt spid="9">
                                            <p:txEl>
                                              <p:charRg st="0" end="13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charRg st="136" end="189"/>
                                            </p:txEl>
                                          </p:spTgt>
                                        </p:tgtEl>
                                        <p:attrNameLst>
                                          <p:attrName>style.visibility</p:attrName>
                                        </p:attrNameLst>
                                      </p:cBhvr>
                                      <p:to>
                                        <p:strVal val="visible"/>
                                      </p:to>
                                    </p:set>
                                    <p:animEffect transition="in" filter="fade">
                                      <p:cBhvr>
                                        <p:cTn id="12" dur="500"/>
                                        <p:tgtEl>
                                          <p:spTgt spid="9">
                                            <p:txEl>
                                              <p:charRg st="136" end="189"/>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38599"/>
                                        </p:tgtEl>
                                        <p:attrNameLst>
                                          <p:attrName>style.visibility</p:attrName>
                                        </p:attrNameLst>
                                      </p:cBhvr>
                                      <p:to>
                                        <p:strVal val="visible"/>
                                      </p:to>
                                    </p:set>
                                    <p:anim calcmode="lin" valueType="num">
                                      <p:cBhvr additive="base">
                                        <p:cTn id="17" dur="500" fill="hold"/>
                                        <p:tgtEl>
                                          <p:spTgt spid="238599"/>
                                        </p:tgtEl>
                                        <p:attrNameLst>
                                          <p:attrName>ppt_x</p:attrName>
                                        </p:attrNameLst>
                                      </p:cBhvr>
                                      <p:tavLst>
                                        <p:tav tm="0">
                                          <p:val>
                                            <p:strVal val="#ppt_x"/>
                                          </p:val>
                                        </p:tav>
                                        <p:tav tm="100000">
                                          <p:val>
                                            <p:strVal val="#ppt_x"/>
                                          </p:val>
                                        </p:tav>
                                      </p:tavLst>
                                    </p:anim>
                                    <p:anim calcmode="lin" valueType="num">
                                      <p:cBhvr additive="base">
                                        <p:cTn id="18" dur="500" fill="hold"/>
                                        <p:tgtEl>
                                          <p:spTgt spid="23859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8594"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3.6.1</a:t>
            </a:r>
            <a:r>
              <a:rPr lang="zh-CN" altLang="en-US" sz="2700" dirty="0">
                <a:solidFill>
                  <a:schemeClr val="accent1"/>
                </a:solidFill>
                <a:latin typeface="华文楷体" panose="02010600040101010101" pitchFamily="2" charset="-122"/>
                <a:ea typeface="华文楷体" panose="02010600040101010101" pitchFamily="2" charset="-122"/>
              </a:rPr>
              <a:t>  图传设备介绍</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38597"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9" name="文本框 8"/>
          <p:cNvSpPr txBox="1"/>
          <p:nvPr/>
        </p:nvSpPr>
        <p:spPr>
          <a:xfrm>
            <a:off x="373063" y="1370013"/>
            <a:ext cx="8428038" cy="876300"/>
          </a:xfrm>
          <a:prstGeom prst="rect">
            <a:avLst/>
          </a:prstGeom>
          <a:noFill/>
        </p:spPr>
        <p:txBody>
          <a:bodyPr>
            <a:spAutoFit/>
          </a:bodyPr>
          <a:lstStyle/>
          <a:p>
            <a:pPr marR="0" indent="457200" algn="just" defTabSz="914400">
              <a:lnSpc>
                <a:spcPct val="150000"/>
              </a:lnSpc>
              <a:buClrTx/>
              <a:buSzTx/>
              <a:buFontTx/>
              <a:buNone/>
              <a:defRPr/>
            </a:pP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在无人机图传过程中，即使是全高清级别的图传，就其传输制式、带宽、帧率实际码流速度、传输延迟、有效传输距离方面来说，也是有很大差别的</a:t>
            </a:r>
            <a:r>
              <a:rPr kumimoji="0" lang="zh-CN" altLang="en-US"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a:t>
            </a:r>
            <a:endParaRPr kumimoji="0" lang="zh-CN" altLang="en-US" kern="1200" cap="none" spc="0" normalizeH="0" baseline="0" noProof="0" dirty="0">
              <a:latin typeface="宋体" panose="02010600030101010101" pitchFamily="2" charset="-122"/>
              <a:ea typeface="宋体" panose="02010600030101010101" pitchFamily="2" charset="-122"/>
              <a:cs typeface="+mn-cs"/>
            </a:endParaRPr>
          </a:p>
        </p:txBody>
      </p:sp>
      <p:sp>
        <p:nvSpPr>
          <p:cNvPr id="4" name="矩形: 圆角 3"/>
          <p:cNvSpPr/>
          <p:nvPr/>
        </p:nvSpPr>
        <p:spPr>
          <a:xfrm>
            <a:off x="373063" y="858838"/>
            <a:ext cx="2352675" cy="363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lt1"/>
                </a:solidFill>
                <a:effectLst/>
                <a:uLnTx/>
                <a:uFillTx/>
                <a:latin typeface="+mn-lt"/>
                <a:ea typeface="+mn-ea"/>
                <a:cs typeface="+mn-cs"/>
              </a:rPr>
              <a:t>一、无人机图传技术</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240648" name="文本框 14"/>
          <p:cNvSpPr txBox="1"/>
          <p:nvPr/>
        </p:nvSpPr>
        <p:spPr>
          <a:xfrm>
            <a:off x="373063" y="2446338"/>
            <a:ext cx="8428037" cy="3843337"/>
          </a:xfrm>
          <a:prstGeom prst="rect">
            <a:avLst/>
          </a:prstGeom>
          <a:noFill/>
          <a:ln w="9525" cap="flat" cmpd="sng">
            <a:solidFill>
              <a:srgbClr val="00B0F0"/>
            </a:solidFill>
            <a:prstDash val="solid"/>
            <a:miter/>
            <a:headEnd type="none" w="med" len="med"/>
            <a:tailEnd type="none" w="med" len="med"/>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just">
              <a:lnSpc>
                <a:spcPct val="150000"/>
              </a:lnSpc>
              <a:spcBef>
                <a:spcPct val="0"/>
              </a:spcBef>
              <a:spcAft>
                <a:spcPts val="600"/>
              </a:spcAft>
              <a:buFontTx/>
              <a:buNone/>
            </a:pPr>
            <a:r>
              <a:rPr lang="zh-CN" altLang="en-US" sz="1800" b="1" dirty="0">
                <a:latin typeface="宋体" panose="02010600030101010101" pitchFamily="2" charset="-122"/>
                <a:ea typeface="宋体" panose="02010600030101010101" pitchFamily="2" charset="-122"/>
              </a:rPr>
              <a:t>编码技术包含以下内容：</a:t>
            </a:r>
            <a:endParaRPr lang="zh-CN" altLang="en-US" sz="1800" b="1" dirty="0">
              <a:latin typeface="宋体" panose="02010600030101010101" pitchFamily="2" charset="-122"/>
              <a:ea typeface="宋体" panose="02010600030101010101" pitchFamily="2" charset="-122"/>
            </a:endParaRPr>
          </a:p>
          <a:p>
            <a:pPr marL="0" lvl="0" indent="0" algn="just">
              <a:lnSpc>
                <a:spcPct val="150000"/>
              </a:lnSpc>
              <a:spcBef>
                <a:spcPct val="0"/>
              </a:spcBef>
              <a:buFontTx/>
              <a:buNone/>
            </a:pPr>
            <a:r>
              <a:rPr lang="zh-CN" altLang="en-US" sz="1800" dirty="0">
                <a:latin typeface="Times New Roman" panose="02020603050405020304" pitchFamily="18" charset="0"/>
                <a:ea typeface="宋体" panose="02010600030101010101" pitchFamily="2" charset="-122"/>
              </a:rPr>
              <a:t>① 软</a:t>
            </a:r>
            <a:r>
              <a:rPr lang="en-US" altLang="zh-CN" sz="1800" dirty="0">
                <a:latin typeface="Times New Roman" panose="02020603050405020304" pitchFamily="18" charset="0"/>
                <a:ea typeface="宋体" panose="02010600030101010101" pitchFamily="2" charset="-122"/>
              </a:rPr>
              <a:t>/</a:t>
            </a:r>
            <a:r>
              <a:rPr lang="zh-CN" altLang="en-US" sz="1800" dirty="0">
                <a:latin typeface="Times New Roman" panose="02020603050405020304" pitchFamily="18" charset="0"/>
                <a:ea typeface="宋体" panose="02010600030101010101" pitchFamily="2" charset="-122"/>
              </a:rPr>
              <a:t>硬件结构：</a:t>
            </a:r>
            <a:r>
              <a:rPr lang="en-US" altLang="zh-CN" sz="1800" dirty="0">
                <a:latin typeface="Times New Roman" panose="02020603050405020304" pitchFamily="18" charset="0"/>
                <a:ea typeface="宋体" panose="02010600030101010101" pitchFamily="2" charset="-122"/>
              </a:rPr>
              <a:t>OpenMAX IL+Venus</a:t>
            </a:r>
            <a:r>
              <a:rPr lang="zh-CN" altLang="en-US" sz="1800" dirty="0">
                <a:latin typeface="Times New Roman" panose="02020603050405020304" pitchFamily="18" charset="0"/>
                <a:ea typeface="宋体" panose="02010600030101010101" pitchFamily="2" charset="-122"/>
              </a:rPr>
              <a:t>。</a:t>
            </a:r>
            <a:endParaRPr lang="en-US" altLang="zh-CN" sz="1800" dirty="0">
              <a:latin typeface="Times New Roman" panose="02020603050405020304" pitchFamily="18" charset="0"/>
              <a:ea typeface="宋体" panose="02010600030101010101" pitchFamily="2" charset="-122"/>
            </a:endParaRPr>
          </a:p>
          <a:p>
            <a:pPr marL="0" lvl="0" indent="0" algn="just">
              <a:lnSpc>
                <a:spcPct val="150000"/>
              </a:lnSpc>
              <a:spcBef>
                <a:spcPct val="0"/>
              </a:spcBef>
              <a:buFontTx/>
              <a:buNone/>
            </a:pPr>
            <a:r>
              <a:rPr lang="zh-CN" altLang="en-US" sz="1800" dirty="0">
                <a:latin typeface="Times New Roman" panose="02020603050405020304" pitchFamily="18" charset="0"/>
                <a:ea typeface="宋体" panose="02010600030101010101" pitchFamily="2" charset="-122"/>
              </a:rPr>
              <a:t>② 编码标准：</a:t>
            </a:r>
            <a:r>
              <a:rPr lang="en-US" altLang="zh-CN" sz="1800" dirty="0">
                <a:latin typeface="Times New Roman" panose="02020603050405020304" pitchFamily="18" charset="0"/>
                <a:ea typeface="宋体" panose="02010600030101010101" pitchFamily="2" charset="-122"/>
              </a:rPr>
              <a:t>H.264 (APQ8074)/H.265 (APQ8053)</a:t>
            </a:r>
            <a:r>
              <a:rPr lang="zh-CN" altLang="en-US" sz="1800" dirty="0">
                <a:latin typeface="Times New Roman" panose="02020603050405020304" pitchFamily="18" charset="0"/>
                <a:ea typeface="宋体" panose="02010600030101010101" pitchFamily="2" charset="-122"/>
              </a:rPr>
              <a:t>。</a:t>
            </a:r>
            <a:endParaRPr lang="zh-CN" altLang="en-US" sz="1800" dirty="0">
              <a:latin typeface="Times New Roman" panose="02020603050405020304" pitchFamily="18" charset="0"/>
              <a:ea typeface="宋体" panose="02010600030101010101" pitchFamily="2" charset="-122"/>
            </a:endParaRPr>
          </a:p>
          <a:p>
            <a:pPr marL="0" lvl="0" indent="0" algn="just">
              <a:lnSpc>
                <a:spcPct val="150000"/>
              </a:lnSpc>
              <a:spcBef>
                <a:spcPct val="0"/>
              </a:spcBef>
              <a:buFontTx/>
              <a:buNone/>
            </a:pPr>
            <a:r>
              <a:rPr lang="zh-CN" altLang="en-US" sz="1800" dirty="0">
                <a:latin typeface="Times New Roman" panose="02020603050405020304" pitchFamily="18" charset="0"/>
                <a:ea typeface="宋体" panose="02010600030101010101" pitchFamily="2" charset="-122"/>
              </a:rPr>
              <a:t>③ 码率控制：采用</a:t>
            </a:r>
            <a:r>
              <a:rPr lang="en-US" altLang="zh-CN" sz="1800" dirty="0">
                <a:latin typeface="Times New Roman" panose="02020603050405020304" pitchFamily="18" charset="0"/>
                <a:ea typeface="宋体" panose="02010600030101010101" pitchFamily="2" charset="-122"/>
              </a:rPr>
              <a:t>CBR (Constant Bit Rate</a:t>
            </a:r>
            <a:r>
              <a:rPr lang="zh-CN" altLang="en-US" sz="1800" dirty="0">
                <a:latin typeface="Times New Roman" panose="02020603050405020304" pitchFamily="18" charset="0"/>
                <a:ea typeface="宋体" panose="02010600030101010101" pitchFamily="2" charset="-122"/>
              </a:rPr>
              <a:t>，固定码率</a:t>
            </a:r>
            <a:r>
              <a:rPr lang="en-US" altLang="zh-CN" sz="1800" dirty="0">
                <a:latin typeface="Times New Roman" panose="02020603050405020304" pitchFamily="18" charset="0"/>
                <a:ea typeface="宋体" panose="02010600030101010101" pitchFamily="2" charset="-122"/>
              </a:rPr>
              <a:t>)</a:t>
            </a:r>
            <a:r>
              <a:rPr lang="zh-CN" altLang="en-US" sz="1800" dirty="0">
                <a:latin typeface="Times New Roman" panose="02020603050405020304" pitchFamily="18" charset="0"/>
                <a:ea typeface="宋体" panose="02010600030101010101" pitchFamily="2" charset="-122"/>
              </a:rPr>
              <a:t>，一般是</a:t>
            </a:r>
            <a:r>
              <a:rPr lang="en-US" altLang="zh-CN" sz="1800" dirty="0">
                <a:latin typeface="Times New Roman" panose="02020603050405020304" pitchFamily="18" charset="0"/>
                <a:ea typeface="宋体" panose="02010600030101010101" pitchFamily="2" charset="-122"/>
              </a:rPr>
              <a:t>ABR (</a:t>
            </a:r>
            <a:r>
              <a:rPr lang="zh-CN" altLang="en-US" sz="1800" dirty="0">
                <a:latin typeface="Times New Roman" panose="02020603050405020304" pitchFamily="18" charset="0"/>
                <a:ea typeface="宋体" panose="02010600030101010101" pitchFamily="2" charset="-122"/>
              </a:rPr>
              <a:t>平均码率</a:t>
            </a:r>
            <a:r>
              <a:rPr lang="en-US" altLang="zh-CN" sz="1800" dirty="0">
                <a:latin typeface="Times New Roman" panose="02020603050405020304" pitchFamily="18" charset="0"/>
                <a:ea typeface="宋体" panose="02010600030101010101" pitchFamily="2" charset="-122"/>
              </a:rPr>
              <a:t>)</a:t>
            </a:r>
            <a:r>
              <a:rPr lang="zh-CN" altLang="en-US" sz="1800" dirty="0">
                <a:latin typeface="Times New Roman" panose="02020603050405020304" pitchFamily="18" charset="0"/>
                <a:ea typeface="宋体" panose="02010600030101010101" pitchFamily="2" charset="-122"/>
              </a:rPr>
              <a:t>，即单位时间内的平均码率恒定，编码输出有缓冲可以起到平滑波动的作用。</a:t>
            </a:r>
            <a:endParaRPr lang="zh-CN" altLang="en-US" sz="1800" dirty="0">
              <a:latin typeface="Times New Roman" panose="02020603050405020304" pitchFamily="18" charset="0"/>
              <a:ea typeface="宋体" panose="02010600030101010101" pitchFamily="2" charset="-122"/>
            </a:endParaRPr>
          </a:p>
          <a:p>
            <a:pPr marL="0" lvl="0" indent="0" algn="just">
              <a:lnSpc>
                <a:spcPct val="150000"/>
              </a:lnSpc>
              <a:spcBef>
                <a:spcPct val="0"/>
              </a:spcBef>
              <a:buFontTx/>
              <a:buNone/>
            </a:pPr>
            <a:r>
              <a:rPr lang="zh-CN" altLang="en-US" sz="1800" dirty="0">
                <a:latin typeface="Times New Roman" panose="02020603050405020304" pitchFamily="18" charset="0"/>
                <a:ea typeface="宋体" panose="02010600030101010101" pitchFamily="2" charset="-122"/>
              </a:rPr>
              <a:t>④ 码率</a:t>
            </a:r>
            <a:r>
              <a:rPr lang="en-US" altLang="zh-CN" sz="1800" dirty="0">
                <a:latin typeface="Times New Roman" panose="02020603050405020304" pitchFamily="18" charset="0"/>
                <a:ea typeface="宋体" panose="02010600030101010101" pitchFamily="2" charset="-122"/>
              </a:rPr>
              <a:t>/</a:t>
            </a:r>
            <a:r>
              <a:rPr lang="zh-CN" altLang="en-US" sz="1800" dirty="0">
                <a:latin typeface="Times New Roman" panose="02020603050405020304" pitchFamily="18" charset="0"/>
                <a:ea typeface="宋体" panose="02010600030101010101" pitchFamily="2" charset="-122"/>
              </a:rPr>
              <a:t>帧率自适应：基于变化的</a:t>
            </a:r>
            <a:r>
              <a:rPr lang="en-US" altLang="zh-CN" sz="1800" dirty="0">
                <a:latin typeface="Times New Roman" panose="02020603050405020304" pitchFamily="18" charset="0"/>
                <a:ea typeface="宋体" panose="02010600030101010101" pitchFamily="2" charset="-122"/>
              </a:rPr>
              <a:t>Wi-Fi</a:t>
            </a:r>
            <a:r>
              <a:rPr lang="zh-CN" altLang="en-US" sz="1800" dirty="0">
                <a:latin typeface="Times New Roman" panose="02020603050405020304" pitchFamily="18" charset="0"/>
                <a:ea typeface="宋体" panose="02010600030101010101" pitchFamily="2" charset="-122"/>
              </a:rPr>
              <a:t>带宽和信道质量，可计算出合适的视频流码率和帧率，这有助于最大限度地减少延迟和图像损坏问题。</a:t>
            </a:r>
            <a:endParaRPr lang="zh-CN" altLang="en-US" sz="1800" dirty="0">
              <a:latin typeface="Times New Roman" panose="02020603050405020304" pitchFamily="18" charset="0"/>
              <a:ea typeface="宋体" panose="02010600030101010101" pitchFamily="2" charset="-122"/>
            </a:endParaRPr>
          </a:p>
          <a:p>
            <a:pPr marL="0" lvl="0" indent="0" algn="just">
              <a:lnSpc>
                <a:spcPct val="150000"/>
              </a:lnSpc>
              <a:spcBef>
                <a:spcPct val="0"/>
              </a:spcBef>
              <a:buFontTx/>
              <a:buNone/>
            </a:pPr>
            <a:r>
              <a:rPr lang="zh-CN" altLang="en-US" sz="1800" dirty="0">
                <a:latin typeface="Times New Roman" panose="02020603050405020304" pitchFamily="18" charset="0"/>
                <a:ea typeface="宋体" panose="02010600030101010101" pitchFamily="2" charset="-122"/>
              </a:rPr>
              <a:t>⑤ </a:t>
            </a:r>
            <a:r>
              <a:rPr lang="en-US" altLang="zh-CN" sz="1800" dirty="0">
                <a:latin typeface="Times New Roman" panose="02020603050405020304" pitchFamily="18" charset="0"/>
                <a:ea typeface="宋体" panose="02010600030101010101" pitchFamily="2" charset="-122"/>
              </a:rPr>
              <a:t>I</a:t>
            </a:r>
            <a:r>
              <a:rPr lang="zh-CN" altLang="en-US" sz="1800" dirty="0">
                <a:latin typeface="Times New Roman" panose="02020603050405020304" pitchFamily="18" charset="0"/>
                <a:ea typeface="宋体" panose="02010600030101010101" pitchFamily="2" charset="-122"/>
              </a:rPr>
              <a:t>帧间隔调整：</a:t>
            </a:r>
            <a:r>
              <a:rPr lang="en-US" altLang="zh-CN" sz="1800" dirty="0">
                <a:latin typeface="Times New Roman" panose="02020603050405020304" pitchFamily="18" charset="0"/>
                <a:ea typeface="宋体" panose="02010600030101010101" pitchFamily="2" charset="-122"/>
              </a:rPr>
              <a:t>30fps</a:t>
            </a:r>
            <a:r>
              <a:rPr lang="zh-CN" altLang="en-US" sz="1800" dirty="0">
                <a:latin typeface="Times New Roman" panose="02020603050405020304" pitchFamily="18" charset="0"/>
                <a:ea typeface="宋体" panose="02010600030101010101" pitchFamily="2" charset="-122"/>
              </a:rPr>
              <a:t>帧率下，</a:t>
            </a:r>
            <a:r>
              <a:rPr lang="en-US" altLang="zh-CN" sz="1800" dirty="0">
                <a:latin typeface="Times New Roman" panose="02020603050405020304" pitchFamily="18" charset="0"/>
                <a:ea typeface="宋体" panose="02010600030101010101" pitchFamily="2" charset="-122"/>
              </a:rPr>
              <a:t>30</a:t>
            </a:r>
            <a:r>
              <a:rPr lang="zh-CN" altLang="en-US" sz="1800" dirty="0">
                <a:latin typeface="Times New Roman" panose="02020603050405020304" pitchFamily="18" charset="0"/>
                <a:ea typeface="宋体" panose="02010600030101010101" pitchFamily="2" charset="-122"/>
              </a:rPr>
              <a:t>帧或者</a:t>
            </a:r>
            <a:r>
              <a:rPr lang="en-US" altLang="zh-CN" sz="1800" dirty="0">
                <a:latin typeface="Times New Roman" panose="02020603050405020304" pitchFamily="18" charset="0"/>
                <a:ea typeface="宋体" panose="02010600030101010101" pitchFamily="2" charset="-122"/>
              </a:rPr>
              <a:t>60</a:t>
            </a:r>
            <a:r>
              <a:rPr lang="zh-CN" altLang="en-US" sz="1800" dirty="0">
                <a:latin typeface="Times New Roman" panose="02020603050405020304" pitchFamily="18" charset="0"/>
                <a:ea typeface="宋体" panose="02010600030101010101" pitchFamily="2" charset="-122"/>
              </a:rPr>
              <a:t>帧一个</a:t>
            </a:r>
            <a:r>
              <a:rPr lang="en-US" altLang="zh-CN" sz="1800" dirty="0">
                <a:latin typeface="Times New Roman" panose="02020603050405020304" pitchFamily="18" charset="0"/>
                <a:ea typeface="宋体" panose="02010600030101010101" pitchFamily="2" charset="-122"/>
              </a:rPr>
              <a:t>I</a:t>
            </a:r>
            <a:r>
              <a:rPr lang="zh-CN" altLang="en-US" sz="1800" dirty="0">
                <a:latin typeface="Times New Roman" panose="02020603050405020304" pitchFamily="18" charset="0"/>
                <a:ea typeface="宋体" panose="02010600030101010101" pitchFamily="2" charset="-122"/>
              </a:rPr>
              <a:t>帧，能在较低的码率下达到较高的图像质量。</a:t>
            </a:r>
            <a:endParaRPr lang="zh-CN" altLang="en-US" sz="1800" dirty="0">
              <a:latin typeface="Times New Roman" panose="02020603050405020304" pitchFamily="18" charset="0"/>
              <a:ea typeface="宋体" panose="02010600030101010101" pitchFamily="2"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40648"/>
                                        </p:tgtEl>
                                        <p:attrNameLst>
                                          <p:attrName>style.visibility</p:attrName>
                                        </p:attrNameLst>
                                      </p:cBhvr>
                                      <p:to>
                                        <p:strVal val="visible"/>
                                      </p:to>
                                    </p:set>
                                    <p:animEffect transition="in" filter="fade">
                                      <p:cBhvr>
                                        <p:cTn id="18" dur="500"/>
                                        <p:tgtEl>
                                          <p:spTgt spid="2406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animBg="1"/>
      <p:bldP spid="240648"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0642"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3.6.1</a:t>
            </a:r>
            <a:r>
              <a:rPr lang="zh-CN" altLang="en-US" sz="2700" dirty="0">
                <a:solidFill>
                  <a:schemeClr val="accent1"/>
                </a:solidFill>
                <a:latin typeface="华文楷体" panose="02010600040101010101" pitchFamily="2" charset="-122"/>
                <a:ea typeface="华文楷体" panose="02010600040101010101" pitchFamily="2" charset="-122"/>
              </a:rPr>
              <a:t>  图传设备介绍</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40645"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242694" name="文本框 14"/>
          <p:cNvSpPr txBox="1"/>
          <p:nvPr/>
        </p:nvSpPr>
        <p:spPr>
          <a:xfrm>
            <a:off x="373063" y="981075"/>
            <a:ext cx="8428037" cy="4183063"/>
          </a:xfrm>
          <a:prstGeom prst="rect">
            <a:avLst/>
          </a:prstGeom>
          <a:noFill/>
          <a:ln w="9525" cap="flat" cmpd="sng">
            <a:solidFill>
              <a:srgbClr val="00B0F0"/>
            </a:solidFill>
            <a:prstDash val="solid"/>
            <a:miter/>
            <a:headEnd type="none" w="med" len="med"/>
            <a:tailEnd type="none" w="med" len="med"/>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just">
              <a:lnSpc>
                <a:spcPct val="150000"/>
              </a:lnSpc>
              <a:spcBef>
                <a:spcPct val="0"/>
              </a:spcBef>
              <a:buFontTx/>
              <a:buNone/>
            </a:pPr>
            <a:r>
              <a:rPr lang="zh-CN" altLang="en-US" sz="1800" dirty="0">
                <a:latin typeface="宋体" panose="02010600030101010101" pitchFamily="2" charset="-122"/>
                <a:ea typeface="宋体" panose="02010600030101010101" pitchFamily="2" charset="-122"/>
              </a:rPr>
              <a:t>⑥ </a:t>
            </a:r>
            <a:r>
              <a:rPr lang="en-US" altLang="zh-CN" sz="1800" dirty="0">
                <a:latin typeface="宋体" panose="02010600030101010101" pitchFamily="2" charset="-122"/>
                <a:ea typeface="宋体" panose="02010600030101010101" pitchFamily="2" charset="-122"/>
              </a:rPr>
              <a:t>I</a:t>
            </a:r>
            <a:r>
              <a:rPr lang="zh-CN" altLang="en-US" sz="1800" dirty="0">
                <a:latin typeface="宋体" panose="02010600030101010101" pitchFamily="2" charset="-122"/>
                <a:ea typeface="宋体" panose="02010600030101010101" pitchFamily="2" charset="-122"/>
              </a:rPr>
              <a:t>帧重传：如果</a:t>
            </a:r>
            <a:r>
              <a:rPr lang="en-US" altLang="zh-CN" sz="1800" dirty="0">
                <a:latin typeface="宋体" panose="02010600030101010101" pitchFamily="2" charset="-122"/>
                <a:ea typeface="宋体" panose="02010600030101010101" pitchFamily="2" charset="-122"/>
              </a:rPr>
              <a:t>I</a:t>
            </a:r>
            <a:r>
              <a:rPr lang="zh-CN" altLang="en-US" sz="1800" dirty="0">
                <a:latin typeface="宋体" panose="02010600030101010101" pitchFamily="2" charset="-122"/>
                <a:ea typeface="宋体" panose="02010600030101010101" pitchFamily="2" charset="-122"/>
              </a:rPr>
              <a:t>帧丢失或者损坏，图像会有较长时间的卡顿；当接收端反馈此情况，发送端立即重传</a:t>
            </a:r>
            <a:r>
              <a:rPr lang="en-US" altLang="zh-CN" sz="1800" dirty="0">
                <a:latin typeface="宋体" panose="02010600030101010101" pitchFamily="2" charset="-122"/>
                <a:ea typeface="宋体" panose="02010600030101010101" pitchFamily="2" charset="-122"/>
              </a:rPr>
              <a:t>I</a:t>
            </a:r>
            <a:r>
              <a:rPr lang="zh-CN" altLang="en-US" sz="1800" dirty="0">
                <a:latin typeface="宋体" panose="02010600030101010101" pitchFamily="2" charset="-122"/>
                <a:ea typeface="宋体" panose="02010600030101010101" pitchFamily="2" charset="-122"/>
              </a:rPr>
              <a:t>帧，会减少卡顿。</a:t>
            </a:r>
            <a:endParaRPr lang="zh-CN" altLang="en-US" sz="1800" dirty="0">
              <a:latin typeface="宋体" panose="02010600030101010101" pitchFamily="2" charset="-122"/>
              <a:ea typeface="宋体" panose="02010600030101010101" pitchFamily="2" charset="-122"/>
            </a:endParaRPr>
          </a:p>
          <a:p>
            <a:pPr marL="0" lvl="0" indent="0" algn="just">
              <a:lnSpc>
                <a:spcPct val="150000"/>
              </a:lnSpc>
              <a:spcBef>
                <a:spcPct val="0"/>
              </a:spcBef>
              <a:buFontTx/>
              <a:buNone/>
            </a:pPr>
            <a:r>
              <a:rPr lang="zh-CN" altLang="en-US" sz="1800" dirty="0">
                <a:latin typeface="宋体" panose="02010600030101010101" pitchFamily="2" charset="-122"/>
                <a:ea typeface="宋体" panose="02010600030101010101" pitchFamily="2" charset="-122"/>
              </a:rPr>
              <a:t>⑦ </a:t>
            </a:r>
            <a:r>
              <a:rPr lang="en-US" altLang="zh-CN" sz="1800" dirty="0">
                <a:latin typeface="宋体" panose="02010600030101010101" pitchFamily="2" charset="-122"/>
                <a:ea typeface="宋体" panose="02010600030101010101" pitchFamily="2" charset="-122"/>
              </a:rPr>
              <a:t>I</a:t>
            </a:r>
            <a:r>
              <a:rPr lang="zh-CN" altLang="en-US" sz="1800" dirty="0">
                <a:latin typeface="宋体" panose="02010600030101010101" pitchFamily="2" charset="-122"/>
                <a:ea typeface="宋体" panose="02010600030101010101" pitchFamily="2" charset="-122"/>
              </a:rPr>
              <a:t>帧携带</a:t>
            </a:r>
            <a:r>
              <a:rPr lang="en-US" altLang="zh-CN" sz="1800" dirty="0">
                <a:latin typeface="宋体" panose="02010600030101010101" pitchFamily="2" charset="-122"/>
                <a:ea typeface="宋体" panose="02010600030101010101" pitchFamily="2" charset="-122"/>
              </a:rPr>
              <a:t>SPS/PPS</a:t>
            </a:r>
            <a:r>
              <a:rPr lang="zh-CN" altLang="en-US" sz="1800" dirty="0">
                <a:latin typeface="宋体" panose="02010600030101010101" pitchFamily="2" charset="-122"/>
                <a:ea typeface="宋体" panose="02010600030101010101" pitchFamily="2" charset="-122"/>
              </a:rPr>
              <a:t>信息：若缺少</a:t>
            </a:r>
            <a:r>
              <a:rPr lang="en-US" altLang="zh-CN" sz="1800" dirty="0">
                <a:latin typeface="宋体" panose="02010600030101010101" pitchFamily="2" charset="-122"/>
                <a:ea typeface="宋体" panose="02010600030101010101" pitchFamily="2" charset="-122"/>
              </a:rPr>
              <a:t>SPS/PPS</a:t>
            </a:r>
            <a:r>
              <a:rPr lang="zh-CN" altLang="en-US" sz="1800" dirty="0">
                <a:latin typeface="宋体" panose="02010600030101010101" pitchFamily="2" charset="-122"/>
                <a:ea typeface="宋体" panose="02010600030101010101" pitchFamily="2" charset="-122"/>
              </a:rPr>
              <a:t>信息，接收端将不能正确解码，数据流中需要携带这些信息，防止断线重连后黑屏。</a:t>
            </a:r>
            <a:endParaRPr lang="en-US" altLang="zh-CN" sz="1800" dirty="0">
              <a:latin typeface="宋体" panose="02010600030101010101" pitchFamily="2" charset="-122"/>
              <a:ea typeface="宋体" panose="02010600030101010101" pitchFamily="2" charset="-122"/>
            </a:endParaRPr>
          </a:p>
          <a:p>
            <a:pPr marL="0" lvl="0" indent="0" algn="just">
              <a:lnSpc>
                <a:spcPct val="150000"/>
              </a:lnSpc>
              <a:spcBef>
                <a:spcPct val="0"/>
              </a:spcBef>
              <a:buFontTx/>
              <a:buNone/>
            </a:pPr>
            <a:r>
              <a:rPr lang="zh-CN" altLang="en-US" sz="1800" dirty="0">
                <a:latin typeface="宋体" panose="02010600030101010101" pitchFamily="2" charset="-122"/>
                <a:ea typeface="宋体" panose="02010600030101010101" pitchFamily="2" charset="-122"/>
              </a:rPr>
              <a:t>⑧ </a:t>
            </a:r>
            <a:r>
              <a:rPr lang="en-US" altLang="zh-CN" sz="1800" dirty="0">
                <a:latin typeface="宋体" panose="02010600030101010101" pitchFamily="2" charset="-122"/>
                <a:ea typeface="宋体" panose="02010600030101010101" pitchFamily="2" charset="-122"/>
              </a:rPr>
              <a:t>RTP</a:t>
            </a:r>
            <a:r>
              <a:rPr lang="zh-CN" altLang="en-US" sz="1800" dirty="0">
                <a:latin typeface="宋体" panose="02010600030101010101" pitchFamily="2" charset="-122"/>
                <a:ea typeface="宋体" panose="02010600030101010101" pitchFamily="2" charset="-122"/>
              </a:rPr>
              <a:t>通用协议：此协议简单，易组入；</a:t>
            </a:r>
            <a:r>
              <a:rPr lang="en-US" altLang="zh-CN" sz="1800" dirty="0">
                <a:latin typeface="宋体" panose="02010600030101010101" pitchFamily="2" charset="-122"/>
                <a:ea typeface="宋体" panose="02010600030101010101" pitchFamily="2" charset="-122"/>
              </a:rPr>
              <a:t>jrtp </a:t>
            </a:r>
            <a:r>
              <a:rPr lang="zh-CN" altLang="en-US" sz="1800" dirty="0">
                <a:latin typeface="宋体" panose="02010600030101010101" pitchFamily="2" charset="-122"/>
                <a:ea typeface="宋体" panose="02010600030101010101" pitchFamily="2" charset="-122"/>
              </a:rPr>
              <a:t>开源库，几乎无限制；针对</a:t>
            </a:r>
            <a:r>
              <a:rPr lang="en-US" altLang="zh-CN" sz="1800" dirty="0">
                <a:latin typeface="宋体" panose="02010600030101010101" pitchFamily="2" charset="-122"/>
                <a:ea typeface="宋体" panose="02010600030101010101" pitchFamily="2" charset="-122"/>
              </a:rPr>
              <a:t>H.264/H.265</a:t>
            </a:r>
            <a:r>
              <a:rPr lang="zh-CN" altLang="en-US" sz="1800" dirty="0">
                <a:latin typeface="宋体" panose="02010600030101010101" pitchFamily="2" charset="-122"/>
                <a:ea typeface="宋体" panose="02010600030101010101" pitchFamily="2" charset="-122"/>
              </a:rPr>
              <a:t>编码特点进行优化，有不同的组包策略；扩展可配置发包间隔，平衡码率波动，防止瞬时码率过大；使用</a:t>
            </a:r>
            <a:r>
              <a:rPr lang="en-US" altLang="zh-CN" sz="1800" dirty="0">
                <a:latin typeface="宋体" panose="02010600030101010101" pitchFamily="2" charset="-122"/>
                <a:ea typeface="宋体" panose="02010600030101010101" pitchFamily="2" charset="-122"/>
              </a:rPr>
              <a:t>RTP</a:t>
            </a:r>
            <a:r>
              <a:rPr lang="zh-CN" altLang="en-US" sz="1800" dirty="0">
                <a:latin typeface="宋体" panose="02010600030101010101" pitchFamily="2" charset="-122"/>
                <a:ea typeface="宋体" panose="02010600030101010101" pitchFamily="2" charset="-122"/>
              </a:rPr>
              <a:t>扩展头传递帧号，用于算法的数据同步；使用内存池，减少模块间内存拷贝，降低延迟。</a:t>
            </a:r>
            <a:endParaRPr lang="zh-CN" altLang="en-US" sz="1800" dirty="0">
              <a:latin typeface="宋体" panose="02010600030101010101" pitchFamily="2" charset="-122"/>
              <a:ea typeface="宋体" panose="02010600030101010101" pitchFamily="2" charset="-122"/>
            </a:endParaRPr>
          </a:p>
          <a:p>
            <a:pPr marL="0" lvl="0" indent="0" algn="just">
              <a:lnSpc>
                <a:spcPct val="150000"/>
              </a:lnSpc>
              <a:spcBef>
                <a:spcPct val="0"/>
              </a:spcBef>
              <a:buFontTx/>
              <a:buNone/>
            </a:pPr>
            <a:r>
              <a:rPr lang="zh-CN" altLang="en-US" sz="1800" dirty="0">
                <a:latin typeface="宋体" panose="02010600030101010101" pitchFamily="2" charset="-122"/>
                <a:ea typeface="宋体" panose="02010600030101010101" pitchFamily="2" charset="-122"/>
              </a:rPr>
              <a:t>⑧ </a:t>
            </a:r>
            <a:r>
              <a:rPr lang="en-US" altLang="zh-CN" sz="1800" dirty="0">
                <a:latin typeface="宋体" panose="02010600030101010101" pitchFamily="2" charset="-122"/>
                <a:ea typeface="宋体" panose="02010600030101010101" pitchFamily="2" charset="-122"/>
              </a:rPr>
              <a:t>RTSP</a:t>
            </a:r>
            <a:r>
              <a:rPr lang="zh-CN" altLang="en-US" sz="1800" dirty="0">
                <a:latin typeface="宋体" panose="02010600030101010101" pitchFamily="2" charset="-122"/>
                <a:ea typeface="宋体" panose="02010600030101010101" pitchFamily="2" charset="-122"/>
              </a:rPr>
              <a:t>通用协议：此协议支持组播，使用</a:t>
            </a:r>
            <a:r>
              <a:rPr lang="en-US" altLang="zh-CN" sz="1800" dirty="0">
                <a:latin typeface="宋体" panose="02010600030101010101" pitchFamily="2" charset="-122"/>
                <a:ea typeface="宋体" panose="02010600030101010101" pitchFamily="2" charset="-122"/>
              </a:rPr>
              <a:t>Live555</a:t>
            </a:r>
            <a:r>
              <a:rPr lang="zh-CN" altLang="en-US" sz="1800" dirty="0">
                <a:latin typeface="宋体" panose="02010600030101010101" pitchFamily="2" charset="-122"/>
                <a:ea typeface="宋体" panose="02010600030101010101" pitchFamily="2" charset="-122"/>
              </a:rPr>
              <a:t>开源库；</a:t>
            </a:r>
            <a:r>
              <a:rPr lang="en-US" altLang="zh-CN" sz="1800" dirty="0">
                <a:latin typeface="宋体" panose="02010600030101010101" pitchFamily="2" charset="-122"/>
                <a:ea typeface="宋体" panose="02010600030101010101" pitchFamily="2" charset="-122"/>
              </a:rPr>
              <a:t>LGPLv2.1</a:t>
            </a:r>
            <a:r>
              <a:rPr lang="zh-CN" altLang="en-US" sz="1800" dirty="0">
                <a:latin typeface="宋体" panose="02010600030101010101" pitchFamily="2" charset="-122"/>
                <a:ea typeface="宋体" panose="02010600030101010101" pitchFamily="2" charset="-122"/>
              </a:rPr>
              <a:t>许可，可以在商业软件中引用。</a:t>
            </a:r>
            <a:endParaRPr lang="zh-CN" altLang="en-US" sz="1800" dirty="0">
              <a:latin typeface="宋体" panose="02010600030101010101" pitchFamily="2" charset="-122"/>
              <a:ea typeface="宋体" panose="02010600030101010101" pitchFamily="2"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2694"/>
                                        </p:tgtEl>
                                        <p:attrNameLst>
                                          <p:attrName>style.visibility</p:attrName>
                                        </p:attrNameLst>
                                      </p:cBhvr>
                                      <p:to>
                                        <p:strVal val="visible"/>
                                      </p:to>
                                    </p:set>
                                    <p:animEffect transition="in" filter="fade">
                                      <p:cBhvr>
                                        <p:cTn id="7" dur="500"/>
                                        <p:tgtEl>
                                          <p:spTgt spid="2426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4"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2690"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3.6.1</a:t>
            </a:r>
            <a:r>
              <a:rPr lang="zh-CN" altLang="en-US" sz="2700" dirty="0">
                <a:solidFill>
                  <a:schemeClr val="accent1"/>
                </a:solidFill>
                <a:latin typeface="华文楷体" panose="02010600040101010101" pitchFamily="2" charset="-122"/>
                <a:ea typeface="华文楷体" panose="02010600040101010101" pitchFamily="2" charset="-122"/>
              </a:rPr>
              <a:t>  图传设备介绍</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42693"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9" name="文本框 8"/>
          <p:cNvSpPr txBox="1"/>
          <p:nvPr/>
        </p:nvSpPr>
        <p:spPr>
          <a:xfrm>
            <a:off x="373063" y="1370013"/>
            <a:ext cx="8428037" cy="85883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just">
              <a:lnSpc>
                <a:spcPct val="150000"/>
              </a:lnSpc>
              <a:spcBef>
                <a:spcPct val="0"/>
              </a:spcBef>
              <a:buFontTx/>
              <a:buNone/>
            </a:pPr>
            <a:r>
              <a:rPr lang="zh-CN" altLang="en-US" sz="1800" b="1" dirty="0">
                <a:latin typeface="宋体" panose="02010600030101010101" pitchFamily="2" charset="-122"/>
                <a:ea typeface="宋体" panose="02010600030101010101" pitchFamily="2" charset="-122"/>
              </a:rPr>
              <a:t>（</a:t>
            </a:r>
            <a:r>
              <a:rPr lang="en-US" altLang="zh-CN" sz="1800" b="1" dirty="0">
                <a:latin typeface="宋体" panose="02010600030101010101" pitchFamily="2" charset="-122"/>
                <a:ea typeface="宋体" panose="02010600030101010101" pitchFamily="2" charset="-122"/>
              </a:rPr>
              <a:t>1</a:t>
            </a:r>
            <a:r>
              <a:rPr lang="zh-CN" altLang="en-US" sz="1800" b="1" dirty="0">
                <a:latin typeface="宋体" panose="02010600030101010101" pitchFamily="2" charset="-122"/>
                <a:ea typeface="宋体" panose="02010600030101010101" pitchFamily="2" charset="-122"/>
              </a:rPr>
              <a:t>）图传分类 </a:t>
            </a:r>
            <a:endParaRPr lang="en-US" altLang="zh-CN" sz="1800" b="1" dirty="0">
              <a:latin typeface="宋体" panose="02010600030101010101" pitchFamily="2" charset="-122"/>
              <a:ea typeface="宋体" panose="02010600030101010101" pitchFamily="2" charset="-122"/>
            </a:endParaRPr>
          </a:p>
          <a:p>
            <a:pPr marL="0" lvl="0" indent="0" algn="just">
              <a:lnSpc>
                <a:spcPct val="150000"/>
              </a:lnSpc>
              <a:spcBef>
                <a:spcPct val="0"/>
              </a:spcBef>
              <a:buFontTx/>
              <a:buNone/>
            </a:pPr>
            <a:r>
              <a:rPr lang="zh-CN" altLang="en-US" sz="1800" dirty="0">
                <a:latin typeface="宋体" panose="02010600030101010101" pitchFamily="2" charset="-122"/>
                <a:ea typeface="宋体" panose="02010600030101010101" pitchFamily="2" charset="-122"/>
              </a:rPr>
              <a:t>根据信号处理方式不同，将其分为模拟图传和数字图传。</a:t>
            </a:r>
            <a:endParaRPr lang="zh-CN" altLang="en-US" sz="1800" dirty="0">
              <a:latin typeface="宋体" panose="02010600030101010101" pitchFamily="2" charset="-122"/>
              <a:ea typeface="宋体" panose="02010600030101010101" pitchFamily="2" charset="-122"/>
            </a:endParaRPr>
          </a:p>
        </p:txBody>
      </p:sp>
      <p:sp>
        <p:nvSpPr>
          <p:cNvPr id="4" name="矩形: 圆角 3"/>
          <p:cNvSpPr/>
          <p:nvPr/>
        </p:nvSpPr>
        <p:spPr>
          <a:xfrm>
            <a:off x="373063" y="858838"/>
            <a:ext cx="2352675" cy="363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lt1"/>
                </a:solidFill>
                <a:effectLst/>
                <a:uLnTx/>
                <a:uFillTx/>
                <a:latin typeface="+mn-lt"/>
                <a:ea typeface="+mn-ea"/>
                <a:cs typeface="+mn-cs"/>
              </a:rPr>
              <a:t>二、图传分类及产品</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0" name="文本框 9"/>
          <p:cNvSpPr txBox="1"/>
          <p:nvPr/>
        </p:nvSpPr>
        <p:spPr>
          <a:xfrm>
            <a:off x="373063" y="2374900"/>
            <a:ext cx="8428038" cy="2122488"/>
          </a:xfrm>
          <a:prstGeom prst="rect">
            <a:avLst/>
          </a:prstGeom>
          <a:noFill/>
          <a:ln>
            <a:solidFill>
              <a:srgbClr val="00B050"/>
            </a:solidFill>
          </a:ln>
        </p:spPr>
        <p:txBody>
          <a:bodyPr>
            <a:spAutoFit/>
          </a:bodyPr>
          <a:lstStyle/>
          <a:p>
            <a:pPr marL="285750" marR="0" indent="-285750" algn="just" defTabSz="914400">
              <a:lnSpc>
                <a:spcPct val="150000"/>
              </a:lnSpc>
              <a:buClrTx/>
              <a:buSzTx/>
              <a:buFont typeface="Wingdings" panose="05000000000000000000" pitchFamily="2" charset="2"/>
              <a:buChar char="p"/>
              <a:defRPr/>
            </a:pPr>
            <a:r>
              <a:rPr kumimoji="0" lang="zh-CN" altLang="zh-CN" kern="100" cap="none" spc="0" normalizeH="0" baseline="0" noProof="0" dirty="0">
                <a:solidFill>
                  <a:srgbClr val="303030"/>
                </a:solidFill>
                <a:latin typeface="Calibri" panose="020F0502020204030204" pitchFamily="34" charset="0"/>
                <a:ea typeface="宋体" panose="02010600030101010101" pitchFamily="2" charset="-122"/>
                <a:cs typeface="宋体" panose="02010600030101010101" pitchFamily="2" charset="-122"/>
              </a:rPr>
              <a:t>模拟图传</a:t>
            </a:r>
            <a:r>
              <a:rPr kumimoji="0" lang="en-US" altLang="zh-CN" kern="100" cap="none" spc="0" normalizeH="0" baseline="0" noProof="0" dirty="0">
                <a:solidFill>
                  <a:srgbClr val="303030"/>
                </a:solidFill>
                <a:latin typeface="Calibri" panose="020F0502020204030204" pitchFamily="34" charset="0"/>
                <a:ea typeface="宋体" panose="02010600030101010101" pitchFamily="2" charset="-122"/>
                <a:cs typeface="宋体" panose="02010600030101010101" pitchFamily="2" charset="-122"/>
              </a:rPr>
              <a:t> </a:t>
            </a:r>
            <a:endParaRPr kumimoji="0" lang="zh-CN" altLang="zh-CN" sz="14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R="0" indent="457200" algn="just" defTabSz="914400">
              <a:lnSpc>
                <a:spcPct val="150000"/>
              </a:lnSpc>
              <a:buClrTx/>
              <a:buSzTx/>
              <a:buFontTx/>
              <a:buNone/>
              <a:defRPr/>
            </a:pPr>
            <a:r>
              <a:rPr kumimoji="0" lang="zh-CN" altLang="zh-CN" kern="100" cap="none" spc="0" normalizeH="0" baseline="0" noProof="0" dirty="0">
                <a:solidFill>
                  <a:srgbClr val="000000"/>
                </a:solidFill>
                <a:latin typeface="Calibri" panose="020F0502020204030204" pitchFamily="34" charset="0"/>
                <a:ea typeface="宋体" panose="02010600030101010101" pitchFamily="2" charset="-122"/>
                <a:cs typeface="宋体" panose="02010600030101010101" pitchFamily="2" charset="-122"/>
              </a:rPr>
              <a:t>模拟图像传送是指</a:t>
            </a:r>
            <a:r>
              <a:rPr kumimoji="0" lang="zh-CN" altLang="zh-CN" kern="100" cap="none" spc="0" normalizeH="0" baseline="0" noProof="0" dirty="0">
                <a:solidFill>
                  <a:srgbClr val="333333"/>
                </a:solidFill>
                <a:latin typeface="Calibri" panose="020F0502020204030204" pitchFamily="34" charset="0"/>
                <a:ea typeface="宋体" panose="02010600030101010101" pitchFamily="2" charset="-122"/>
                <a:cs typeface="宋体" panose="02010600030101010101" pitchFamily="2" charset="-122"/>
              </a:rPr>
              <a:t>对时间（包括空间）和幅度连续变化的模拟图像信号作信源和信道处理，通过模拟信道传输或通过模拟记录装置实现存储的过程。一般用扫描拾取图像信息和压缩频带等信源处理方法得到图像基带信号，再用预均衡、调制等信道处理方法形成图像通带信号。</a:t>
            </a:r>
            <a:r>
              <a:rPr kumimoji="0" lang="zh-CN" altLang="en-US" kern="100" cap="none" spc="0" normalizeH="0" baseline="0" noProof="0" dirty="0">
                <a:solidFill>
                  <a:srgbClr val="333333"/>
                </a:solidFill>
                <a:latin typeface="Calibri" panose="020F0502020204030204" pitchFamily="34" charset="0"/>
                <a:ea typeface="宋体" panose="02010600030101010101" pitchFamily="2" charset="-122"/>
                <a:cs typeface="宋体" panose="02010600030101010101" pitchFamily="2" charset="-122"/>
              </a:rPr>
              <a:t>具体模型如图</a:t>
            </a:r>
            <a:r>
              <a:rPr kumimoji="0" lang="en-US" altLang="zh-CN" kern="100" cap="none" spc="0" normalizeH="0" baseline="0" noProof="0" dirty="0">
                <a:solidFill>
                  <a:srgbClr val="333333"/>
                </a:solidFill>
                <a:latin typeface="Calibri" panose="020F0502020204030204" pitchFamily="34" charset="0"/>
                <a:ea typeface="宋体" panose="02010600030101010101" pitchFamily="2" charset="-122"/>
                <a:cs typeface="宋体" panose="02010600030101010101" pitchFamily="2" charset="-122"/>
              </a:rPr>
              <a:t>3-69</a:t>
            </a:r>
            <a:r>
              <a:rPr kumimoji="0" lang="zh-CN" altLang="en-US" kern="100" cap="none" spc="0" normalizeH="0" baseline="0" noProof="0" dirty="0">
                <a:solidFill>
                  <a:srgbClr val="333333"/>
                </a:solidFill>
                <a:latin typeface="Calibri" panose="020F0502020204030204" pitchFamily="34" charset="0"/>
                <a:ea typeface="宋体" panose="02010600030101010101" pitchFamily="2" charset="-122"/>
                <a:cs typeface="宋体" panose="02010600030101010101" pitchFamily="2" charset="-122"/>
              </a:rPr>
              <a:t>所示。</a:t>
            </a:r>
            <a:endParaRPr kumimoji="0" lang="zh-CN" altLang="zh-CN" sz="14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p:txBody>
      </p:sp>
      <p:pic>
        <p:nvPicPr>
          <p:cNvPr id="244745" name="图片 2"/>
          <p:cNvPicPr>
            <a:picLocks noChangeAspect="1"/>
          </p:cNvPicPr>
          <p:nvPr/>
        </p:nvPicPr>
        <p:blipFill>
          <a:blip r:embed="rId2"/>
          <a:stretch>
            <a:fillRect/>
          </a:stretch>
        </p:blipFill>
        <p:spPr>
          <a:xfrm>
            <a:off x="1404938" y="4605338"/>
            <a:ext cx="6334125" cy="1531937"/>
          </a:xfrm>
          <a:prstGeom prst="rect">
            <a:avLst/>
          </a:prstGeom>
          <a:noFill/>
          <a:ln w="9525">
            <a:noFill/>
          </a:ln>
        </p:spPr>
      </p:pic>
      <p:sp>
        <p:nvSpPr>
          <p:cNvPr id="13" name="文本框 12"/>
          <p:cNvSpPr txBox="1"/>
          <p:nvPr/>
        </p:nvSpPr>
        <p:spPr>
          <a:xfrm>
            <a:off x="3079750" y="6243638"/>
            <a:ext cx="3014663" cy="339725"/>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图</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3-69 </a:t>
            </a: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模拟通信系统模型</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44745"/>
                                        </p:tgtEl>
                                        <p:attrNameLst>
                                          <p:attrName>style.visibility</p:attrName>
                                        </p:attrNameLst>
                                      </p:cBhvr>
                                      <p:to>
                                        <p:strVal val="visible"/>
                                      </p:to>
                                    </p:set>
                                    <p:anim calcmode="lin" valueType="num">
                                      <p:cBhvr additive="base">
                                        <p:cTn id="23" dur="500" fill="hold"/>
                                        <p:tgtEl>
                                          <p:spTgt spid="244745"/>
                                        </p:tgtEl>
                                        <p:attrNameLst>
                                          <p:attrName>ppt_x</p:attrName>
                                        </p:attrNameLst>
                                      </p:cBhvr>
                                      <p:tavLst>
                                        <p:tav tm="0">
                                          <p:val>
                                            <p:strVal val="#ppt_x"/>
                                          </p:val>
                                        </p:tav>
                                        <p:tav tm="100000">
                                          <p:val>
                                            <p:strVal val="#ppt_x"/>
                                          </p:val>
                                        </p:tav>
                                      </p:tavLst>
                                    </p:anim>
                                    <p:anim calcmode="lin" valueType="num">
                                      <p:cBhvr additive="base">
                                        <p:cTn id="24" dur="500" fill="hold"/>
                                        <p:tgtEl>
                                          <p:spTgt spid="24474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animBg="1"/>
      <p:bldP spid="10" grpId="0" animBg="1"/>
      <p:bldP spid="13"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4738"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3.6.1</a:t>
            </a:r>
            <a:r>
              <a:rPr lang="zh-CN" altLang="en-US" sz="2700" dirty="0">
                <a:solidFill>
                  <a:schemeClr val="accent1"/>
                </a:solidFill>
                <a:latin typeface="华文楷体" panose="02010600040101010101" pitchFamily="2" charset="-122"/>
                <a:ea typeface="华文楷体" panose="02010600040101010101" pitchFamily="2" charset="-122"/>
              </a:rPr>
              <a:t>  图传设备介绍</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44741"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10" name="文本框 9"/>
          <p:cNvSpPr txBox="1"/>
          <p:nvPr/>
        </p:nvSpPr>
        <p:spPr>
          <a:xfrm>
            <a:off x="373063" y="946150"/>
            <a:ext cx="8428038" cy="2538413"/>
          </a:xfrm>
          <a:prstGeom prst="rect">
            <a:avLst/>
          </a:prstGeom>
          <a:noFill/>
          <a:ln>
            <a:solidFill>
              <a:srgbClr val="00B050"/>
            </a:solidFill>
          </a:ln>
        </p:spPr>
        <p:txBody>
          <a:bodyPr>
            <a:spAutoFit/>
          </a:bodyPr>
          <a:lstStyle/>
          <a:p>
            <a:pPr marL="285750" marR="0" indent="-285750" algn="just" defTabSz="914400">
              <a:lnSpc>
                <a:spcPct val="150000"/>
              </a:lnSpc>
              <a:buClrTx/>
              <a:buSzTx/>
              <a:buFont typeface="Wingdings" panose="05000000000000000000" pitchFamily="2" charset="2"/>
              <a:buChar char="p"/>
              <a:defRPr/>
            </a:pPr>
            <a:r>
              <a:rPr kumimoji="0" lang="zh-CN" altLang="en-US" kern="100" cap="none" spc="0" normalizeH="0" baseline="0" noProof="0" dirty="0">
                <a:solidFill>
                  <a:srgbClr val="303030"/>
                </a:solidFill>
                <a:latin typeface="Calibri" panose="020F0502020204030204" pitchFamily="34" charset="0"/>
                <a:ea typeface="宋体" panose="02010600030101010101" pitchFamily="2" charset="-122"/>
                <a:cs typeface="宋体" panose="02010600030101010101" pitchFamily="2" charset="-122"/>
              </a:rPr>
              <a:t>数字</a:t>
            </a:r>
            <a:r>
              <a:rPr kumimoji="0" lang="zh-CN" altLang="zh-CN" kern="100" cap="none" spc="0" normalizeH="0" baseline="0" noProof="0" dirty="0">
                <a:solidFill>
                  <a:srgbClr val="303030"/>
                </a:solidFill>
                <a:latin typeface="Calibri" panose="020F0502020204030204" pitchFamily="34" charset="0"/>
                <a:ea typeface="宋体" panose="02010600030101010101" pitchFamily="2" charset="-122"/>
                <a:cs typeface="宋体" panose="02010600030101010101" pitchFamily="2" charset="-122"/>
              </a:rPr>
              <a:t>图传</a:t>
            </a:r>
            <a:r>
              <a:rPr kumimoji="0" lang="en-US" altLang="zh-CN" kern="100" cap="none" spc="0" normalizeH="0" baseline="0" noProof="0" dirty="0">
                <a:solidFill>
                  <a:srgbClr val="303030"/>
                </a:solidFill>
                <a:latin typeface="Calibri" panose="020F0502020204030204" pitchFamily="34" charset="0"/>
                <a:ea typeface="宋体" panose="02010600030101010101" pitchFamily="2" charset="-122"/>
                <a:cs typeface="宋体" panose="02010600030101010101" pitchFamily="2" charset="-122"/>
              </a:rPr>
              <a:t> </a:t>
            </a:r>
            <a:endParaRPr kumimoji="0" lang="zh-CN" altLang="zh-CN" sz="14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R="0" indent="457200" algn="just" defTabSz="914400">
              <a:lnSpc>
                <a:spcPct val="150000"/>
              </a:lnSpc>
              <a:buClrTx/>
              <a:buSzTx/>
              <a:buFontTx/>
              <a:buNone/>
              <a:defRPr/>
            </a:pPr>
            <a:r>
              <a:rPr kumimoji="0" lang="zh-CN" altLang="zh-CN" kern="100" cap="none" spc="0" normalizeH="0" baseline="0" noProof="0" dirty="0">
                <a:solidFill>
                  <a:srgbClr val="303030"/>
                </a:solidFill>
                <a:latin typeface="Times New Roman" panose="02020603050405020304" pitchFamily="18" charset="0"/>
                <a:ea typeface="宋体" panose="02010600030101010101" pitchFamily="2" charset="-122"/>
                <a:cs typeface="Times New Roman" panose="02020603050405020304" pitchFamily="18" charset="0"/>
              </a:rPr>
              <a:t>数字图像传送是指数字化的图家信号经信源编码和信道编码，通过数字信道（电缆、微波、卫星和光纤等）传输，或通过数字存储、记录装置存储的过程。数字信号在传输中的最大特点是可以多次再生恢复而不降低质量。还具有易于处理、调度灵活、高质量、可靠</a:t>
            </a:r>
            <a:r>
              <a:rPr kumimoji="0" lang="zh-CN" altLang="en-US" kern="100" cap="none" spc="0" normalizeH="0" baseline="0" noProof="0" dirty="0">
                <a:solidFill>
                  <a:srgbClr val="303030"/>
                </a:solidFill>
                <a:latin typeface="Times New Roman" panose="02020603050405020304" pitchFamily="18" charset="0"/>
                <a:ea typeface="宋体" panose="02010600030101010101" pitchFamily="2" charset="-122"/>
                <a:cs typeface="Times New Roman" panose="02020603050405020304" pitchFamily="18" charset="0"/>
              </a:rPr>
              <a:t>性高</a:t>
            </a:r>
            <a:r>
              <a:rPr kumimoji="0" lang="zh-CN" altLang="zh-CN" kern="100" cap="none" spc="0" normalizeH="0" baseline="0" noProof="0" dirty="0">
                <a:solidFill>
                  <a:srgbClr val="303030"/>
                </a:solidFill>
                <a:latin typeface="Times New Roman" panose="02020603050405020304" pitchFamily="18" charset="0"/>
                <a:ea typeface="宋体" panose="02010600030101010101" pitchFamily="2" charset="-122"/>
                <a:cs typeface="Times New Roman" panose="02020603050405020304" pitchFamily="18" charset="0"/>
              </a:rPr>
              <a:t>、维护方便等优于模拟传输的特点。</a:t>
            </a:r>
            <a:r>
              <a:rPr kumimoji="0" lang="zh-CN" altLang="en-US" kern="100" cap="none" spc="0" normalizeH="0" baseline="0" noProof="0" dirty="0">
                <a:solidFill>
                  <a:srgbClr val="303030"/>
                </a:solidFill>
                <a:latin typeface="Times New Roman" panose="02020603050405020304" pitchFamily="18" charset="0"/>
                <a:ea typeface="宋体" panose="02010600030101010101" pitchFamily="2" charset="-122"/>
                <a:cs typeface="Times New Roman" panose="02020603050405020304" pitchFamily="18" charset="0"/>
              </a:rPr>
              <a:t>数字通信系统</a:t>
            </a:r>
            <a:r>
              <a:rPr kumimoji="0" lang="zh-CN" altLang="en-US" kern="100" cap="none" spc="0" normalizeH="0" baseline="0" noProof="0"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模型如图</a:t>
            </a:r>
            <a:r>
              <a:rPr kumimoji="0" lang="en-US" altLang="zh-CN" kern="100" cap="none" spc="0" normalizeH="0" baseline="0" noProof="0"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3-70</a:t>
            </a:r>
            <a:r>
              <a:rPr kumimoji="0" lang="zh-CN" altLang="en-US" kern="100" cap="none" spc="0" normalizeH="0" baseline="0" noProof="0" dirty="0">
                <a:solidFill>
                  <a:srgbClr val="333333"/>
                </a:solidFill>
                <a:latin typeface="Times New Roman" panose="02020603050405020304" pitchFamily="18" charset="0"/>
                <a:ea typeface="宋体" panose="02010600030101010101" pitchFamily="2" charset="-122"/>
                <a:cs typeface="Times New Roman" panose="02020603050405020304" pitchFamily="18" charset="0"/>
              </a:rPr>
              <a:t>所示。</a:t>
            </a:r>
            <a:endParaRPr kumimoji="0" lang="zh-CN" altLang="zh-CN" sz="14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文本框 12"/>
          <p:cNvSpPr txBox="1"/>
          <p:nvPr/>
        </p:nvSpPr>
        <p:spPr>
          <a:xfrm>
            <a:off x="3079750" y="6243638"/>
            <a:ext cx="3014663" cy="339725"/>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图</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3-70   </a:t>
            </a:r>
            <a:r>
              <a:rPr kumimoji="0" lang="zh-CN" altLang="en-US"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数字</a:t>
            </a: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通信系统模型</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pic>
        <p:nvPicPr>
          <p:cNvPr id="246792" name="图片 1"/>
          <p:cNvPicPr>
            <a:picLocks noChangeAspect="1"/>
          </p:cNvPicPr>
          <p:nvPr/>
        </p:nvPicPr>
        <p:blipFill>
          <a:blip r:embed="rId2"/>
          <a:stretch>
            <a:fillRect/>
          </a:stretch>
        </p:blipFill>
        <p:spPr>
          <a:xfrm>
            <a:off x="965200" y="3821113"/>
            <a:ext cx="7243763" cy="2198687"/>
          </a:xfrm>
          <a:prstGeom prst="rect">
            <a:avLst/>
          </a:prstGeom>
          <a:noFill/>
          <a:ln w="9525">
            <a:noFill/>
          </a:ln>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46792"/>
                                        </p:tgtEl>
                                        <p:attrNameLst>
                                          <p:attrName>style.visibility</p:attrName>
                                        </p:attrNameLst>
                                      </p:cBhvr>
                                      <p:to>
                                        <p:strVal val="visible"/>
                                      </p:to>
                                    </p:set>
                                    <p:anim calcmode="lin" valueType="num">
                                      <p:cBhvr additive="base">
                                        <p:cTn id="12" dur="500" fill="hold"/>
                                        <p:tgtEl>
                                          <p:spTgt spid="246792"/>
                                        </p:tgtEl>
                                        <p:attrNameLst>
                                          <p:attrName>ppt_x</p:attrName>
                                        </p:attrNameLst>
                                      </p:cBhvr>
                                      <p:tavLst>
                                        <p:tav tm="0">
                                          <p:val>
                                            <p:strVal val="#ppt_x"/>
                                          </p:val>
                                        </p:tav>
                                        <p:tav tm="100000">
                                          <p:val>
                                            <p:strVal val="#ppt_x"/>
                                          </p:val>
                                        </p:tav>
                                      </p:tavLst>
                                    </p:anim>
                                    <p:anim calcmode="lin" valueType="num">
                                      <p:cBhvr additive="base">
                                        <p:cTn id="13" dur="500" fill="hold"/>
                                        <p:tgtEl>
                                          <p:spTgt spid="246792"/>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ppt_x"/>
                                          </p:val>
                                        </p:tav>
                                        <p:tav tm="100000">
                                          <p:val>
                                            <p:strVal val="#ppt_x"/>
                                          </p:val>
                                        </p:tav>
                                      </p:tavLst>
                                    </p:anim>
                                    <p:anim calcmode="lin" valueType="num">
                                      <p:cBhvr additive="base">
                                        <p:cTn id="1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3.1.3</a:t>
            </a:r>
            <a:r>
              <a:rPr lang="zh-CN" altLang="en-US" sz="2700" dirty="0">
                <a:solidFill>
                  <a:schemeClr val="accent1"/>
                </a:solidFill>
                <a:latin typeface="华文楷体" panose="02010600040101010101" pitchFamily="2" charset="-122"/>
                <a:ea typeface="华文楷体" panose="02010600040101010101" pitchFamily="2" charset="-122"/>
              </a:rPr>
              <a:t>  多旋翼无人机组装步骤</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5605"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8" name="文本框 7"/>
          <p:cNvSpPr txBox="1"/>
          <p:nvPr/>
        </p:nvSpPr>
        <p:spPr>
          <a:xfrm>
            <a:off x="373063" y="1119188"/>
            <a:ext cx="4572000" cy="4183063"/>
          </a:xfrm>
          <a:prstGeom prst="rect">
            <a:avLst/>
          </a:prstGeom>
          <a:noFill/>
        </p:spPr>
        <p:txBody>
          <a:bodyPr>
            <a:spAutoFit/>
          </a:bodyPr>
          <a:lstStyle/>
          <a:p>
            <a:pPr marR="0" algn="just" defTabSz="914400">
              <a:lnSpc>
                <a:spcPct val="150000"/>
              </a:lnSpc>
              <a:buClrTx/>
              <a:buSzTx/>
              <a:buFontTx/>
              <a:buNone/>
              <a:defRPr/>
            </a:pPr>
            <a:r>
              <a:rPr kumimoji="0" lang="zh-CN" altLang="en-US" b="1" kern="1200" cap="none" spc="0" normalizeH="0" baseline="0" noProof="0" dirty="0">
                <a:solidFill>
                  <a:srgbClr val="FF0000"/>
                </a:solidFill>
                <a:latin typeface="宋体" panose="02010600030101010101" pitchFamily="2" charset="-122"/>
                <a:ea typeface="宋体" panose="02010600030101010101" pitchFamily="2" charset="-122"/>
                <a:cs typeface="+mn-cs"/>
              </a:rPr>
              <a:t>多旋翼无人机一般的组装步骤为：</a:t>
            </a:r>
            <a:endParaRPr kumimoji="0" lang="en-US" altLang="zh-CN" b="1" kern="1200" cap="none" spc="0" normalizeH="0" baseline="0" noProof="0" dirty="0">
              <a:solidFill>
                <a:srgbClr val="FF0000"/>
              </a:solidFill>
              <a:latin typeface="宋体" panose="02010600030101010101" pitchFamily="2" charset="-122"/>
              <a:ea typeface="宋体" panose="02010600030101010101" pitchFamily="2" charset="-122"/>
              <a:cs typeface="+mn-cs"/>
            </a:endParaRPr>
          </a:p>
          <a:p>
            <a:pPr marR="0" algn="just" defTabSz="914400">
              <a:lnSpc>
                <a:spcPct val="150000"/>
              </a:lnSpc>
              <a:buClrTx/>
              <a:buSzTx/>
              <a:buFontTx/>
              <a:buNone/>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① 机架的组装；</a:t>
            </a:r>
            <a:endParaRPr kumimoji="0" lang="en-US" altLang="zh-CN" kern="1200" cap="none" spc="0" normalizeH="0" baseline="0" noProof="0" dirty="0">
              <a:latin typeface="宋体" panose="02010600030101010101" pitchFamily="2" charset="-122"/>
              <a:ea typeface="宋体" panose="02010600030101010101" pitchFamily="2" charset="-122"/>
              <a:cs typeface="+mn-cs"/>
            </a:endParaRPr>
          </a:p>
          <a:p>
            <a:pPr marR="0" algn="just" defTabSz="914400">
              <a:lnSpc>
                <a:spcPct val="150000"/>
              </a:lnSpc>
              <a:buClrTx/>
              <a:buSzTx/>
              <a:buFontTx/>
              <a:buNone/>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② 动力系统的组装；</a:t>
            </a:r>
            <a:endParaRPr kumimoji="0" lang="en-US" altLang="zh-CN" kern="1200" cap="none" spc="0" normalizeH="0" baseline="0" noProof="0" dirty="0">
              <a:latin typeface="宋体" panose="02010600030101010101" pitchFamily="2" charset="-122"/>
              <a:ea typeface="宋体" panose="02010600030101010101" pitchFamily="2" charset="-122"/>
              <a:cs typeface="+mn-cs"/>
            </a:endParaRPr>
          </a:p>
          <a:p>
            <a:pPr marR="0" algn="just" defTabSz="914400">
              <a:lnSpc>
                <a:spcPct val="150000"/>
              </a:lnSpc>
              <a:buClrTx/>
              <a:buSzTx/>
              <a:buFontTx/>
              <a:buNone/>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③ 飞控系统的组装；</a:t>
            </a:r>
            <a:endParaRPr kumimoji="0" lang="en-US" altLang="zh-CN" kern="1200" cap="none" spc="0" normalizeH="0" baseline="0" noProof="0" dirty="0">
              <a:latin typeface="宋体" panose="02010600030101010101" pitchFamily="2" charset="-122"/>
              <a:ea typeface="宋体" panose="02010600030101010101" pitchFamily="2" charset="-122"/>
              <a:cs typeface="+mn-cs"/>
            </a:endParaRPr>
          </a:p>
          <a:p>
            <a:pPr marR="0" algn="just" defTabSz="914400">
              <a:lnSpc>
                <a:spcPct val="150000"/>
              </a:lnSpc>
              <a:buClrTx/>
              <a:buSzTx/>
              <a:buFontTx/>
              <a:buNone/>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④ 遥控装置的组装</a:t>
            </a:r>
            <a:endParaRPr kumimoji="0" lang="en-US" altLang="zh-CN" kern="1200" cap="none" spc="0" normalizeH="0" baseline="0" noProof="0" dirty="0">
              <a:latin typeface="宋体" panose="02010600030101010101" pitchFamily="2" charset="-122"/>
              <a:ea typeface="宋体" panose="02010600030101010101" pitchFamily="2" charset="-122"/>
              <a:cs typeface="+mn-cs"/>
            </a:endParaRPr>
          </a:p>
          <a:p>
            <a:pPr marR="0" algn="just" defTabSz="914400">
              <a:lnSpc>
                <a:spcPct val="150000"/>
              </a:lnSpc>
              <a:buClrTx/>
              <a:buSzTx/>
              <a:buFontTx/>
              <a:buNone/>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⑤ 任务载荷的组装。</a:t>
            </a:r>
            <a:endParaRPr kumimoji="0" lang="zh-CN" altLang="en-US" kern="1200" cap="none" spc="0" normalizeH="0" baseline="0" noProof="0" dirty="0">
              <a:latin typeface="宋体" panose="02010600030101010101" pitchFamily="2" charset="-122"/>
              <a:ea typeface="宋体" panose="02010600030101010101" pitchFamily="2" charset="-122"/>
              <a:cs typeface="+mn-cs"/>
            </a:endParaRPr>
          </a:p>
          <a:p>
            <a:pPr marR="0" indent="457200" algn="just" defTabSz="914400">
              <a:lnSpc>
                <a:spcPct val="150000"/>
              </a:lnSpc>
              <a:buClrTx/>
              <a:buSzTx/>
              <a:buFontTx/>
              <a:buNone/>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在不影响飞行性能的前提下，部分组装顺序可适当调整，不同的多旋翼无人机产品，其组装步骤可能会要求两个或两个以上的系统并行组装，步骤如图</a:t>
            </a:r>
            <a:r>
              <a:rPr kumimoji="0" lang="en-US" altLang="zh-CN" kern="1200" cap="none" spc="0" normalizeH="0" baseline="0" noProof="0" dirty="0">
                <a:latin typeface="宋体" panose="02010600030101010101" pitchFamily="2" charset="-122"/>
                <a:ea typeface="宋体" panose="02010600030101010101" pitchFamily="2" charset="-122"/>
                <a:cs typeface="+mn-cs"/>
              </a:rPr>
              <a:t>3-2</a:t>
            </a:r>
            <a:r>
              <a:rPr kumimoji="0" lang="zh-CN" altLang="en-US" kern="1200" cap="none" spc="0" normalizeH="0" baseline="0" noProof="0" dirty="0">
                <a:latin typeface="宋体" panose="02010600030101010101" pitchFamily="2" charset="-122"/>
                <a:ea typeface="宋体" panose="02010600030101010101" pitchFamily="2" charset="-122"/>
                <a:cs typeface="+mn-cs"/>
              </a:rPr>
              <a:t>所示。</a:t>
            </a:r>
            <a:endParaRPr kumimoji="0" lang="zh-CN" altLang="en-US" kern="1200" cap="none" spc="0" normalizeH="0" baseline="0" noProof="0" dirty="0">
              <a:latin typeface="宋体" panose="02010600030101010101" pitchFamily="2" charset="-122"/>
              <a:ea typeface="宋体" panose="02010600030101010101" pitchFamily="2" charset="-122"/>
              <a:cs typeface="+mn-cs"/>
            </a:endParaRPr>
          </a:p>
        </p:txBody>
      </p:sp>
      <p:pic>
        <p:nvPicPr>
          <p:cNvPr id="29703" name="图片 2"/>
          <p:cNvPicPr>
            <a:picLocks noChangeAspect="1"/>
          </p:cNvPicPr>
          <p:nvPr/>
        </p:nvPicPr>
        <p:blipFill>
          <a:blip r:embed="rId2"/>
          <a:stretch>
            <a:fillRect/>
          </a:stretch>
        </p:blipFill>
        <p:spPr>
          <a:xfrm>
            <a:off x="5173663" y="1119188"/>
            <a:ext cx="3400425" cy="5016500"/>
          </a:xfrm>
          <a:prstGeom prst="rect">
            <a:avLst/>
          </a:prstGeom>
          <a:noFill/>
          <a:ln w="9525">
            <a:noFill/>
          </a:ln>
        </p:spPr>
      </p:pic>
      <p:sp>
        <p:nvSpPr>
          <p:cNvPr id="11" name="文本框 10"/>
          <p:cNvSpPr txBox="1"/>
          <p:nvPr/>
        </p:nvSpPr>
        <p:spPr>
          <a:xfrm>
            <a:off x="5356225" y="6319838"/>
            <a:ext cx="3217863" cy="339725"/>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图</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3-2  </a:t>
            </a: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多旋翼无人机组装步骤</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sp>
        <p:nvSpPr>
          <p:cNvPr id="29705" name="文本框 12"/>
          <p:cNvSpPr txBox="1"/>
          <p:nvPr/>
        </p:nvSpPr>
        <p:spPr>
          <a:xfrm>
            <a:off x="373063" y="5462588"/>
            <a:ext cx="4572000" cy="857250"/>
          </a:xfrm>
          <a:prstGeom prst="rect">
            <a:avLst/>
          </a:prstGeom>
          <a:noFill/>
          <a:ln w="9525" cap="flat" cmpd="sng">
            <a:solidFill>
              <a:schemeClr val="accent1"/>
            </a:solidFill>
            <a:prstDash val="solid"/>
            <a:miter/>
            <a:headEnd type="none" w="med" len="med"/>
            <a:tailEnd type="none" w="med" len="med"/>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just">
              <a:lnSpc>
                <a:spcPct val="150000"/>
              </a:lnSpc>
              <a:spcBef>
                <a:spcPct val="0"/>
              </a:spcBef>
              <a:buFontTx/>
              <a:buNone/>
            </a:pPr>
            <a:r>
              <a:rPr lang="zh-CN" altLang="en-US" sz="1800" dirty="0">
                <a:latin typeface="宋体" panose="02010600030101010101" pitchFamily="2" charset="-122"/>
                <a:ea typeface="宋体" panose="02010600030101010101" pitchFamily="2" charset="-122"/>
              </a:rPr>
              <a:t>注意：在无人机装配前要对各零部件进行测试、修整、筛选出不合格部件等。</a:t>
            </a:r>
            <a:endParaRPr lang="zh-CN" altLang="en-US" sz="1800" dirty="0">
              <a:latin typeface="宋体" panose="02010600030101010101" pitchFamily="2" charset="-122"/>
              <a:ea typeface="宋体" panose="02010600030101010101" pitchFamily="2" charset="-122"/>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charRg st="0" end="1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xEl>
                                              <p:charRg st="16" end="25"/>
                                            </p:txEl>
                                          </p:spTgt>
                                        </p:tgtEl>
                                        <p:attrNameLst>
                                          <p:attrName>style.visibility</p:attrName>
                                        </p:attrNameLst>
                                      </p:cBhvr>
                                      <p:to>
                                        <p:strVal val="visible"/>
                                      </p:to>
                                    </p:set>
                                    <p:animEffect transition="in" filter="fade">
                                      <p:cBhvr>
                                        <p:cTn id="11" dur="500"/>
                                        <p:tgtEl>
                                          <p:spTgt spid="8">
                                            <p:txEl>
                                              <p:charRg st="16" end="25"/>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8">
                                            <p:txEl>
                                              <p:charRg st="25" end="36"/>
                                            </p:txEl>
                                          </p:spTgt>
                                        </p:tgtEl>
                                        <p:attrNameLst>
                                          <p:attrName>style.visibility</p:attrName>
                                        </p:attrNameLst>
                                      </p:cBhvr>
                                      <p:to>
                                        <p:strVal val="visible"/>
                                      </p:to>
                                    </p:set>
                                    <p:animEffect transition="in" filter="fade">
                                      <p:cBhvr>
                                        <p:cTn id="14" dur="500"/>
                                        <p:tgtEl>
                                          <p:spTgt spid="8">
                                            <p:txEl>
                                              <p:charRg st="25" end="36"/>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8">
                                            <p:txEl>
                                              <p:charRg st="36" end="47"/>
                                            </p:txEl>
                                          </p:spTgt>
                                        </p:tgtEl>
                                        <p:attrNameLst>
                                          <p:attrName>style.visibility</p:attrName>
                                        </p:attrNameLst>
                                      </p:cBhvr>
                                      <p:to>
                                        <p:strVal val="visible"/>
                                      </p:to>
                                    </p:set>
                                    <p:animEffect transition="in" filter="fade">
                                      <p:cBhvr>
                                        <p:cTn id="17" dur="500"/>
                                        <p:tgtEl>
                                          <p:spTgt spid="8">
                                            <p:txEl>
                                              <p:charRg st="36" end="47"/>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8">
                                            <p:txEl>
                                              <p:charRg st="47" end="57"/>
                                            </p:txEl>
                                          </p:spTgt>
                                        </p:tgtEl>
                                        <p:attrNameLst>
                                          <p:attrName>style.visibility</p:attrName>
                                        </p:attrNameLst>
                                      </p:cBhvr>
                                      <p:to>
                                        <p:strVal val="visible"/>
                                      </p:to>
                                    </p:set>
                                    <p:animEffect transition="in" filter="fade">
                                      <p:cBhvr>
                                        <p:cTn id="20" dur="500"/>
                                        <p:tgtEl>
                                          <p:spTgt spid="8">
                                            <p:txEl>
                                              <p:charRg st="47" end="57"/>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8">
                                            <p:txEl>
                                              <p:charRg st="57" end="68"/>
                                            </p:txEl>
                                          </p:spTgt>
                                        </p:tgtEl>
                                        <p:attrNameLst>
                                          <p:attrName>style.visibility</p:attrName>
                                        </p:attrNameLst>
                                      </p:cBhvr>
                                      <p:to>
                                        <p:strVal val="visible"/>
                                      </p:to>
                                    </p:set>
                                    <p:animEffect transition="in" filter="fade">
                                      <p:cBhvr>
                                        <p:cTn id="23" dur="500"/>
                                        <p:tgtEl>
                                          <p:spTgt spid="8">
                                            <p:txEl>
                                              <p:charRg st="57" end="68"/>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xEl>
                                              <p:charRg st="68" end="141"/>
                                            </p:txEl>
                                          </p:spTgt>
                                        </p:tgtEl>
                                        <p:attrNameLst>
                                          <p:attrName>style.visibility</p:attrName>
                                        </p:attrNameLst>
                                      </p:cBhvr>
                                      <p:to>
                                        <p:strVal val="visible"/>
                                      </p:to>
                                    </p:set>
                                    <p:animEffect transition="in" filter="fade">
                                      <p:cBhvr>
                                        <p:cTn id="28" dur="500"/>
                                        <p:tgtEl>
                                          <p:spTgt spid="8">
                                            <p:txEl>
                                              <p:charRg st="68" end="14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29703"/>
                                        </p:tgtEl>
                                        <p:attrNameLst>
                                          <p:attrName>style.visibility</p:attrName>
                                        </p:attrNameLst>
                                      </p:cBhvr>
                                      <p:to>
                                        <p:strVal val="visible"/>
                                      </p:to>
                                    </p:set>
                                    <p:anim calcmode="lin" valueType="num">
                                      <p:cBhvr additive="base">
                                        <p:cTn id="33" dur="500" fill="hold"/>
                                        <p:tgtEl>
                                          <p:spTgt spid="29703"/>
                                        </p:tgtEl>
                                        <p:attrNameLst>
                                          <p:attrName>ppt_x</p:attrName>
                                        </p:attrNameLst>
                                      </p:cBhvr>
                                      <p:tavLst>
                                        <p:tav tm="0">
                                          <p:val>
                                            <p:strVal val="#ppt_x"/>
                                          </p:val>
                                        </p:tav>
                                        <p:tav tm="100000">
                                          <p:val>
                                            <p:strVal val="#ppt_x"/>
                                          </p:val>
                                        </p:tav>
                                      </p:tavLst>
                                    </p:anim>
                                    <p:anim calcmode="lin" valueType="num">
                                      <p:cBhvr additive="base">
                                        <p:cTn id="34" dur="500" fill="hold"/>
                                        <p:tgtEl>
                                          <p:spTgt spid="29703"/>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9705"/>
                                        </p:tgtEl>
                                        <p:attrNameLst>
                                          <p:attrName>style.visibility</p:attrName>
                                        </p:attrNameLst>
                                      </p:cBhvr>
                                      <p:to>
                                        <p:strVal val="visible"/>
                                      </p:to>
                                    </p:set>
                                    <p:animEffect transition="in" filter="fade">
                                      <p:cBhvr>
                                        <p:cTn id="43" dur="500"/>
                                        <p:tgtEl>
                                          <p:spTgt spid="297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9705"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6786"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3.6.1</a:t>
            </a:r>
            <a:r>
              <a:rPr lang="zh-CN" altLang="en-US" sz="2700" dirty="0">
                <a:solidFill>
                  <a:schemeClr val="accent1"/>
                </a:solidFill>
                <a:latin typeface="华文楷体" panose="02010600040101010101" pitchFamily="2" charset="-122"/>
                <a:ea typeface="华文楷体" panose="02010600040101010101" pitchFamily="2" charset="-122"/>
              </a:rPr>
              <a:t>  图传设备介绍</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46789"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248838" name="文本框 8"/>
          <p:cNvSpPr txBox="1"/>
          <p:nvPr/>
        </p:nvSpPr>
        <p:spPr>
          <a:xfrm>
            <a:off x="373063" y="895350"/>
            <a:ext cx="8428037" cy="3683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just">
              <a:lnSpc>
                <a:spcPct val="100000"/>
              </a:lnSpc>
              <a:spcBef>
                <a:spcPct val="0"/>
              </a:spcBef>
              <a:buFontTx/>
              <a:buNone/>
            </a:pPr>
            <a:r>
              <a:rPr lang="zh-CN" altLang="en-US" sz="1800" b="1" dirty="0">
                <a:latin typeface="宋体" panose="02010600030101010101" pitchFamily="2" charset="-122"/>
                <a:ea typeface="宋体" panose="02010600030101010101" pitchFamily="2" charset="-122"/>
              </a:rPr>
              <a:t>（</a:t>
            </a:r>
            <a:r>
              <a:rPr lang="en-US" altLang="zh-CN" sz="1800" b="1" dirty="0">
                <a:latin typeface="宋体" panose="02010600030101010101" pitchFamily="2" charset="-122"/>
                <a:ea typeface="宋体" panose="02010600030101010101" pitchFamily="2" charset="-122"/>
              </a:rPr>
              <a:t>2</a:t>
            </a:r>
            <a:r>
              <a:rPr lang="zh-CN" altLang="en-US" sz="1800" b="1" dirty="0">
                <a:latin typeface="宋体" panose="02010600030101010101" pitchFamily="2" charset="-122"/>
                <a:ea typeface="宋体" panose="02010600030101010101" pitchFamily="2" charset="-122"/>
              </a:rPr>
              <a:t>）模拟图传和数字图传对比 </a:t>
            </a:r>
            <a:endParaRPr lang="en-US" altLang="zh-CN" sz="1800" b="1" dirty="0">
              <a:latin typeface="宋体" panose="02010600030101010101" pitchFamily="2" charset="-122"/>
              <a:ea typeface="宋体" panose="02010600030101010101" pitchFamily="2" charset="-122"/>
            </a:endParaRPr>
          </a:p>
        </p:txBody>
      </p:sp>
      <p:sp>
        <p:nvSpPr>
          <p:cNvPr id="12" name="文本框 11"/>
          <p:cNvSpPr txBox="1"/>
          <p:nvPr/>
        </p:nvSpPr>
        <p:spPr>
          <a:xfrm>
            <a:off x="373063" y="1371600"/>
            <a:ext cx="8428038" cy="5232400"/>
          </a:xfrm>
          <a:prstGeom prst="rect">
            <a:avLst/>
          </a:prstGeom>
          <a:noFill/>
          <a:ln>
            <a:solidFill>
              <a:srgbClr val="00B050"/>
            </a:solidFill>
          </a:ln>
        </p:spPr>
        <p:txBody>
          <a:bodyPr>
            <a:spAutoFit/>
          </a:bodyPr>
          <a:lstStyle/>
          <a:p>
            <a:pPr marL="285750" marR="0" indent="-285750" algn="just" defTabSz="914400">
              <a:lnSpc>
                <a:spcPct val="130000"/>
              </a:lnSpc>
              <a:spcBef>
                <a:spcPts val="600"/>
              </a:spcBef>
              <a:spcAft>
                <a:spcPts val="600"/>
              </a:spcAft>
              <a:buClrTx/>
              <a:buSzTx/>
              <a:buFont typeface="Wingdings" panose="05000000000000000000" pitchFamily="2" charset="2"/>
              <a:buChar char="p"/>
              <a:defRPr/>
            </a:pPr>
            <a:r>
              <a:rPr kumimoji="0" lang="zh-CN" altLang="en-US" sz="1600" kern="1200" cap="none" spc="0" normalizeH="0" baseline="0" noProof="0" dirty="0">
                <a:latin typeface="宋体" panose="02010600030101010101" pitchFamily="2" charset="-122"/>
                <a:ea typeface="宋体" panose="02010600030101010101" pitchFamily="2" charset="-122"/>
                <a:cs typeface="+mn-cs"/>
              </a:rPr>
              <a:t>硬件及电路</a:t>
            </a:r>
            <a:endParaRPr kumimoji="0" lang="zh-CN" altLang="en-US" sz="1600" kern="1200" cap="none" spc="0" normalizeH="0" baseline="0" noProof="0" dirty="0">
              <a:latin typeface="宋体" panose="02010600030101010101" pitchFamily="2" charset="-122"/>
              <a:ea typeface="宋体" panose="02010600030101010101" pitchFamily="2" charset="-122"/>
              <a:cs typeface="+mn-cs"/>
            </a:endParaRPr>
          </a:p>
          <a:p>
            <a:pPr marR="0" indent="457200" algn="just" defTabSz="914400">
              <a:lnSpc>
                <a:spcPct val="130000"/>
              </a:lnSpc>
              <a:buClrTx/>
              <a:buSzTx/>
              <a:buFontTx/>
              <a:buNone/>
              <a:defRPr/>
            </a:pPr>
            <a:r>
              <a:rPr kumimoji="0" lang="zh-CN" altLang="en-US" sz="1600" kern="1200" cap="none" spc="0" normalizeH="0" baseline="0" noProof="0" dirty="0">
                <a:solidFill>
                  <a:srgbClr val="00B0F0"/>
                </a:solidFill>
                <a:latin typeface="宋体" panose="02010600030101010101" pitchFamily="2" charset="-122"/>
                <a:ea typeface="宋体" panose="02010600030101010101" pitchFamily="2" charset="-122"/>
                <a:cs typeface="+mn-cs"/>
              </a:rPr>
              <a:t>模拟图传</a:t>
            </a:r>
            <a:r>
              <a:rPr kumimoji="0" lang="zh-CN" altLang="en-US" sz="1600" kern="1200" cap="none" spc="0" normalizeH="0" baseline="0" noProof="0" dirty="0">
                <a:latin typeface="宋体" panose="02010600030101010101" pitchFamily="2" charset="-122"/>
                <a:ea typeface="宋体" panose="02010600030101010101" pitchFamily="2" charset="-122"/>
                <a:cs typeface="+mn-cs"/>
              </a:rPr>
              <a:t>：由于对硬件以及走线的敏感性，不同厂家即使用同一方案做出来的产品也会有较大差别；由于天线工艺等原因，目前市面上模拟图传质量千差万别。</a:t>
            </a:r>
            <a:endParaRPr kumimoji="0" lang="zh-CN" altLang="en-US" sz="1600" kern="1200" cap="none" spc="0" normalizeH="0" baseline="0" noProof="0" dirty="0">
              <a:latin typeface="宋体" panose="02010600030101010101" pitchFamily="2" charset="-122"/>
              <a:ea typeface="宋体" panose="02010600030101010101" pitchFamily="2" charset="-122"/>
              <a:cs typeface="+mn-cs"/>
            </a:endParaRPr>
          </a:p>
          <a:p>
            <a:pPr marR="0" indent="457200" algn="just" defTabSz="914400">
              <a:lnSpc>
                <a:spcPct val="130000"/>
              </a:lnSpc>
              <a:buClrTx/>
              <a:buSzTx/>
              <a:buFontTx/>
              <a:buNone/>
              <a:defRPr/>
            </a:pPr>
            <a:r>
              <a:rPr kumimoji="0" lang="zh-CN" altLang="en-US" sz="1600" kern="1200" cap="none" spc="0" normalizeH="0" baseline="0" noProof="0" dirty="0">
                <a:solidFill>
                  <a:srgbClr val="7030A0"/>
                </a:solidFill>
                <a:latin typeface="宋体" panose="02010600030101010101" pitchFamily="2" charset="-122"/>
                <a:ea typeface="宋体" panose="02010600030101010101" pitchFamily="2" charset="-122"/>
                <a:cs typeface="+mn-cs"/>
              </a:rPr>
              <a:t>数字图传</a:t>
            </a:r>
            <a:r>
              <a:rPr kumimoji="0" lang="zh-CN" altLang="en-US" sz="1600" kern="1200" cap="none" spc="0" normalizeH="0" baseline="0" noProof="0" dirty="0">
                <a:latin typeface="宋体" panose="02010600030101010101" pitchFamily="2" charset="-122"/>
                <a:ea typeface="宋体" panose="02010600030101010101" pitchFamily="2" charset="-122"/>
                <a:cs typeface="+mn-cs"/>
              </a:rPr>
              <a:t>：将模拟信号数字化，提高了电路本身的容错能力，在稳定性和可靠性上有着得天独厚的优势，且数字图传对硬件电路本身的敏感性大大降低。</a:t>
            </a:r>
            <a:endParaRPr kumimoji="0" lang="zh-CN" altLang="en-US" sz="1600" kern="1200" cap="none" spc="0" normalizeH="0" baseline="0" noProof="0" dirty="0">
              <a:latin typeface="宋体" panose="02010600030101010101" pitchFamily="2" charset="-122"/>
              <a:ea typeface="宋体" panose="02010600030101010101" pitchFamily="2" charset="-122"/>
              <a:cs typeface="+mn-cs"/>
            </a:endParaRPr>
          </a:p>
          <a:p>
            <a:pPr marL="285750" marR="0" indent="-285750" algn="just" defTabSz="914400">
              <a:lnSpc>
                <a:spcPct val="130000"/>
              </a:lnSpc>
              <a:spcBef>
                <a:spcPts val="600"/>
              </a:spcBef>
              <a:spcAft>
                <a:spcPts val="600"/>
              </a:spcAft>
              <a:buClrTx/>
              <a:buSzTx/>
              <a:buFont typeface="Wingdings" panose="05000000000000000000" pitchFamily="2" charset="2"/>
              <a:buChar char="p"/>
              <a:defRPr/>
            </a:pPr>
            <a:r>
              <a:rPr kumimoji="0" lang="zh-CN" altLang="en-US" sz="1600" kern="1200" cap="none" spc="0" normalizeH="0" baseline="0" noProof="0" dirty="0">
                <a:latin typeface="宋体" panose="02010600030101010101" pitchFamily="2" charset="-122"/>
                <a:ea typeface="宋体" panose="02010600030101010101" pitchFamily="2" charset="-122"/>
                <a:cs typeface="+mn-cs"/>
              </a:rPr>
              <a:t>传输信号</a:t>
            </a:r>
            <a:endParaRPr kumimoji="0" lang="zh-CN" altLang="en-US" sz="1600" kern="1200" cap="none" spc="0" normalizeH="0" baseline="0" noProof="0" dirty="0">
              <a:latin typeface="宋体" panose="02010600030101010101" pitchFamily="2" charset="-122"/>
              <a:ea typeface="宋体" panose="02010600030101010101" pitchFamily="2" charset="-122"/>
              <a:cs typeface="+mn-cs"/>
            </a:endParaRPr>
          </a:p>
          <a:p>
            <a:pPr marR="0" indent="457200" algn="just" defTabSz="914400">
              <a:lnSpc>
                <a:spcPct val="130000"/>
              </a:lnSpc>
              <a:buClrTx/>
              <a:buSzTx/>
              <a:buFontTx/>
              <a:buNone/>
              <a:defRPr/>
            </a:pPr>
            <a:r>
              <a:rPr kumimoji="0" lang="zh-CN" altLang="en-US" sz="1600" kern="1200" cap="none" spc="0" normalizeH="0" baseline="0" noProof="0" dirty="0">
                <a:solidFill>
                  <a:srgbClr val="00B0F0"/>
                </a:solidFill>
                <a:latin typeface="宋体" panose="02010600030101010101" pitchFamily="2" charset="-122"/>
                <a:ea typeface="宋体" panose="02010600030101010101" pitchFamily="2" charset="-122"/>
                <a:cs typeface="+mn-cs"/>
              </a:rPr>
              <a:t>模拟图传</a:t>
            </a:r>
            <a:r>
              <a:rPr kumimoji="0" lang="zh-CN" altLang="en-US" sz="1600" kern="1200" cap="none" spc="0" normalizeH="0" baseline="0" noProof="0" dirty="0">
                <a:latin typeface="宋体" panose="02010600030101010101" pitchFamily="2" charset="-122"/>
                <a:ea typeface="宋体" panose="02010600030101010101" pitchFamily="2" charset="-122"/>
                <a:cs typeface="+mn-cs"/>
              </a:rPr>
              <a:t>：由于将噪声和有用信息叠加在一起，分辨时有较大的难度，去除噪声的同时，有用信息也会被除掉；模拟图传不能简单地放大功率，以达到增大传输距离的目的。</a:t>
            </a:r>
            <a:endParaRPr kumimoji="0" lang="en-US" altLang="zh-CN" sz="1600" kern="1200" cap="none" spc="0" normalizeH="0" baseline="0" noProof="0" dirty="0">
              <a:latin typeface="宋体" panose="02010600030101010101" pitchFamily="2" charset="-122"/>
              <a:ea typeface="宋体" panose="02010600030101010101" pitchFamily="2" charset="-122"/>
              <a:cs typeface="+mn-cs"/>
            </a:endParaRPr>
          </a:p>
          <a:p>
            <a:pPr marR="0" indent="457200" algn="just" defTabSz="914400">
              <a:lnSpc>
                <a:spcPct val="130000"/>
              </a:lnSpc>
              <a:buClrTx/>
              <a:buSzTx/>
              <a:buFontTx/>
              <a:buNone/>
              <a:defRPr/>
            </a:pPr>
            <a:r>
              <a:rPr kumimoji="0" lang="zh-CN" altLang="en-US" sz="1600" kern="1200" cap="none" spc="0" normalizeH="0" baseline="0" noProof="0" dirty="0">
                <a:solidFill>
                  <a:srgbClr val="7030A0"/>
                </a:solidFill>
                <a:latin typeface="宋体" panose="02010600030101010101" pitchFamily="2" charset="-122"/>
                <a:ea typeface="宋体" panose="02010600030101010101" pitchFamily="2" charset="-122"/>
                <a:cs typeface="+mn-cs"/>
              </a:rPr>
              <a:t>数字图传</a:t>
            </a:r>
            <a:r>
              <a:rPr kumimoji="0" lang="zh-CN" altLang="en-US" sz="1600" kern="1200" cap="none" spc="0" normalizeH="0" baseline="0" noProof="0" dirty="0">
                <a:latin typeface="宋体" panose="02010600030101010101" pitchFamily="2" charset="-122"/>
                <a:ea typeface="宋体" panose="02010600030101010101" pitchFamily="2" charset="-122"/>
                <a:cs typeface="+mn-cs"/>
              </a:rPr>
              <a:t>：噪声不影响信息本身传递，可通过软件方式滤除绝大部分噪声，即可消除噪声积累，通过后期不同的校验技术保证信息传递的可靠性，数字信息便于加密，信息保密性大大增强。</a:t>
            </a:r>
            <a:endParaRPr kumimoji="0" lang="zh-CN" altLang="en-US" sz="1600" kern="1200" cap="none" spc="0" normalizeH="0" baseline="0" noProof="0" dirty="0">
              <a:latin typeface="宋体" panose="02010600030101010101" pitchFamily="2" charset="-122"/>
              <a:ea typeface="宋体" panose="02010600030101010101" pitchFamily="2" charset="-122"/>
              <a:cs typeface="+mn-cs"/>
            </a:endParaRPr>
          </a:p>
          <a:p>
            <a:pPr marL="285750" marR="0" indent="-285750" algn="just" defTabSz="914400">
              <a:lnSpc>
                <a:spcPct val="130000"/>
              </a:lnSpc>
              <a:spcBef>
                <a:spcPts val="600"/>
              </a:spcBef>
              <a:spcAft>
                <a:spcPts val="600"/>
              </a:spcAft>
              <a:buClrTx/>
              <a:buSzTx/>
              <a:buFont typeface="Wingdings" panose="05000000000000000000" pitchFamily="2" charset="2"/>
              <a:buChar char="p"/>
              <a:defRPr/>
            </a:pPr>
            <a:r>
              <a:rPr kumimoji="0" lang="zh-CN" altLang="en-US" sz="1600" kern="1200" cap="none" spc="0" normalizeH="0" baseline="0" noProof="0" dirty="0">
                <a:latin typeface="宋体" panose="02010600030101010101" pitchFamily="2" charset="-122"/>
                <a:ea typeface="宋体" panose="02010600030101010101" pitchFamily="2" charset="-122"/>
                <a:cs typeface="+mn-cs"/>
              </a:rPr>
              <a:t>易用性</a:t>
            </a:r>
            <a:endParaRPr kumimoji="0" lang="zh-CN" altLang="en-US" sz="1600" kern="1200" cap="none" spc="0" normalizeH="0" baseline="0" noProof="0" dirty="0">
              <a:latin typeface="宋体" panose="02010600030101010101" pitchFamily="2" charset="-122"/>
              <a:ea typeface="宋体" panose="02010600030101010101" pitchFamily="2" charset="-122"/>
              <a:cs typeface="+mn-cs"/>
            </a:endParaRPr>
          </a:p>
          <a:p>
            <a:pPr marR="0" indent="457200" algn="just" defTabSz="914400">
              <a:lnSpc>
                <a:spcPct val="130000"/>
              </a:lnSpc>
              <a:buClrTx/>
              <a:buSzTx/>
              <a:buFontTx/>
              <a:buNone/>
              <a:defRPr/>
            </a:pPr>
            <a:r>
              <a:rPr kumimoji="0" lang="zh-CN" altLang="en-US" sz="1600" kern="1200" cap="none" spc="0" normalizeH="0" baseline="0" noProof="0" dirty="0">
                <a:solidFill>
                  <a:srgbClr val="00B0F0"/>
                </a:solidFill>
                <a:latin typeface="宋体" panose="02010600030101010101" pitchFamily="2" charset="-122"/>
                <a:ea typeface="宋体" panose="02010600030101010101" pitchFamily="2" charset="-122"/>
                <a:cs typeface="+mn-cs"/>
              </a:rPr>
              <a:t>模拟图传</a:t>
            </a:r>
            <a:r>
              <a:rPr kumimoji="0" lang="zh-CN" altLang="en-US" sz="1600" kern="1200" cap="none" spc="0" normalizeH="0" baseline="0" noProof="0" dirty="0">
                <a:latin typeface="宋体" panose="02010600030101010101" pitchFamily="2" charset="-122"/>
                <a:ea typeface="宋体" panose="02010600030101010101" pitchFamily="2" charset="-122"/>
                <a:cs typeface="+mn-cs"/>
              </a:rPr>
              <a:t>：记录的信息为信息本身，可能会受到精度等外界环境影响。</a:t>
            </a:r>
            <a:endParaRPr kumimoji="0" lang="zh-CN" altLang="en-US" sz="1600" kern="1200" cap="none" spc="0" normalizeH="0" baseline="0" noProof="0" dirty="0">
              <a:latin typeface="宋体" panose="02010600030101010101" pitchFamily="2" charset="-122"/>
              <a:ea typeface="宋体" panose="02010600030101010101" pitchFamily="2" charset="-122"/>
              <a:cs typeface="+mn-cs"/>
            </a:endParaRPr>
          </a:p>
          <a:p>
            <a:pPr marR="0" indent="457200" algn="just" defTabSz="914400">
              <a:lnSpc>
                <a:spcPct val="130000"/>
              </a:lnSpc>
              <a:buClrTx/>
              <a:buSzTx/>
              <a:buFontTx/>
              <a:buNone/>
              <a:defRPr/>
            </a:pPr>
            <a:r>
              <a:rPr kumimoji="0" lang="zh-CN" altLang="en-US" sz="1600" kern="1200" cap="none" spc="0" normalizeH="0" baseline="0" noProof="0" dirty="0">
                <a:solidFill>
                  <a:srgbClr val="7030A0"/>
                </a:solidFill>
                <a:latin typeface="宋体" panose="02010600030101010101" pitchFamily="2" charset="-122"/>
                <a:ea typeface="宋体" panose="02010600030101010101" pitchFamily="2" charset="-122"/>
                <a:cs typeface="+mn-cs"/>
              </a:rPr>
              <a:t>数字图传</a:t>
            </a:r>
            <a:r>
              <a:rPr kumimoji="0" lang="zh-CN" altLang="en-US" sz="1600" kern="1200" cap="none" spc="0" normalizeH="0" baseline="0" noProof="0" dirty="0">
                <a:latin typeface="宋体" panose="02010600030101010101" pitchFamily="2" charset="-122"/>
                <a:ea typeface="宋体" panose="02010600030101010101" pitchFamily="2" charset="-122"/>
                <a:cs typeface="+mn-cs"/>
              </a:rPr>
              <a:t>：图像信号本身为数字信号，易于记录，同时也利于连接各种数字接口，可利用现代计算技术对信号进行处理。</a:t>
            </a:r>
            <a:endParaRPr kumimoji="0" lang="zh-CN" altLang="en-US" sz="1600" kern="1200" cap="none" spc="0" normalizeH="0" baseline="0" noProof="0" dirty="0">
              <a:latin typeface="宋体" panose="02010600030101010101" pitchFamily="2" charset="-122"/>
              <a:ea typeface="宋体" panose="02010600030101010101" pitchFamily="2" charset="-122"/>
              <a:cs typeface="+mn-cs"/>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88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xEl>
                                              <p:charRg st="0" end="6"/>
                                            </p:txEl>
                                          </p:spTgt>
                                        </p:tgtEl>
                                        <p:attrNameLst>
                                          <p:attrName>style.visibility</p:attrName>
                                        </p:attrNameLst>
                                      </p:cBhvr>
                                      <p:to>
                                        <p:strVal val="visible"/>
                                      </p:to>
                                    </p:set>
                                    <p:animEffect transition="in" filter="fade">
                                      <p:cBhvr>
                                        <p:cTn id="15" dur="500"/>
                                        <p:tgtEl>
                                          <p:spTgt spid="12">
                                            <p:txEl>
                                              <p:charRg st="0"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xEl>
                                              <p:charRg st="6" end="77"/>
                                            </p:txEl>
                                          </p:spTgt>
                                        </p:tgtEl>
                                        <p:attrNameLst>
                                          <p:attrName>style.visibility</p:attrName>
                                        </p:attrNameLst>
                                      </p:cBhvr>
                                      <p:to>
                                        <p:strVal val="visible"/>
                                      </p:to>
                                    </p:set>
                                    <p:animEffect transition="in" filter="fade">
                                      <p:cBhvr>
                                        <p:cTn id="20" dur="500"/>
                                        <p:tgtEl>
                                          <p:spTgt spid="12">
                                            <p:txEl>
                                              <p:charRg st="6" end="77"/>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xEl>
                                              <p:charRg st="77" end="145"/>
                                            </p:txEl>
                                          </p:spTgt>
                                        </p:tgtEl>
                                        <p:attrNameLst>
                                          <p:attrName>style.visibility</p:attrName>
                                        </p:attrNameLst>
                                      </p:cBhvr>
                                      <p:to>
                                        <p:strVal val="visible"/>
                                      </p:to>
                                    </p:set>
                                    <p:animEffect transition="in" filter="fade">
                                      <p:cBhvr>
                                        <p:cTn id="25" dur="500"/>
                                        <p:tgtEl>
                                          <p:spTgt spid="12">
                                            <p:txEl>
                                              <p:charRg st="77" end="14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2">
                                            <p:txEl>
                                              <p:charRg st="145" end="150"/>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2">
                                            <p:txEl>
                                              <p:charRg st="150" end="227"/>
                                            </p:txEl>
                                          </p:spTgt>
                                        </p:tgtEl>
                                        <p:attrNameLst>
                                          <p:attrName>style.visibility</p:attrName>
                                        </p:attrNameLst>
                                      </p:cBhvr>
                                      <p:to>
                                        <p:strVal val="visible"/>
                                      </p:to>
                                    </p:set>
                                    <p:animEffect transition="in" filter="fade">
                                      <p:cBhvr>
                                        <p:cTn id="34" dur="500"/>
                                        <p:tgtEl>
                                          <p:spTgt spid="12">
                                            <p:txEl>
                                              <p:charRg st="150" end="22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
                                            <p:txEl>
                                              <p:charRg st="227" end="311"/>
                                            </p:txEl>
                                          </p:spTgt>
                                        </p:tgtEl>
                                        <p:attrNameLst>
                                          <p:attrName>style.visibility</p:attrName>
                                        </p:attrNameLst>
                                      </p:cBhvr>
                                      <p:to>
                                        <p:strVal val="visible"/>
                                      </p:to>
                                    </p:set>
                                    <p:animEffect transition="in" filter="fade">
                                      <p:cBhvr>
                                        <p:cTn id="39" dur="500"/>
                                        <p:tgtEl>
                                          <p:spTgt spid="12">
                                            <p:txEl>
                                              <p:charRg st="227" end="31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2">
                                            <p:txEl>
                                              <p:charRg st="311" end="315"/>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2">
                                            <p:txEl>
                                              <p:charRg st="315" end="347"/>
                                            </p:txEl>
                                          </p:spTgt>
                                        </p:tgtEl>
                                        <p:attrNameLst>
                                          <p:attrName>style.visibility</p:attrName>
                                        </p:attrNameLst>
                                      </p:cBhvr>
                                      <p:to>
                                        <p:strVal val="visible"/>
                                      </p:to>
                                    </p:set>
                                    <p:animEffect transition="in" filter="fade">
                                      <p:cBhvr>
                                        <p:cTn id="48" dur="500"/>
                                        <p:tgtEl>
                                          <p:spTgt spid="12">
                                            <p:txEl>
                                              <p:charRg st="315" end="347"/>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2">
                                            <p:txEl>
                                              <p:charRg st="347" end="401"/>
                                            </p:txEl>
                                          </p:spTgt>
                                        </p:tgtEl>
                                        <p:attrNameLst>
                                          <p:attrName>style.visibility</p:attrName>
                                        </p:attrNameLst>
                                      </p:cBhvr>
                                      <p:to>
                                        <p:strVal val="visible"/>
                                      </p:to>
                                    </p:set>
                                    <p:animEffect transition="in" filter="fade">
                                      <p:cBhvr>
                                        <p:cTn id="53" dur="500"/>
                                        <p:tgtEl>
                                          <p:spTgt spid="12">
                                            <p:txEl>
                                              <p:charRg st="347" end="40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38" grpId="0"/>
      <p:bldP spid="12"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8834"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3.6.1</a:t>
            </a:r>
            <a:r>
              <a:rPr lang="zh-CN" altLang="en-US" sz="2700" dirty="0">
                <a:solidFill>
                  <a:schemeClr val="accent1"/>
                </a:solidFill>
                <a:latin typeface="华文楷体" panose="02010600040101010101" pitchFamily="2" charset="-122"/>
                <a:ea typeface="华文楷体" panose="02010600040101010101" pitchFamily="2" charset="-122"/>
              </a:rPr>
              <a:t>  图传设备介绍</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48837"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250886" name="文本框 8"/>
          <p:cNvSpPr txBox="1"/>
          <p:nvPr/>
        </p:nvSpPr>
        <p:spPr>
          <a:xfrm>
            <a:off x="373063" y="895350"/>
            <a:ext cx="8428037" cy="3683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just">
              <a:lnSpc>
                <a:spcPct val="100000"/>
              </a:lnSpc>
              <a:spcBef>
                <a:spcPct val="0"/>
              </a:spcBef>
              <a:buFontTx/>
              <a:buNone/>
            </a:pPr>
            <a:r>
              <a:rPr lang="zh-CN" altLang="en-US" sz="1800" b="1" dirty="0">
                <a:latin typeface="宋体" panose="02010600030101010101" pitchFamily="2" charset="-122"/>
                <a:ea typeface="宋体" panose="02010600030101010101" pitchFamily="2" charset="-122"/>
              </a:rPr>
              <a:t>（</a:t>
            </a:r>
            <a:r>
              <a:rPr lang="en-US" altLang="zh-CN" sz="1800" b="1" dirty="0">
                <a:latin typeface="宋体" panose="02010600030101010101" pitchFamily="2" charset="-122"/>
                <a:ea typeface="宋体" panose="02010600030101010101" pitchFamily="2" charset="-122"/>
              </a:rPr>
              <a:t>3</a:t>
            </a:r>
            <a:r>
              <a:rPr lang="zh-CN" altLang="en-US" sz="1800" b="1" dirty="0">
                <a:latin typeface="宋体" panose="02010600030101010101" pitchFamily="2" charset="-122"/>
                <a:ea typeface="宋体" panose="02010600030101010101" pitchFamily="2" charset="-122"/>
              </a:rPr>
              <a:t>）无人机图传产品 </a:t>
            </a:r>
            <a:endParaRPr lang="en-US" altLang="zh-CN" sz="1800" b="1" dirty="0">
              <a:latin typeface="宋体" panose="02010600030101010101" pitchFamily="2" charset="-122"/>
              <a:ea typeface="宋体" panose="02010600030101010101" pitchFamily="2" charset="-122"/>
            </a:endParaRPr>
          </a:p>
        </p:txBody>
      </p:sp>
      <p:sp>
        <p:nvSpPr>
          <p:cNvPr id="10" name="文本框 9"/>
          <p:cNvSpPr txBox="1"/>
          <p:nvPr/>
        </p:nvSpPr>
        <p:spPr>
          <a:xfrm>
            <a:off x="373063" y="1371600"/>
            <a:ext cx="8428038" cy="1701800"/>
          </a:xfrm>
          <a:prstGeom prst="rect">
            <a:avLst/>
          </a:prstGeom>
          <a:noFill/>
        </p:spPr>
        <p:txBody>
          <a:bodyPr>
            <a:spAutoFit/>
          </a:bodyPr>
          <a:lstStyle/>
          <a:p>
            <a:pPr marR="0" indent="457200" algn="just" defTabSz="914400">
              <a:lnSpc>
                <a:spcPct val="150000"/>
              </a:lnSpc>
              <a:buClrTx/>
              <a:buSzTx/>
              <a:buFontTx/>
              <a:buNone/>
              <a:defRPr/>
            </a:pP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按照设备类型来分，可分为模拟图传和数字图传，由于数字图传所传输的视频质量和稳定性都要远远好于模拟图传系统，所以在工业级应用中通常都采用数字图传。数字图传根据其所传输视频的像素分辨率的不同又可细分为</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D1(720*576)</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、高清</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720i/p</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1280*720</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）和全高清</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1080 </a:t>
            </a:r>
            <a:r>
              <a:rPr kumimoji="0" lang="en-US" altLang="zh-CN" kern="100" cap="none" spc="0" normalizeH="0" baseline="0" noProof="0" dirty="0" err="1">
                <a:latin typeface="Times New Roman" panose="02020603050405020304" pitchFamily="18" charset="0"/>
                <a:ea typeface="宋体" panose="02010600030101010101" pitchFamily="2" charset="-122"/>
                <a:cs typeface="Times New Roman" panose="02020603050405020304" pitchFamily="18" charset="0"/>
              </a:rPr>
              <a:t>i</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/p</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1920*1080</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）等级别。</a:t>
            </a:r>
            <a:endPar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p:cNvSpPr txBox="1"/>
          <p:nvPr/>
        </p:nvSpPr>
        <p:spPr>
          <a:xfrm>
            <a:off x="373063" y="3179763"/>
            <a:ext cx="8428038" cy="1701800"/>
          </a:xfrm>
          <a:prstGeom prst="rect">
            <a:avLst/>
          </a:prstGeom>
          <a:noFill/>
        </p:spPr>
        <p:txBody>
          <a:bodyPr>
            <a:spAutoFit/>
          </a:bodyPr>
          <a:lstStyle/>
          <a:p>
            <a:pPr marR="0" indent="457200" algn="just" defTabSz="914400">
              <a:lnSpc>
                <a:spcPct val="150000"/>
              </a:lnSpc>
              <a:buClrTx/>
              <a:buSzTx/>
              <a:buFontTx/>
              <a:buNone/>
              <a:defRPr/>
            </a:pP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目前市面上全高清图传的制式和分辨率主要</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1080i</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和</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1080p </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两种，其常用帧率又分为</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25fps</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30fps</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50fps</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和</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60fps</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四种</a:t>
            </a:r>
            <a:r>
              <a:rPr kumimoji="0" lang="zh-CN" altLang="en-US"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带宽基本分为</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4MHz</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6MHz</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和</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8MHz</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三种</a:t>
            </a:r>
            <a:r>
              <a:rPr kumimoji="0" lang="zh-CN" altLang="en-US"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实际码流速度则从</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2Mbps</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到</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12Mbps</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不等</a:t>
            </a:r>
            <a:r>
              <a:rPr kumimoji="0" lang="zh-CN" altLang="en-US"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端到端的传输延迟基本在</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400ms</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到</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1200ms</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之间</a:t>
            </a:r>
            <a:r>
              <a:rPr kumimoji="0" lang="zh-CN" altLang="en-US"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1W</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发射功率的有效传输距离从几百米到</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20km</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左右不等</a:t>
            </a:r>
            <a:r>
              <a:rPr kumimoji="0" lang="zh-CN" altLang="en-US"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08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xEl>
                                              <p:charRg st="0" end="168"/>
                                            </p:txEl>
                                          </p:spTgt>
                                        </p:tgtEl>
                                        <p:attrNameLst>
                                          <p:attrName>style.visibility</p:attrName>
                                        </p:attrNameLst>
                                      </p:cBhvr>
                                      <p:to>
                                        <p:strVal val="visible"/>
                                      </p:to>
                                    </p:set>
                                    <p:animEffect transition="in" filter="fade">
                                      <p:cBhvr>
                                        <p:cTn id="16" dur="500"/>
                                        <p:tgtEl>
                                          <p:spTgt spid="11">
                                            <p:txEl>
                                              <p:charRg st="0" end="16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86" grpId="0"/>
      <p:bldP spid="10"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0882"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3.6.1</a:t>
            </a:r>
            <a:r>
              <a:rPr lang="zh-CN" altLang="en-US" sz="2700" dirty="0">
                <a:solidFill>
                  <a:schemeClr val="accent1"/>
                </a:solidFill>
                <a:latin typeface="华文楷体" panose="02010600040101010101" pitchFamily="2" charset="-122"/>
                <a:ea typeface="华文楷体" panose="02010600040101010101" pitchFamily="2" charset="-122"/>
              </a:rPr>
              <a:t>  图传设备介绍</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50885"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9" name="文本框 8"/>
          <p:cNvSpPr txBox="1"/>
          <p:nvPr/>
        </p:nvSpPr>
        <p:spPr>
          <a:xfrm>
            <a:off x="373063" y="1370013"/>
            <a:ext cx="8428038" cy="369888"/>
          </a:xfrm>
          <a:prstGeom prst="rect">
            <a:avLst/>
          </a:prstGeom>
          <a:noFill/>
        </p:spPr>
        <p:txBody>
          <a:bodyPr>
            <a:spAutoFit/>
          </a:bodyPr>
          <a:lstStyle/>
          <a:p>
            <a:pPr marR="0" indent="457200" algn="just" defTabSz="914400">
              <a:buClrTx/>
              <a:buSzTx/>
              <a:buFontTx/>
              <a:buNone/>
              <a:defRPr/>
            </a:pP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无人机与图传产品的连接如图</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3-71</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所示</a:t>
            </a:r>
            <a:r>
              <a:rPr kumimoji="0" lang="zh-CN" altLang="en-US"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矩形: 圆角 3"/>
          <p:cNvSpPr/>
          <p:nvPr/>
        </p:nvSpPr>
        <p:spPr>
          <a:xfrm>
            <a:off x="373063" y="858838"/>
            <a:ext cx="2352675" cy="363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just"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lt1"/>
                </a:solidFill>
                <a:effectLst/>
                <a:uLnTx/>
                <a:uFillTx/>
                <a:latin typeface="+mn-lt"/>
                <a:ea typeface="+mn-ea"/>
                <a:cs typeface="+mn-cs"/>
              </a:rPr>
              <a:t>三、图传构成</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3" name="文本框 12"/>
          <p:cNvSpPr txBox="1"/>
          <p:nvPr/>
        </p:nvSpPr>
        <p:spPr>
          <a:xfrm>
            <a:off x="3079750" y="6353175"/>
            <a:ext cx="3014663" cy="339725"/>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图</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3-71  </a:t>
            </a:r>
            <a:r>
              <a:rPr kumimoji="0" lang="zh-CN" altLang="en-US"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无人机与图传产品连接</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pic>
        <p:nvPicPr>
          <p:cNvPr id="252937" name="图片 92"/>
          <p:cNvPicPr>
            <a:picLocks noChangeAspect="1"/>
          </p:cNvPicPr>
          <p:nvPr/>
        </p:nvPicPr>
        <p:blipFill>
          <a:blip r:embed="rId2"/>
          <a:stretch>
            <a:fillRect/>
          </a:stretch>
        </p:blipFill>
        <p:spPr>
          <a:xfrm>
            <a:off x="1938338" y="1885950"/>
            <a:ext cx="5267325" cy="4414838"/>
          </a:xfrm>
          <a:prstGeom prst="rect">
            <a:avLst/>
          </a:prstGeom>
          <a:noFill/>
          <a:ln w="9525">
            <a:noFill/>
          </a:ln>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
                                            <p:txEl>
                                              <p:charRg st="0" end="21"/>
                                            </p:txEl>
                                          </p:spTgt>
                                        </p:tgtEl>
                                        <p:attrNameLst>
                                          <p:attrName>style.visibility</p:attrName>
                                        </p:attrNameLst>
                                      </p:cBhvr>
                                      <p:to>
                                        <p:strVal val="visible"/>
                                      </p:to>
                                    </p:set>
                                    <p:animEffect transition="in" filter="fade">
                                      <p:cBhvr>
                                        <p:cTn id="13" dur="500"/>
                                        <p:tgtEl>
                                          <p:spTgt spid="9">
                                            <p:txEl>
                                              <p:charRg st="0" end="2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52937"/>
                                        </p:tgtEl>
                                        <p:attrNameLst>
                                          <p:attrName>style.visibility</p:attrName>
                                        </p:attrNameLst>
                                      </p:cBhvr>
                                      <p:to>
                                        <p:strVal val="visible"/>
                                      </p:to>
                                    </p:set>
                                    <p:anim calcmode="lin" valueType="num">
                                      <p:cBhvr additive="base">
                                        <p:cTn id="18" dur="500" fill="hold"/>
                                        <p:tgtEl>
                                          <p:spTgt spid="252937"/>
                                        </p:tgtEl>
                                        <p:attrNameLst>
                                          <p:attrName>ppt_x</p:attrName>
                                        </p:attrNameLst>
                                      </p:cBhvr>
                                      <p:tavLst>
                                        <p:tav tm="0">
                                          <p:val>
                                            <p:strVal val="#ppt_x"/>
                                          </p:val>
                                        </p:tav>
                                        <p:tav tm="100000">
                                          <p:val>
                                            <p:strVal val="#ppt_x"/>
                                          </p:val>
                                        </p:tav>
                                      </p:tavLst>
                                    </p:anim>
                                    <p:anim calcmode="lin" valueType="num">
                                      <p:cBhvr additive="base">
                                        <p:cTn id="19" dur="500" fill="hold"/>
                                        <p:tgtEl>
                                          <p:spTgt spid="252937"/>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2930"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3.6.1</a:t>
            </a:r>
            <a:r>
              <a:rPr lang="zh-CN" altLang="en-US" sz="2700" dirty="0">
                <a:solidFill>
                  <a:schemeClr val="accent1"/>
                </a:solidFill>
                <a:latin typeface="华文楷体" panose="02010600040101010101" pitchFamily="2" charset="-122"/>
                <a:ea typeface="华文楷体" panose="02010600040101010101" pitchFamily="2" charset="-122"/>
              </a:rPr>
              <a:t>  图传设备介绍</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52933"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9" name="文本框 8"/>
          <p:cNvSpPr txBox="1"/>
          <p:nvPr/>
        </p:nvSpPr>
        <p:spPr>
          <a:xfrm>
            <a:off x="373063" y="1068388"/>
            <a:ext cx="8428038" cy="2520950"/>
          </a:xfrm>
          <a:prstGeom prst="rect">
            <a:avLst/>
          </a:prstGeom>
          <a:noFill/>
        </p:spPr>
        <p:txBody>
          <a:bodyPr>
            <a:spAutoFit/>
          </a:bodyPr>
          <a:lstStyle/>
          <a:p>
            <a:pPr marL="285750" marR="0" indent="-285750" algn="just" defTabSz="914400">
              <a:lnSpc>
                <a:spcPct val="150000"/>
              </a:lnSpc>
              <a:buClrTx/>
              <a:buSzTx/>
              <a:buFont typeface="Wingdings" panose="05000000000000000000" pitchFamily="2" charset="2"/>
              <a:buChar char="p"/>
              <a:defRPr/>
            </a:pPr>
            <a:r>
              <a:rPr kumimoji="0" lang="zh-CN" altLang="en-US" kern="1200" cap="none" spc="0" normalizeH="0" baseline="0" noProof="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图像采集端 </a:t>
            </a:r>
            <a:endParaRPr kumimoji="0" lang="en-US" altLang="zh-CN" kern="1200" cap="none" spc="0" normalizeH="0" baseline="0" noProof="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p>
            <a:pPr marR="0" indent="457200" algn="just" defTabSz="914400">
              <a:lnSpc>
                <a:spcPct val="150000"/>
              </a:lnSpc>
              <a:buClrTx/>
              <a:buSzTx/>
              <a:buFontTx/>
              <a:buNone/>
              <a:defRPr/>
            </a:pP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图像采集端，是指在无人机端用来采集图像的设备，如摄像头、运动相机和单反相机等。</a:t>
            </a:r>
            <a:endPar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L="285750" marR="0" indent="-285750" algn="just" defTabSz="914400">
              <a:lnSpc>
                <a:spcPct val="150000"/>
              </a:lnSpc>
              <a:buClrTx/>
              <a:buSzTx/>
              <a:buFont typeface="Wingdings" panose="05000000000000000000" pitchFamily="2" charset="2"/>
              <a:buChar char="p"/>
              <a:defRPr/>
            </a:pPr>
            <a:r>
              <a:rPr kumimoji="0" lang="zh-CN" altLang="en-US" kern="1200" cap="none" spc="0" normalizeH="0" baseline="0" noProof="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rPr>
              <a:t>图像发射端 </a:t>
            </a:r>
            <a:endParaRPr kumimoji="0" lang="en-US" altLang="zh-CN" kern="1200" cap="none" spc="0" normalizeH="0" baseline="0" noProof="0" dirty="0">
              <a:solidFill>
                <a:srgbClr val="00B0F0"/>
              </a:solidFill>
              <a:latin typeface="Times New Roman" panose="02020603050405020304" pitchFamily="18" charset="0"/>
              <a:ea typeface="宋体" panose="02010600030101010101" pitchFamily="2" charset="-122"/>
              <a:cs typeface="Times New Roman" panose="02020603050405020304" pitchFamily="18" charset="0"/>
            </a:endParaRPr>
          </a:p>
          <a:p>
            <a:pPr marR="0" indent="457200" algn="just" defTabSz="914400">
              <a:lnSpc>
                <a:spcPct val="150000"/>
              </a:lnSpc>
              <a:buClrTx/>
              <a:buSzTx/>
              <a:buFontTx/>
              <a:buNone/>
              <a:defRPr/>
            </a:pPr>
            <a:r>
              <a:rPr kumimoji="0" lang="zh-CN" altLang="en-US" kern="12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图像发射端，是指无线图像传输设备的发射设备，包括发射器和天线。通常安装在无人机飞行平台上，随无人机飞行，配合摄像头或相机使用。</a:t>
            </a:r>
            <a:endParaRPr kumimoji="0" lang="en-US" altLang="zh-CN" kern="1200" cap="none" spc="0" normalizeH="0" baseline="0" noProof="0" dirty="0">
              <a:latin typeface="宋体" panose="02010600030101010101" pitchFamily="2" charset="-122"/>
              <a:ea typeface="宋体" panose="02010600030101010101" pitchFamily="2" charset="-122"/>
              <a:cs typeface="Times New Roman" panose="02020603050405020304" pitchFamily="18" charset="0"/>
            </a:endParaRPr>
          </a:p>
        </p:txBody>
      </p:sp>
      <p:sp>
        <p:nvSpPr>
          <p:cNvPr id="254983" name="文本框 10"/>
          <p:cNvSpPr txBox="1"/>
          <p:nvPr/>
        </p:nvSpPr>
        <p:spPr>
          <a:xfrm>
            <a:off x="373063" y="4662488"/>
            <a:ext cx="8428037" cy="1285875"/>
          </a:xfrm>
          <a:prstGeom prst="rect">
            <a:avLst/>
          </a:prstGeom>
          <a:noFill/>
          <a:ln w="9525" cap="flat" cmpd="sng">
            <a:solidFill>
              <a:srgbClr val="00B050"/>
            </a:solidFill>
            <a:prstDash val="solid"/>
            <a:miter/>
            <a:headEnd type="none" w="med" len="med"/>
            <a:tailEnd type="none" w="med" len="med"/>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457200" algn="just">
              <a:lnSpc>
                <a:spcPct val="150000"/>
              </a:lnSpc>
              <a:spcBef>
                <a:spcPct val="0"/>
              </a:spcBef>
              <a:buFontTx/>
              <a:buNone/>
            </a:pPr>
            <a:r>
              <a:rPr lang="zh-CN" altLang="en-US" sz="1800" dirty="0">
                <a:latin typeface="Times New Roman" panose="02020603050405020304" pitchFamily="18" charset="0"/>
                <a:ea typeface="宋体" panose="02010600030101010101" pitchFamily="2" charset="-122"/>
              </a:rPr>
              <a:t>（</a:t>
            </a:r>
            <a:r>
              <a:rPr lang="en-US" altLang="zh-CN" sz="1800" dirty="0">
                <a:latin typeface="Times New Roman" panose="02020603050405020304" pitchFamily="18" charset="0"/>
                <a:ea typeface="宋体" panose="02010600030101010101" pitchFamily="2" charset="-122"/>
              </a:rPr>
              <a:t>1</a:t>
            </a:r>
            <a:r>
              <a:rPr lang="zh-CN" altLang="en-US" sz="1800" dirty="0">
                <a:latin typeface="Times New Roman" panose="02020603050405020304" pitchFamily="18" charset="0"/>
                <a:ea typeface="宋体" panose="02010600030101010101" pitchFamily="2" charset="-122"/>
              </a:rPr>
              <a:t>）图传类型选择 </a:t>
            </a:r>
            <a:endParaRPr lang="en-US" altLang="zh-CN" sz="1800" dirty="0">
              <a:latin typeface="Times New Roman" panose="02020603050405020304" pitchFamily="18" charset="0"/>
              <a:ea typeface="宋体" panose="02010600030101010101" pitchFamily="2" charset="-122"/>
            </a:endParaRPr>
          </a:p>
          <a:p>
            <a:pPr marL="0" lvl="0" indent="457200" algn="just">
              <a:lnSpc>
                <a:spcPct val="150000"/>
              </a:lnSpc>
              <a:spcBef>
                <a:spcPct val="0"/>
              </a:spcBef>
              <a:buFontTx/>
              <a:buNone/>
            </a:pPr>
            <a:r>
              <a:rPr lang="zh-CN" altLang="en-US" sz="1800" dirty="0">
                <a:latin typeface="Times New Roman" panose="02020603050405020304" pitchFamily="18" charset="0"/>
                <a:ea typeface="宋体" panose="02010600030101010101" pitchFamily="2" charset="-122"/>
              </a:rPr>
              <a:t>图传分模拟图传和数字图传，模拟图传延迟少、画质清晰度一般，数字图传画面清晰度高、画面延迟较大。</a:t>
            </a:r>
            <a:endParaRPr lang="zh-CN" altLang="en-US" sz="1800" dirty="0">
              <a:latin typeface="Times New Roman" panose="02020603050405020304" pitchFamily="18" charset="0"/>
              <a:ea typeface="宋体" panose="02010600030101010101" pitchFamily="2" charset="-122"/>
            </a:endParaRPr>
          </a:p>
        </p:txBody>
      </p:sp>
      <p:sp>
        <p:nvSpPr>
          <p:cNvPr id="254984" name="文本框 13"/>
          <p:cNvSpPr txBox="1"/>
          <p:nvPr/>
        </p:nvSpPr>
        <p:spPr>
          <a:xfrm>
            <a:off x="373063" y="4152900"/>
            <a:ext cx="4572000" cy="369888"/>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just">
              <a:lnSpc>
                <a:spcPct val="100000"/>
              </a:lnSpc>
              <a:spcBef>
                <a:spcPct val="0"/>
              </a:spcBef>
              <a:spcAft>
                <a:spcPts val="600"/>
              </a:spcAft>
              <a:buFontTx/>
              <a:buNone/>
            </a:pPr>
            <a:r>
              <a:rPr lang="zh-CN" altLang="en-US" sz="1800" b="1" dirty="0">
                <a:latin typeface="Times New Roman" panose="02020603050405020304" pitchFamily="18" charset="0"/>
                <a:ea typeface="宋体" panose="02010600030101010101" pitchFamily="2" charset="-122"/>
              </a:rPr>
              <a:t>图像发射端选配主要考虑以下几方面：</a:t>
            </a:r>
            <a:endParaRPr lang="zh-CN" altLang="en-US" sz="1800" b="1" dirty="0">
              <a:latin typeface="Times New Roman" panose="02020603050405020304" pitchFamily="18" charset="0"/>
              <a:ea typeface="宋体" panose="02010600030101010101" pitchFamily="2"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charRg st="0" end="7"/>
                                            </p:txEl>
                                          </p:spTgt>
                                        </p:tgtEl>
                                        <p:attrNameLst>
                                          <p:attrName>style.visibility</p:attrName>
                                        </p:attrNameLst>
                                      </p:cBhvr>
                                      <p:to>
                                        <p:strVal val="visible"/>
                                      </p:to>
                                    </p:set>
                                    <p:animEffect transition="in" filter="fade">
                                      <p:cBhvr>
                                        <p:cTn id="7" dur="500"/>
                                        <p:tgtEl>
                                          <p:spTgt spid="9">
                                            <p:txEl>
                                              <p:charRg st="0"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charRg st="7" end="47"/>
                                            </p:txEl>
                                          </p:spTgt>
                                        </p:tgtEl>
                                        <p:attrNameLst>
                                          <p:attrName>style.visibility</p:attrName>
                                        </p:attrNameLst>
                                      </p:cBhvr>
                                      <p:to>
                                        <p:strVal val="visible"/>
                                      </p:to>
                                    </p:set>
                                    <p:animEffect transition="in" filter="fade">
                                      <p:cBhvr>
                                        <p:cTn id="10" dur="500"/>
                                        <p:tgtEl>
                                          <p:spTgt spid="9">
                                            <p:txEl>
                                              <p:charRg st="7" end="47"/>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xEl>
                                              <p:charRg st="47" end="54"/>
                                            </p:txEl>
                                          </p:spTgt>
                                        </p:tgtEl>
                                        <p:attrNameLst>
                                          <p:attrName>style.visibility</p:attrName>
                                        </p:attrNameLst>
                                      </p:cBhvr>
                                      <p:to>
                                        <p:strVal val="visible"/>
                                      </p:to>
                                    </p:set>
                                    <p:animEffect transition="in" filter="fade">
                                      <p:cBhvr>
                                        <p:cTn id="15" dur="500"/>
                                        <p:tgtEl>
                                          <p:spTgt spid="9">
                                            <p:txEl>
                                              <p:charRg st="47" end="5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9">
                                            <p:txEl>
                                              <p:charRg st="54" end="118"/>
                                            </p:txEl>
                                          </p:spTgt>
                                        </p:tgtEl>
                                        <p:attrNameLst>
                                          <p:attrName>style.visibility</p:attrName>
                                        </p:attrNameLst>
                                      </p:cBhvr>
                                      <p:to>
                                        <p:strVal val="visible"/>
                                      </p:to>
                                    </p:set>
                                    <p:animEffect transition="in" filter="fade">
                                      <p:cBhvr>
                                        <p:cTn id="18" dur="500"/>
                                        <p:tgtEl>
                                          <p:spTgt spid="9">
                                            <p:txEl>
                                              <p:charRg st="54" end="118"/>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498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4983"/>
                                        </p:tgtEl>
                                        <p:attrNameLst>
                                          <p:attrName>style.visibility</p:attrName>
                                        </p:attrNameLst>
                                      </p:cBhvr>
                                      <p:to>
                                        <p:strVal val="visible"/>
                                      </p:to>
                                    </p:set>
                                    <p:animEffect transition="in" filter="fade">
                                      <p:cBhvr>
                                        <p:cTn id="27" dur="500"/>
                                        <p:tgtEl>
                                          <p:spTgt spid="2549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83" grpId="0" animBg="1"/>
      <p:bldP spid="254984"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4978"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3.6.1</a:t>
            </a:r>
            <a:r>
              <a:rPr lang="zh-CN" altLang="en-US" sz="2700" dirty="0">
                <a:solidFill>
                  <a:schemeClr val="accent1"/>
                </a:solidFill>
                <a:latin typeface="华文楷体" panose="02010600040101010101" pitchFamily="2" charset="-122"/>
                <a:ea typeface="华文楷体" panose="02010600040101010101" pitchFamily="2" charset="-122"/>
              </a:rPr>
              <a:t>  图传设备介绍</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54981"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257030" name="文本框 8"/>
          <p:cNvSpPr txBox="1"/>
          <p:nvPr/>
        </p:nvSpPr>
        <p:spPr>
          <a:xfrm>
            <a:off x="373063" y="890588"/>
            <a:ext cx="8428037" cy="5856287"/>
          </a:xfrm>
          <a:prstGeom prst="rect">
            <a:avLst/>
          </a:prstGeom>
          <a:noFill/>
          <a:ln w="9525" cap="flat" cmpd="sng">
            <a:solidFill>
              <a:srgbClr val="00B050"/>
            </a:solidFill>
            <a:prstDash val="solid"/>
            <a:miter/>
            <a:headEnd type="none" w="med" len="med"/>
            <a:tailEnd type="none" w="med" len="med"/>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457200" algn="just">
              <a:lnSpc>
                <a:spcPct val="150000"/>
              </a:lnSpc>
              <a:spcBef>
                <a:spcPct val="0"/>
              </a:spcBef>
              <a:buFontTx/>
              <a:buNone/>
            </a:pPr>
            <a:r>
              <a:rPr lang="zh-CN" altLang="en-US" sz="1800" dirty="0">
                <a:latin typeface="Times New Roman" panose="02020603050405020304" pitchFamily="18" charset="0"/>
                <a:ea typeface="宋体" panose="02010600030101010101" pitchFamily="2" charset="-122"/>
              </a:rPr>
              <a:t>（</a:t>
            </a:r>
            <a:r>
              <a:rPr lang="en-US" altLang="zh-CN" sz="1800" dirty="0">
                <a:latin typeface="Times New Roman" panose="02020603050405020304" pitchFamily="18" charset="0"/>
                <a:ea typeface="宋体" panose="02010600030101010101" pitchFamily="2" charset="-122"/>
              </a:rPr>
              <a:t>2</a:t>
            </a:r>
            <a:r>
              <a:rPr lang="zh-CN" altLang="en-US" sz="1800" dirty="0">
                <a:latin typeface="Times New Roman" panose="02020603050405020304" pitchFamily="18" charset="0"/>
                <a:ea typeface="宋体" panose="02010600030101010101" pitchFamily="2" charset="-122"/>
              </a:rPr>
              <a:t>）频道选择 </a:t>
            </a:r>
            <a:endParaRPr lang="en-US" altLang="zh-CN" sz="1800" dirty="0">
              <a:latin typeface="Times New Roman" panose="02020603050405020304" pitchFamily="18" charset="0"/>
              <a:ea typeface="宋体" panose="02010600030101010101" pitchFamily="2" charset="-122"/>
            </a:endParaRPr>
          </a:p>
          <a:p>
            <a:pPr marL="0" lvl="0" indent="457200" algn="just">
              <a:lnSpc>
                <a:spcPct val="150000"/>
              </a:lnSpc>
              <a:spcBef>
                <a:spcPct val="0"/>
              </a:spcBef>
              <a:buFontTx/>
              <a:buNone/>
            </a:pPr>
            <a:r>
              <a:rPr lang="en-US" altLang="zh-CN" sz="1800" dirty="0">
                <a:latin typeface="Times New Roman" panose="02020603050405020304" pitchFamily="18" charset="0"/>
                <a:ea typeface="宋体" panose="02010600030101010101" pitchFamily="2" charset="-122"/>
              </a:rPr>
              <a:t>5.8GHz</a:t>
            </a:r>
            <a:r>
              <a:rPr lang="zh-CN" altLang="en-US" sz="1800" dirty="0">
                <a:latin typeface="Times New Roman" panose="02020603050405020304" pitchFamily="18" charset="0"/>
                <a:ea typeface="宋体" panose="02010600030101010101" pitchFamily="2" charset="-122"/>
              </a:rPr>
              <a:t>是国家开放的业余频段，目前在</a:t>
            </a:r>
            <a:r>
              <a:rPr lang="en-US" altLang="zh-CN" sz="1800" dirty="0">
                <a:latin typeface="Times New Roman" panose="02020603050405020304" pitchFamily="18" charset="0"/>
                <a:ea typeface="宋体" panose="02010600030101010101" pitchFamily="2" charset="-122"/>
              </a:rPr>
              <a:t>5.8G</a:t>
            </a:r>
            <a:r>
              <a:rPr lang="zh-CN" altLang="en-US" sz="1800" dirty="0">
                <a:latin typeface="Times New Roman" panose="02020603050405020304" pitchFamily="18" charset="0"/>
                <a:ea typeface="宋体" panose="02010600030101010101" pitchFamily="2" charset="-122"/>
              </a:rPr>
              <a:t>工作的设备很少，这个频段相对比较纯静，干扰较少。</a:t>
            </a:r>
            <a:endParaRPr lang="en-US" altLang="zh-CN" sz="1800" dirty="0">
              <a:latin typeface="Times New Roman" panose="02020603050405020304" pitchFamily="18" charset="0"/>
              <a:ea typeface="宋体" panose="02010600030101010101" pitchFamily="2" charset="-122"/>
            </a:endParaRPr>
          </a:p>
          <a:p>
            <a:pPr marL="0" lvl="0" indent="457200" algn="just">
              <a:lnSpc>
                <a:spcPct val="150000"/>
              </a:lnSpc>
              <a:spcBef>
                <a:spcPct val="0"/>
              </a:spcBef>
              <a:buFontTx/>
              <a:buNone/>
            </a:pPr>
            <a:r>
              <a:rPr lang="zh-CN" altLang="en-US" sz="1800" dirty="0">
                <a:latin typeface="Times New Roman" panose="02020603050405020304" pitchFamily="18" charset="0"/>
                <a:ea typeface="宋体" panose="02010600030101010101" pitchFamily="2" charset="-122"/>
              </a:rPr>
              <a:t>对于专业航空航天器来说，频谱划分时已留有专门的测控频段，而消费类无人机只能老老实实地屈就于</a:t>
            </a:r>
            <a:r>
              <a:rPr lang="en-US" altLang="zh-CN" sz="1800" dirty="0">
                <a:latin typeface="Times New Roman" panose="02020603050405020304" pitchFamily="18" charset="0"/>
                <a:ea typeface="宋体" panose="02010600030101010101" pitchFamily="2" charset="-122"/>
              </a:rPr>
              <a:t>ITU-R (ITU Radio Communication Sector</a:t>
            </a:r>
            <a:r>
              <a:rPr lang="zh-CN" altLang="en-US" sz="1800" dirty="0">
                <a:latin typeface="Times New Roman" panose="02020603050405020304" pitchFamily="18" charset="0"/>
                <a:ea typeface="宋体" panose="02010600030101010101" pitchFamily="2" charset="-122"/>
              </a:rPr>
              <a:t>，国际通信联盟无线电通信局</a:t>
            </a:r>
            <a:r>
              <a:rPr lang="en-US" altLang="zh-CN" sz="1800" dirty="0">
                <a:latin typeface="Times New Roman" panose="02020603050405020304" pitchFamily="18" charset="0"/>
                <a:ea typeface="宋体" panose="02010600030101010101" pitchFamily="2" charset="-122"/>
              </a:rPr>
              <a:t>)</a:t>
            </a:r>
            <a:r>
              <a:rPr lang="zh-CN" altLang="en-US" sz="1800" dirty="0">
                <a:latin typeface="Times New Roman" panose="02020603050405020304" pitchFamily="18" charset="0"/>
                <a:ea typeface="宋体" panose="02010600030101010101" pitchFamily="2" charset="-122"/>
              </a:rPr>
              <a:t>的</a:t>
            </a:r>
            <a:r>
              <a:rPr lang="en-US" altLang="zh-CN" sz="1800" dirty="0">
                <a:latin typeface="Times New Roman" panose="02020603050405020304" pitchFamily="18" charset="0"/>
                <a:ea typeface="宋体" panose="02010600030101010101" pitchFamily="2" charset="-122"/>
              </a:rPr>
              <a:t>ISM</a:t>
            </a:r>
            <a:r>
              <a:rPr lang="zh-CN" altLang="en-US" sz="1800" dirty="0">
                <a:latin typeface="Times New Roman" panose="02020603050405020304" pitchFamily="18" charset="0"/>
                <a:ea typeface="宋体" panose="02010600030101010101" pitchFamily="2" charset="-122"/>
              </a:rPr>
              <a:t>频段</a:t>
            </a:r>
            <a:r>
              <a:rPr lang="en-US" altLang="zh-CN" sz="1800" dirty="0">
                <a:latin typeface="Times New Roman" panose="02020603050405020304" pitchFamily="18" charset="0"/>
                <a:ea typeface="宋体" panose="02010600030101010101" pitchFamily="2" charset="-122"/>
              </a:rPr>
              <a:t>(Industrial Scientific Medical</a:t>
            </a:r>
            <a:r>
              <a:rPr lang="zh-CN" altLang="en-US" sz="1800" dirty="0">
                <a:latin typeface="Times New Roman" panose="02020603050405020304" pitchFamily="18" charset="0"/>
                <a:ea typeface="宋体" panose="02010600030101010101" pitchFamily="2" charset="-122"/>
              </a:rPr>
              <a:t>，工业化科学医疗频段</a:t>
            </a:r>
            <a:r>
              <a:rPr lang="en-US" altLang="zh-CN" sz="1800" dirty="0">
                <a:latin typeface="Times New Roman" panose="02020603050405020304" pitchFamily="18" charset="0"/>
                <a:ea typeface="宋体" panose="02010600030101010101" pitchFamily="2" charset="-122"/>
              </a:rPr>
              <a:t>)</a:t>
            </a:r>
            <a:r>
              <a:rPr lang="zh-CN" altLang="en-US" sz="1800" dirty="0">
                <a:latin typeface="Times New Roman" panose="02020603050405020304" pitchFamily="18" charset="0"/>
                <a:ea typeface="宋体" panose="02010600030101010101" pitchFamily="2" charset="-122"/>
              </a:rPr>
              <a:t>。</a:t>
            </a:r>
            <a:endParaRPr lang="en-US" altLang="zh-CN" sz="1800" dirty="0">
              <a:latin typeface="Times New Roman" panose="02020603050405020304" pitchFamily="18" charset="0"/>
              <a:ea typeface="宋体" panose="02010600030101010101" pitchFamily="2" charset="-122"/>
            </a:endParaRPr>
          </a:p>
          <a:p>
            <a:pPr marL="0" lvl="0" indent="457200" algn="just">
              <a:lnSpc>
                <a:spcPct val="150000"/>
              </a:lnSpc>
              <a:spcBef>
                <a:spcPct val="0"/>
              </a:spcBef>
              <a:buFontTx/>
              <a:buNone/>
            </a:pPr>
            <a:r>
              <a:rPr lang="zh-CN" altLang="en-US" sz="1800" dirty="0">
                <a:solidFill>
                  <a:srgbClr val="FF0000"/>
                </a:solidFill>
                <a:latin typeface="Times New Roman" panose="02020603050405020304" pitchFamily="18" charset="0"/>
                <a:ea typeface="宋体" panose="02010600030101010101" pitchFamily="2" charset="-122"/>
              </a:rPr>
              <a:t>其他常用频道如下所述：</a:t>
            </a:r>
            <a:endParaRPr lang="en-US" altLang="zh-CN" sz="1800" dirty="0">
              <a:solidFill>
                <a:srgbClr val="FF0000"/>
              </a:solidFill>
              <a:latin typeface="Times New Roman" panose="02020603050405020304" pitchFamily="18" charset="0"/>
              <a:ea typeface="宋体" panose="02010600030101010101" pitchFamily="2" charset="-122"/>
            </a:endParaRPr>
          </a:p>
          <a:p>
            <a:pPr marL="0" lvl="0" indent="457200" algn="just">
              <a:lnSpc>
                <a:spcPct val="150000"/>
              </a:lnSpc>
              <a:spcBef>
                <a:spcPct val="0"/>
              </a:spcBef>
              <a:buFontTx/>
              <a:buNone/>
            </a:pPr>
            <a:r>
              <a:rPr lang="en-US" altLang="zh-CN" sz="1800" dirty="0">
                <a:latin typeface="Times New Roman" panose="02020603050405020304" pitchFamily="18" charset="0"/>
                <a:ea typeface="宋体" panose="02010600030101010101" pitchFamily="2" charset="-122"/>
              </a:rPr>
              <a:t>13.56MHz</a:t>
            </a:r>
            <a:r>
              <a:rPr lang="zh-CN" altLang="en-US" sz="1800" dirty="0">
                <a:latin typeface="Times New Roman" panose="02020603050405020304" pitchFamily="18" charset="0"/>
                <a:ea typeface="宋体" panose="02010600030101010101" pitchFamily="2" charset="-122"/>
              </a:rPr>
              <a:t>、</a:t>
            </a:r>
            <a:r>
              <a:rPr lang="en-US" altLang="zh-CN" sz="1800" dirty="0">
                <a:latin typeface="Times New Roman" panose="02020603050405020304" pitchFamily="18" charset="0"/>
                <a:ea typeface="宋体" panose="02010600030101010101" pitchFamily="2" charset="-122"/>
              </a:rPr>
              <a:t>27.12MHz</a:t>
            </a:r>
            <a:r>
              <a:rPr lang="zh-CN" altLang="en-US" sz="1800" dirty="0">
                <a:latin typeface="Times New Roman" panose="02020603050405020304" pitchFamily="18" charset="0"/>
                <a:ea typeface="宋体" panose="02010600030101010101" pitchFamily="2" charset="-122"/>
              </a:rPr>
              <a:t>、</a:t>
            </a:r>
            <a:r>
              <a:rPr lang="en-US" altLang="zh-CN" sz="1800" dirty="0">
                <a:latin typeface="Times New Roman" panose="02020603050405020304" pitchFamily="18" charset="0"/>
                <a:ea typeface="宋体" panose="02010600030101010101" pitchFamily="2" charset="-122"/>
              </a:rPr>
              <a:t>40.68MHz</a:t>
            </a:r>
            <a:r>
              <a:rPr lang="zh-CN" altLang="en-US" sz="1800" dirty="0">
                <a:latin typeface="Times New Roman" panose="02020603050405020304" pitchFamily="18" charset="0"/>
                <a:ea typeface="宋体" panose="02010600030101010101" pitchFamily="2" charset="-122"/>
              </a:rPr>
              <a:t>、</a:t>
            </a:r>
            <a:r>
              <a:rPr lang="en-US" altLang="zh-CN" sz="1800" dirty="0">
                <a:latin typeface="Times New Roman" panose="02020603050405020304" pitchFamily="18" charset="0"/>
                <a:ea typeface="宋体" panose="02010600030101010101" pitchFamily="2" charset="-122"/>
              </a:rPr>
              <a:t>433MHz</a:t>
            </a:r>
            <a:r>
              <a:rPr lang="zh-CN" altLang="en-US" sz="1800" dirty="0">
                <a:latin typeface="Times New Roman" panose="02020603050405020304" pitchFamily="18" charset="0"/>
                <a:ea typeface="宋体" panose="02010600030101010101" pitchFamily="2" charset="-122"/>
              </a:rPr>
              <a:t>、</a:t>
            </a:r>
            <a:r>
              <a:rPr lang="en-US" altLang="zh-CN" sz="1800" dirty="0">
                <a:latin typeface="Times New Roman" panose="02020603050405020304" pitchFamily="18" charset="0"/>
                <a:ea typeface="宋体" panose="02010600030101010101" pitchFamily="2" charset="-122"/>
              </a:rPr>
              <a:t>915MHz</a:t>
            </a:r>
            <a:r>
              <a:rPr lang="zh-CN" altLang="en-US" sz="1800" dirty="0">
                <a:latin typeface="Times New Roman" panose="02020603050405020304" pitchFamily="18" charset="0"/>
                <a:ea typeface="宋体" panose="02010600030101010101" pitchFamily="2" charset="-122"/>
              </a:rPr>
              <a:t>、</a:t>
            </a:r>
            <a:r>
              <a:rPr lang="en-US" altLang="zh-CN" sz="1800" dirty="0">
                <a:latin typeface="Times New Roman" panose="02020603050405020304" pitchFamily="18" charset="0"/>
                <a:ea typeface="宋体" panose="02010600030101010101" pitchFamily="2" charset="-122"/>
              </a:rPr>
              <a:t>2.4GHz</a:t>
            </a:r>
            <a:r>
              <a:rPr lang="zh-CN" altLang="en-US" sz="1800" dirty="0">
                <a:latin typeface="Times New Roman" panose="02020603050405020304" pitchFamily="18" charset="0"/>
                <a:ea typeface="宋体" panose="02010600030101010101" pitchFamily="2" charset="-122"/>
              </a:rPr>
              <a:t>、</a:t>
            </a:r>
            <a:r>
              <a:rPr lang="en-US" altLang="zh-CN" sz="1800" dirty="0">
                <a:latin typeface="Times New Roman" panose="02020603050405020304" pitchFamily="18" charset="0"/>
                <a:ea typeface="宋体" panose="02010600030101010101" pitchFamily="2" charset="-122"/>
              </a:rPr>
              <a:t>5.8GHz</a:t>
            </a:r>
            <a:r>
              <a:rPr lang="zh-CN" altLang="en-US" sz="1800" dirty="0">
                <a:latin typeface="Times New Roman" panose="02020603050405020304" pitchFamily="18" charset="0"/>
                <a:ea typeface="宋体" panose="02010600030101010101" pitchFamily="2" charset="-122"/>
              </a:rPr>
              <a:t>都是</a:t>
            </a:r>
            <a:r>
              <a:rPr lang="en-US" altLang="zh-CN" sz="1800" dirty="0">
                <a:latin typeface="Times New Roman" panose="02020603050405020304" pitchFamily="18" charset="0"/>
                <a:ea typeface="宋体" panose="02010600030101010101" pitchFamily="2" charset="-122"/>
              </a:rPr>
              <a:t>1W</a:t>
            </a:r>
            <a:r>
              <a:rPr lang="zh-CN" altLang="en-US" sz="1800" dirty="0">
                <a:latin typeface="Times New Roman" panose="02020603050405020304" pitchFamily="18" charset="0"/>
                <a:ea typeface="宋体" panose="02010600030101010101" pitchFamily="2" charset="-122"/>
              </a:rPr>
              <a:t>以内无需执照发射的；</a:t>
            </a:r>
            <a:r>
              <a:rPr lang="en-US" altLang="zh-CN" sz="1800" dirty="0">
                <a:latin typeface="Times New Roman" panose="02020603050405020304" pitchFamily="18" charset="0"/>
                <a:ea typeface="宋体" panose="02010600030101010101" pitchFamily="2" charset="-122"/>
              </a:rPr>
              <a:t>433MHz</a:t>
            </a:r>
            <a:r>
              <a:rPr lang="zh-CN" altLang="en-US" sz="1800" dirty="0">
                <a:latin typeface="Times New Roman" panose="02020603050405020304" pitchFamily="18" charset="0"/>
                <a:ea typeface="宋体" panose="02010600030101010101" pitchFamily="2" charset="-122"/>
              </a:rPr>
              <a:t>及以下频段通常很难满足高清图传的带宽要求；</a:t>
            </a:r>
            <a:r>
              <a:rPr lang="en-US" altLang="zh-CN" sz="1800" dirty="0">
                <a:latin typeface="Times New Roman" panose="02020603050405020304" pitchFamily="18" charset="0"/>
                <a:ea typeface="宋体" panose="02010600030101010101" pitchFamily="2" charset="-122"/>
              </a:rPr>
              <a:t>915MHz</a:t>
            </a:r>
            <a:r>
              <a:rPr lang="zh-CN" altLang="en-US" sz="1800" dirty="0">
                <a:latin typeface="Times New Roman" panose="02020603050405020304" pitchFamily="18" charset="0"/>
                <a:ea typeface="宋体" panose="02010600030101010101" pitchFamily="2" charset="-122"/>
              </a:rPr>
              <a:t>频段有一半已经被</a:t>
            </a:r>
            <a:r>
              <a:rPr lang="en-US" altLang="zh-CN" sz="1800" dirty="0">
                <a:latin typeface="Times New Roman" panose="02020603050405020304" pitchFamily="18" charset="0"/>
                <a:ea typeface="宋体" panose="02010600030101010101" pitchFamily="2" charset="-122"/>
              </a:rPr>
              <a:t>GSM</a:t>
            </a:r>
            <a:r>
              <a:rPr lang="zh-CN" altLang="en-US" sz="1800" dirty="0">
                <a:latin typeface="Times New Roman" panose="02020603050405020304" pitchFamily="18" charset="0"/>
                <a:ea typeface="宋体" panose="02010600030101010101" pitchFamily="2" charset="-122"/>
              </a:rPr>
              <a:t>占用；</a:t>
            </a:r>
            <a:r>
              <a:rPr lang="en-US" altLang="zh-CN" sz="1800" dirty="0">
                <a:latin typeface="Times New Roman" panose="02020603050405020304" pitchFamily="18" charset="0"/>
                <a:ea typeface="宋体" panose="02010600030101010101" pitchFamily="2" charset="-122"/>
              </a:rPr>
              <a:t>L</a:t>
            </a:r>
            <a:r>
              <a:rPr lang="zh-CN" altLang="en-US" sz="1800" dirty="0">
                <a:latin typeface="Times New Roman" panose="02020603050405020304" pitchFamily="18" charset="0"/>
                <a:ea typeface="宋体" panose="02010600030101010101" pitchFamily="2" charset="-122"/>
              </a:rPr>
              <a:t>波带宽并不富裕；</a:t>
            </a:r>
            <a:r>
              <a:rPr lang="en-US" altLang="zh-CN" sz="1800" dirty="0">
                <a:latin typeface="Times New Roman" panose="02020603050405020304" pitchFamily="18" charset="0"/>
                <a:ea typeface="宋体" panose="02010600030101010101" pitchFamily="2" charset="-122"/>
              </a:rPr>
              <a:t>S</a:t>
            </a:r>
            <a:r>
              <a:rPr lang="zh-CN" altLang="en-US" sz="1800" dirty="0">
                <a:latin typeface="Times New Roman" panose="02020603050405020304" pitchFamily="18" charset="0"/>
                <a:ea typeface="宋体" panose="02010600030101010101" pitchFamily="2" charset="-122"/>
              </a:rPr>
              <a:t>波段的</a:t>
            </a:r>
            <a:r>
              <a:rPr lang="en-US" altLang="zh-CN" sz="1800" dirty="0">
                <a:latin typeface="Times New Roman" panose="02020603050405020304" pitchFamily="18" charset="0"/>
                <a:ea typeface="宋体" panose="02010600030101010101" pitchFamily="2" charset="-122"/>
              </a:rPr>
              <a:t>2.4GHz</a:t>
            </a:r>
            <a:r>
              <a:rPr lang="zh-CN" altLang="en-US" sz="1800" dirty="0">
                <a:latin typeface="Times New Roman" panose="02020603050405020304" pitchFamily="18" charset="0"/>
                <a:ea typeface="宋体" panose="02010600030101010101" pitchFamily="2" charset="-122"/>
              </a:rPr>
              <a:t>是</a:t>
            </a:r>
            <a:r>
              <a:rPr lang="en-US" altLang="zh-CN" sz="1800" dirty="0">
                <a:latin typeface="Times New Roman" panose="02020603050405020304" pitchFamily="18" charset="0"/>
                <a:ea typeface="宋体" panose="02010600030101010101" pitchFamily="2" charset="-122"/>
              </a:rPr>
              <a:t>1080P</a:t>
            </a:r>
            <a:r>
              <a:rPr lang="zh-CN" altLang="en-US" sz="1800" dirty="0">
                <a:latin typeface="Times New Roman" panose="02020603050405020304" pitchFamily="18" charset="0"/>
                <a:ea typeface="宋体" panose="02010600030101010101" pitchFamily="2" charset="-122"/>
              </a:rPr>
              <a:t>获得远距离的首选，但</a:t>
            </a:r>
            <a:r>
              <a:rPr lang="en-US" altLang="zh-CN" sz="1800" dirty="0">
                <a:latin typeface="Times New Roman" panose="02020603050405020304" pitchFamily="18" charset="0"/>
                <a:ea typeface="宋体" panose="02010600030101010101" pitchFamily="2" charset="-122"/>
              </a:rPr>
              <a:t>4K</a:t>
            </a:r>
            <a:r>
              <a:rPr lang="zh-CN" altLang="en-US" sz="1800" dirty="0">
                <a:latin typeface="Times New Roman" panose="02020603050405020304" pitchFamily="18" charset="0"/>
                <a:ea typeface="宋体" panose="02010600030101010101" pitchFamily="2" charset="-122"/>
              </a:rPr>
              <a:t>或者更高清晰度的图传设计者却很难利用</a:t>
            </a:r>
            <a:r>
              <a:rPr lang="en-US" altLang="zh-CN" sz="1800" dirty="0">
                <a:latin typeface="Times New Roman" panose="02020603050405020304" pitchFamily="18" charset="0"/>
                <a:ea typeface="宋体" panose="02010600030101010101" pitchFamily="2" charset="-122"/>
              </a:rPr>
              <a:t>S</a:t>
            </a:r>
            <a:r>
              <a:rPr lang="zh-CN" altLang="en-US" sz="1800" dirty="0">
                <a:latin typeface="Times New Roman" panose="02020603050405020304" pitchFamily="18" charset="0"/>
                <a:ea typeface="宋体" panose="02010600030101010101" pitchFamily="2" charset="-122"/>
              </a:rPr>
              <a:t>波段；</a:t>
            </a:r>
            <a:r>
              <a:rPr lang="en-US" altLang="zh-CN" sz="1800" dirty="0">
                <a:latin typeface="Times New Roman" panose="02020603050405020304" pitchFamily="18" charset="0"/>
                <a:ea typeface="宋体" panose="02010600030101010101" pitchFamily="2" charset="-122"/>
              </a:rPr>
              <a:t>C</a:t>
            </a:r>
            <a:r>
              <a:rPr lang="zh-CN" altLang="en-US" sz="1800" dirty="0">
                <a:latin typeface="Times New Roman" panose="02020603050405020304" pitchFamily="18" charset="0"/>
                <a:ea typeface="宋体" panose="02010600030101010101" pitchFamily="2" charset="-122"/>
              </a:rPr>
              <a:t>波段的</a:t>
            </a:r>
            <a:r>
              <a:rPr lang="en-US" altLang="zh-CN" sz="1800" dirty="0">
                <a:latin typeface="Times New Roman" panose="02020603050405020304" pitchFamily="18" charset="0"/>
                <a:ea typeface="宋体" panose="02010600030101010101" pitchFamily="2" charset="-122"/>
              </a:rPr>
              <a:t>5.8G</a:t>
            </a:r>
            <a:r>
              <a:rPr lang="zh-CN" altLang="en-US" sz="1800" dirty="0">
                <a:latin typeface="Times New Roman" panose="02020603050405020304" pitchFamily="18" charset="0"/>
                <a:ea typeface="宋体" panose="02010600030101010101" pitchFamily="2" charset="-122"/>
              </a:rPr>
              <a:t>则可以做得更宽，不过相同发射功率和接收灵敏度下</a:t>
            </a:r>
            <a:r>
              <a:rPr lang="en-US" altLang="zh-CN" sz="1800" dirty="0">
                <a:latin typeface="Times New Roman" panose="02020603050405020304" pitchFamily="18" charset="0"/>
                <a:ea typeface="宋体" panose="02010600030101010101" pitchFamily="2" charset="-122"/>
              </a:rPr>
              <a:t>5.8G</a:t>
            </a:r>
            <a:r>
              <a:rPr lang="zh-CN" altLang="en-US" sz="1800" dirty="0">
                <a:latin typeface="Times New Roman" panose="02020603050405020304" pitchFamily="18" charset="0"/>
                <a:ea typeface="宋体" panose="02010600030101010101" pitchFamily="2" charset="-122"/>
              </a:rPr>
              <a:t>与</a:t>
            </a:r>
            <a:r>
              <a:rPr lang="en-US" altLang="zh-CN" sz="1800" dirty="0">
                <a:latin typeface="Times New Roman" panose="02020603050405020304" pitchFamily="18" charset="0"/>
                <a:ea typeface="宋体" panose="02010600030101010101" pitchFamily="2" charset="-122"/>
              </a:rPr>
              <a:t>2.4G</a:t>
            </a:r>
            <a:r>
              <a:rPr lang="zh-CN" altLang="en-US" sz="1800" dirty="0">
                <a:latin typeface="Times New Roman" panose="02020603050405020304" pitchFamily="18" charset="0"/>
                <a:ea typeface="宋体" panose="02010600030101010101" pitchFamily="2" charset="-122"/>
              </a:rPr>
              <a:t>相比，通信距离仅为其</a:t>
            </a:r>
            <a:r>
              <a:rPr lang="en-US" altLang="zh-CN" sz="1800" dirty="0">
                <a:latin typeface="Times New Roman" panose="02020603050405020304" pitchFamily="18" charset="0"/>
                <a:ea typeface="宋体" panose="02010600030101010101" pitchFamily="2" charset="-122"/>
              </a:rPr>
              <a:t>41.4%</a:t>
            </a:r>
            <a:r>
              <a:rPr lang="zh-CN" altLang="en-US" sz="1800" dirty="0">
                <a:latin typeface="Times New Roman" panose="02020603050405020304" pitchFamily="18" charset="0"/>
                <a:ea typeface="宋体" panose="02010600030101010101" pitchFamily="2" charset="-122"/>
              </a:rPr>
              <a:t>，并且其衰减对水气更敏感，实际通信距离则不到</a:t>
            </a:r>
            <a:r>
              <a:rPr lang="en-US" altLang="zh-CN" sz="1800" dirty="0">
                <a:latin typeface="Times New Roman" panose="02020603050405020304" pitchFamily="18" charset="0"/>
                <a:ea typeface="宋体" panose="02010600030101010101" pitchFamily="2" charset="-122"/>
              </a:rPr>
              <a:t>2.4G </a:t>
            </a:r>
            <a:r>
              <a:rPr lang="zh-CN" altLang="en-US" sz="1800" dirty="0">
                <a:latin typeface="Times New Roman" panose="02020603050405020304" pitchFamily="18" charset="0"/>
                <a:ea typeface="宋体" panose="02010600030101010101" pitchFamily="2" charset="-122"/>
              </a:rPr>
              <a:t>波段</a:t>
            </a:r>
            <a:r>
              <a:rPr lang="en-US" altLang="zh-CN" sz="1800" dirty="0">
                <a:latin typeface="Times New Roman" panose="02020603050405020304" pitchFamily="18" charset="0"/>
                <a:ea typeface="宋体" panose="02010600030101010101" pitchFamily="2" charset="-122"/>
              </a:rPr>
              <a:t>30%</a:t>
            </a:r>
            <a:r>
              <a:rPr lang="zh-CN" altLang="en-US" sz="1800" dirty="0">
                <a:latin typeface="Times New Roman" panose="02020603050405020304" pitchFamily="18" charset="0"/>
                <a:ea typeface="宋体" panose="02010600030101010101" pitchFamily="2" charset="-122"/>
              </a:rPr>
              <a:t>。</a:t>
            </a:r>
            <a:endParaRPr lang="zh-CN" altLang="en-US" sz="1800" dirty="0">
              <a:latin typeface="Times New Roman" panose="02020603050405020304" pitchFamily="18" charset="0"/>
              <a:ea typeface="宋体" panose="02010600030101010101" pitchFamily="2"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7030">
                                            <p:txEl>
                                              <p:charRg st="0"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57030">
                                            <p:txEl>
                                              <p:charRg st="9" end="58"/>
                                            </p:txEl>
                                          </p:spTgt>
                                        </p:tgtEl>
                                        <p:attrNameLst>
                                          <p:attrName>style.visibility</p:attrName>
                                        </p:attrNameLst>
                                      </p:cBhvr>
                                      <p:to>
                                        <p:strVal val="visible"/>
                                      </p:to>
                                    </p:set>
                                    <p:animEffect transition="in" filter="fade">
                                      <p:cBhvr>
                                        <p:cTn id="11" dur="500"/>
                                        <p:tgtEl>
                                          <p:spTgt spid="257030">
                                            <p:txEl>
                                              <p:charRg st="9" end="58"/>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57030">
                                            <p:txEl>
                                              <p:charRg st="58" end="203"/>
                                            </p:txEl>
                                          </p:spTgt>
                                        </p:tgtEl>
                                        <p:attrNameLst>
                                          <p:attrName>style.visibility</p:attrName>
                                        </p:attrNameLst>
                                      </p:cBhvr>
                                      <p:to>
                                        <p:strVal val="visible"/>
                                      </p:to>
                                    </p:set>
                                    <p:animEffect transition="in" filter="fade">
                                      <p:cBhvr>
                                        <p:cTn id="16" dur="500"/>
                                        <p:tgtEl>
                                          <p:spTgt spid="257030">
                                            <p:txEl>
                                              <p:charRg st="58" end="20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57030">
                                            <p:txEl>
                                              <p:charRg st="203" end="215"/>
                                            </p:txEl>
                                          </p:spTgt>
                                        </p:tgtEl>
                                        <p:attrNameLst>
                                          <p:attrName>style.visibility</p:attrName>
                                        </p:attrNameLst>
                                      </p:cBhvr>
                                      <p:to>
                                        <p:strVal val="visible"/>
                                      </p:to>
                                    </p:set>
                                    <p:animEffect transition="in" filter="fade">
                                      <p:cBhvr>
                                        <p:cTn id="21" dur="500"/>
                                        <p:tgtEl>
                                          <p:spTgt spid="257030">
                                            <p:txEl>
                                              <p:charRg st="203" end="21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57030">
                                            <p:txEl>
                                              <p:charRg st="215" end="478"/>
                                            </p:txEl>
                                          </p:spTgt>
                                        </p:tgtEl>
                                        <p:attrNameLst>
                                          <p:attrName>style.visibility</p:attrName>
                                        </p:attrNameLst>
                                      </p:cBhvr>
                                      <p:to>
                                        <p:strVal val="visible"/>
                                      </p:to>
                                    </p:set>
                                    <p:animEffect transition="in" filter="fade">
                                      <p:cBhvr>
                                        <p:cTn id="26" dur="500"/>
                                        <p:tgtEl>
                                          <p:spTgt spid="257030">
                                            <p:txEl>
                                              <p:charRg st="215" end="47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7026"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3.6.1</a:t>
            </a:r>
            <a:r>
              <a:rPr lang="zh-CN" altLang="en-US" sz="2700" dirty="0">
                <a:solidFill>
                  <a:schemeClr val="accent1"/>
                </a:solidFill>
                <a:latin typeface="华文楷体" panose="02010600040101010101" pitchFamily="2" charset="-122"/>
                <a:ea typeface="华文楷体" panose="02010600040101010101" pitchFamily="2" charset="-122"/>
              </a:rPr>
              <a:t>  图传设备介绍</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57029"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259078" name="文本框 8"/>
          <p:cNvSpPr txBox="1"/>
          <p:nvPr/>
        </p:nvSpPr>
        <p:spPr>
          <a:xfrm>
            <a:off x="373063" y="1014413"/>
            <a:ext cx="8428037" cy="1690687"/>
          </a:xfrm>
          <a:prstGeom prst="rect">
            <a:avLst/>
          </a:prstGeom>
          <a:noFill/>
          <a:ln w="9525" cap="flat" cmpd="sng">
            <a:solidFill>
              <a:srgbClr val="00B050"/>
            </a:solidFill>
            <a:prstDash val="solid"/>
            <a:miter/>
            <a:headEnd type="none" w="med" len="med"/>
            <a:tailEnd type="none" w="med" len="med"/>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457200" algn="just">
              <a:lnSpc>
                <a:spcPct val="150000"/>
              </a:lnSpc>
              <a:spcBef>
                <a:spcPct val="0"/>
              </a:spcBef>
              <a:buFontTx/>
              <a:buNone/>
            </a:pPr>
            <a:r>
              <a:rPr lang="zh-CN" altLang="en-US" sz="1800" dirty="0">
                <a:latin typeface="宋体" panose="02010600030101010101" pitchFamily="2" charset="-122"/>
                <a:ea typeface="宋体" panose="02010600030101010101" pitchFamily="2" charset="-122"/>
              </a:rPr>
              <a:t>（</a:t>
            </a:r>
            <a:r>
              <a:rPr lang="en-US" altLang="zh-CN" sz="1800" dirty="0">
                <a:latin typeface="宋体" panose="02010600030101010101" pitchFamily="2" charset="-122"/>
                <a:ea typeface="宋体" panose="02010600030101010101" pitchFamily="2" charset="-122"/>
              </a:rPr>
              <a:t>3</a:t>
            </a:r>
            <a:r>
              <a:rPr lang="zh-CN" altLang="en-US" sz="1800" dirty="0">
                <a:latin typeface="宋体" panose="02010600030101010101" pitchFamily="2" charset="-122"/>
                <a:ea typeface="宋体" panose="02010600030101010101" pitchFamily="2" charset="-122"/>
              </a:rPr>
              <a:t>）频率的选定 </a:t>
            </a:r>
            <a:endParaRPr lang="en-US" altLang="zh-CN" sz="1800" dirty="0">
              <a:latin typeface="宋体" panose="02010600030101010101" pitchFamily="2" charset="-122"/>
              <a:ea typeface="宋体" panose="02010600030101010101" pitchFamily="2" charset="-122"/>
            </a:endParaRPr>
          </a:p>
          <a:p>
            <a:pPr marL="0" lvl="0" indent="457200" algn="just">
              <a:lnSpc>
                <a:spcPct val="150000"/>
              </a:lnSpc>
              <a:spcBef>
                <a:spcPct val="0"/>
              </a:spcBef>
              <a:buFontTx/>
              <a:buNone/>
            </a:pPr>
            <a:r>
              <a:rPr lang="zh-CN" altLang="en-US" sz="1800" dirty="0">
                <a:latin typeface="宋体" panose="02010600030101010101" pitchFamily="2" charset="-122"/>
                <a:ea typeface="宋体" panose="02010600030101010101" pitchFamily="2" charset="-122"/>
              </a:rPr>
              <a:t>同频段的图传在使用过程中很容易受到干扰，甚至出现串频，当目前频率有干扰时可以选择其他频率，通常发射机都有多种频率可供选择。常用的发射机有</a:t>
            </a:r>
            <a:r>
              <a:rPr lang="en-US" altLang="zh-CN" sz="1800" dirty="0">
                <a:latin typeface="宋体" panose="02010600030101010101" pitchFamily="2" charset="-122"/>
                <a:ea typeface="宋体" panose="02010600030101010101" pitchFamily="2" charset="-122"/>
              </a:rPr>
              <a:t>32</a:t>
            </a:r>
            <a:r>
              <a:rPr lang="zh-CN" altLang="en-US" sz="1800" dirty="0">
                <a:latin typeface="宋体" panose="02010600030101010101" pitchFamily="2" charset="-122"/>
                <a:ea typeface="宋体" panose="02010600030101010101" pitchFamily="2" charset="-122"/>
              </a:rPr>
              <a:t>个频道或</a:t>
            </a:r>
            <a:r>
              <a:rPr lang="en-US" altLang="zh-CN" sz="1800" dirty="0">
                <a:latin typeface="宋体" panose="02010600030101010101" pitchFamily="2" charset="-122"/>
                <a:ea typeface="宋体" panose="02010600030101010101" pitchFamily="2" charset="-122"/>
              </a:rPr>
              <a:t>40</a:t>
            </a:r>
            <a:r>
              <a:rPr lang="zh-CN" altLang="en-US" sz="1800" dirty="0">
                <a:latin typeface="宋体" panose="02010600030101010101" pitchFamily="2" charset="-122"/>
                <a:ea typeface="宋体" panose="02010600030101010101" pitchFamily="2" charset="-122"/>
              </a:rPr>
              <a:t>个频道甚至更多。常见的频道对应表，见表</a:t>
            </a:r>
            <a:r>
              <a:rPr lang="en-US" altLang="zh-CN" sz="1800" dirty="0">
                <a:latin typeface="宋体" panose="02010600030101010101" pitchFamily="2" charset="-122"/>
                <a:ea typeface="宋体" panose="02010600030101010101" pitchFamily="2" charset="-122"/>
              </a:rPr>
              <a:t>3-7</a:t>
            </a:r>
            <a:r>
              <a:rPr lang="zh-CN" altLang="en-US" sz="1800" dirty="0">
                <a:latin typeface="宋体" panose="02010600030101010101" pitchFamily="2" charset="-122"/>
                <a:ea typeface="宋体" panose="02010600030101010101" pitchFamily="2" charset="-122"/>
              </a:rPr>
              <a:t>。</a:t>
            </a:r>
            <a:endParaRPr lang="zh-CN" altLang="en-US" sz="1800" dirty="0">
              <a:latin typeface="宋体" panose="02010600030101010101" pitchFamily="2" charset="-122"/>
              <a:ea typeface="宋体" panose="02010600030101010101" pitchFamily="2" charset="-122"/>
            </a:endParaRPr>
          </a:p>
        </p:txBody>
      </p:sp>
      <p:graphicFrame>
        <p:nvGraphicFramePr>
          <p:cNvPr id="2" name="表格 1"/>
          <p:cNvGraphicFramePr>
            <a:graphicFrameLocks noGrp="1"/>
          </p:cNvGraphicFramePr>
          <p:nvPr/>
        </p:nvGraphicFramePr>
        <p:xfrm>
          <a:off x="373063" y="3606800"/>
          <a:ext cx="8428038" cy="2873375"/>
        </p:xfrm>
        <a:graphic>
          <a:graphicData uri="http://schemas.openxmlformats.org/drawingml/2006/table">
            <a:tbl>
              <a:tblPr>
                <a:tableStyleId>{5C22544A-7EE6-4342-B048-85BDC9FD1C3A}</a:tableStyleId>
              </a:tblPr>
              <a:tblGrid>
                <a:gridCol w="1032026"/>
                <a:gridCol w="1032026"/>
                <a:gridCol w="764147"/>
                <a:gridCol w="756677"/>
                <a:gridCol w="756677"/>
                <a:gridCol w="756677"/>
                <a:gridCol w="756677"/>
                <a:gridCol w="756677"/>
                <a:gridCol w="908226"/>
                <a:gridCol w="908226"/>
              </a:tblGrid>
              <a:tr h="473096">
                <a:tc rowSpan="2" gridSpan="2">
                  <a:txBody>
                    <a:bodyPr/>
                    <a:lstStyle/>
                    <a:p>
                      <a:pPr algn="ctr">
                        <a:lnSpc>
                          <a:spcPct val="100000"/>
                        </a:lnSpc>
                      </a:pPr>
                      <a:r>
                        <a:rPr lang="en-US" sz="1400" kern="100" dirty="0">
                          <a:effectLst/>
                          <a:latin typeface="Times New Roman" panose="02020603050405020304" pitchFamily="18" charset="0"/>
                          <a:cs typeface="Times New Roman" panose="02020603050405020304" pitchFamily="18" charset="0"/>
                        </a:rPr>
                        <a:t>FR</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3" marB="0" anchor="ctr"/>
                </a:tc>
                <a:tc rowSpan="2" hMerge="1">
                  <a:tcPr/>
                </a:tc>
                <a:tc gridSpan="8">
                  <a:txBody>
                    <a:bodyPr/>
                    <a:lstStyle/>
                    <a:p>
                      <a:pPr algn="ctr">
                        <a:lnSpc>
                          <a:spcPct val="100000"/>
                        </a:lnSpc>
                      </a:pPr>
                      <a:r>
                        <a:rPr lang="en-US" sz="1400" kern="100">
                          <a:effectLst/>
                          <a:latin typeface="Times New Roman" panose="02020603050405020304" pitchFamily="18" charset="0"/>
                          <a:cs typeface="Times New Roman" panose="02020603050405020304" pitchFamily="18" charset="0"/>
                        </a:rPr>
                        <a:t>CH</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3" marB="0" anchor="ctr"/>
                </a:tc>
                <a:tc hMerge="1">
                  <a:tcPr/>
                </a:tc>
                <a:tc hMerge="1">
                  <a:tcPr/>
                </a:tc>
                <a:tc hMerge="1">
                  <a:tcPr/>
                </a:tc>
                <a:tc hMerge="1">
                  <a:tcPr/>
                </a:tc>
                <a:tc hMerge="1">
                  <a:tcPr/>
                </a:tc>
                <a:tc hMerge="1">
                  <a:tcPr/>
                </a:tc>
                <a:tc hMerge="1">
                  <a:tcPr/>
                </a:tc>
              </a:tr>
              <a:tr h="507897">
                <a:tc vMerge="1" gridSpan="2">
                  <a:tcPr/>
                </a:tc>
                <a:tc vMerge="1" hMerge="1">
                  <a:tcPr/>
                </a:tc>
                <a:tc>
                  <a:txBody>
                    <a:bodyPr/>
                    <a:lstStyle/>
                    <a:p>
                      <a:pPr algn="ctr">
                        <a:lnSpc>
                          <a:spcPct val="100000"/>
                        </a:lnSpc>
                      </a:pPr>
                      <a:r>
                        <a:rPr lang="en-US" sz="1400" kern="100">
                          <a:effectLst/>
                          <a:latin typeface="Times New Roman" panose="02020603050405020304" pitchFamily="18" charset="0"/>
                          <a:cs typeface="Times New Roman" panose="02020603050405020304" pitchFamily="18" charset="0"/>
                        </a:rPr>
                        <a:t>CH1</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3" marB="0" anchor="ctr"/>
                </a:tc>
                <a:tc>
                  <a:txBody>
                    <a:bodyPr/>
                    <a:lstStyle/>
                    <a:p>
                      <a:pPr algn="ctr">
                        <a:lnSpc>
                          <a:spcPct val="100000"/>
                        </a:lnSpc>
                      </a:pPr>
                      <a:r>
                        <a:rPr lang="en-US" sz="1400" kern="100">
                          <a:effectLst/>
                          <a:latin typeface="Times New Roman" panose="02020603050405020304" pitchFamily="18" charset="0"/>
                          <a:cs typeface="Times New Roman" panose="02020603050405020304" pitchFamily="18" charset="0"/>
                        </a:rPr>
                        <a:t>CH2</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3" marB="0" anchor="ctr"/>
                </a:tc>
                <a:tc>
                  <a:txBody>
                    <a:bodyPr/>
                    <a:lstStyle/>
                    <a:p>
                      <a:pPr algn="ctr">
                        <a:lnSpc>
                          <a:spcPct val="100000"/>
                        </a:lnSpc>
                      </a:pPr>
                      <a:r>
                        <a:rPr lang="en-US" sz="1400" kern="100">
                          <a:effectLst/>
                          <a:latin typeface="Times New Roman" panose="02020603050405020304" pitchFamily="18" charset="0"/>
                          <a:cs typeface="Times New Roman" panose="02020603050405020304" pitchFamily="18" charset="0"/>
                        </a:rPr>
                        <a:t>CH3</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3" marB="0" anchor="ctr"/>
                </a:tc>
                <a:tc>
                  <a:txBody>
                    <a:bodyPr/>
                    <a:lstStyle/>
                    <a:p>
                      <a:pPr algn="ctr">
                        <a:lnSpc>
                          <a:spcPct val="100000"/>
                        </a:lnSpc>
                      </a:pPr>
                      <a:r>
                        <a:rPr lang="en-US" sz="1400" kern="100">
                          <a:effectLst/>
                          <a:latin typeface="Times New Roman" panose="02020603050405020304" pitchFamily="18" charset="0"/>
                          <a:cs typeface="Times New Roman" panose="02020603050405020304" pitchFamily="18" charset="0"/>
                        </a:rPr>
                        <a:t>CH4</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3" marB="0" anchor="ctr"/>
                </a:tc>
                <a:tc>
                  <a:txBody>
                    <a:bodyPr/>
                    <a:lstStyle/>
                    <a:p>
                      <a:pPr algn="ctr">
                        <a:lnSpc>
                          <a:spcPct val="100000"/>
                        </a:lnSpc>
                      </a:pPr>
                      <a:r>
                        <a:rPr lang="en-US" sz="1400" kern="100">
                          <a:effectLst/>
                          <a:latin typeface="Times New Roman" panose="02020603050405020304" pitchFamily="18" charset="0"/>
                          <a:cs typeface="Times New Roman" panose="02020603050405020304" pitchFamily="18" charset="0"/>
                        </a:rPr>
                        <a:t>CH5</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3" marB="0" anchor="ctr"/>
                </a:tc>
                <a:tc>
                  <a:txBody>
                    <a:bodyPr/>
                    <a:lstStyle/>
                    <a:p>
                      <a:pPr algn="ctr">
                        <a:lnSpc>
                          <a:spcPct val="100000"/>
                        </a:lnSpc>
                      </a:pPr>
                      <a:r>
                        <a:rPr lang="en-US" sz="1400" kern="100">
                          <a:effectLst/>
                          <a:latin typeface="Times New Roman" panose="02020603050405020304" pitchFamily="18" charset="0"/>
                          <a:cs typeface="Times New Roman" panose="02020603050405020304" pitchFamily="18" charset="0"/>
                        </a:rPr>
                        <a:t>CH6</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3" marB="0" anchor="ctr"/>
                </a:tc>
                <a:tc>
                  <a:txBody>
                    <a:bodyPr/>
                    <a:lstStyle/>
                    <a:p>
                      <a:pPr algn="ctr">
                        <a:lnSpc>
                          <a:spcPct val="100000"/>
                        </a:lnSpc>
                      </a:pPr>
                      <a:r>
                        <a:rPr lang="en-US" sz="1400" kern="100">
                          <a:effectLst/>
                          <a:latin typeface="Times New Roman" panose="02020603050405020304" pitchFamily="18" charset="0"/>
                          <a:cs typeface="Times New Roman" panose="02020603050405020304" pitchFamily="18" charset="0"/>
                        </a:rPr>
                        <a:t>CH7</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3" marB="0" anchor="ctr"/>
                </a:tc>
                <a:tc>
                  <a:txBody>
                    <a:bodyPr/>
                    <a:lstStyle/>
                    <a:p>
                      <a:pPr algn="ctr">
                        <a:lnSpc>
                          <a:spcPct val="100000"/>
                        </a:lnSpc>
                      </a:pPr>
                      <a:r>
                        <a:rPr lang="en-US" sz="1400" kern="100">
                          <a:effectLst/>
                          <a:latin typeface="Times New Roman" panose="02020603050405020304" pitchFamily="18" charset="0"/>
                          <a:cs typeface="Times New Roman" panose="02020603050405020304" pitchFamily="18" charset="0"/>
                        </a:rPr>
                        <a:t>CH8</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3" marB="0" anchor="ctr"/>
                </a:tc>
              </a:tr>
              <a:tr h="473096">
                <a:tc rowSpan="4">
                  <a:txBody>
                    <a:bodyPr/>
                    <a:lstStyle/>
                    <a:p>
                      <a:pPr algn="ctr">
                        <a:lnSpc>
                          <a:spcPct val="100000"/>
                        </a:lnSpc>
                      </a:pPr>
                      <a:r>
                        <a:rPr lang="en-US" sz="1400" kern="100">
                          <a:effectLst/>
                          <a:latin typeface="Times New Roman" panose="02020603050405020304" pitchFamily="18" charset="0"/>
                          <a:cs typeface="Times New Roman" panose="02020603050405020304" pitchFamily="18" charset="0"/>
                        </a:rPr>
                        <a:t>FR</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3" marB="0" anchor="ctr"/>
                </a:tc>
                <a:tc>
                  <a:txBody>
                    <a:bodyPr/>
                    <a:lstStyle/>
                    <a:p>
                      <a:pPr algn="ctr">
                        <a:lnSpc>
                          <a:spcPct val="100000"/>
                        </a:lnSpc>
                      </a:pPr>
                      <a:r>
                        <a:rPr lang="en-US" sz="1400" kern="100">
                          <a:effectLst/>
                          <a:latin typeface="Times New Roman" panose="02020603050405020304" pitchFamily="18" charset="0"/>
                          <a:cs typeface="Times New Roman" panose="02020603050405020304" pitchFamily="18" charset="0"/>
                        </a:rPr>
                        <a:t>FR1(A)</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3" marB="0" anchor="ctr"/>
                </a:tc>
                <a:tc>
                  <a:txBody>
                    <a:bodyPr/>
                    <a:lstStyle/>
                    <a:p>
                      <a:pPr algn="ctr">
                        <a:lnSpc>
                          <a:spcPct val="100000"/>
                        </a:lnSpc>
                      </a:pPr>
                      <a:r>
                        <a:rPr lang="en-US" sz="1400" kern="100" dirty="0">
                          <a:effectLst/>
                          <a:latin typeface="Times New Roman" panose="02020603050405020304" pitchFamily="18" charset="0"/>
                          <a:cs typeface="Times New Roman" panose="02020603050405020304" pitchFamily="18" charset="0"/>
                        </a:rPr>
                        <a:t>5865M</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3" marB="0" anchor="ctr"/>
                </a:tc>
                <a:tc>
                  <a:txBody>
                    <a:bodyPr/>
                    <a:lstStyle/>
                    <a:p>
                      <a:pPr algn="ctr">
                        <a:lnSpc>
                          <a:spcPct val="100000"/>
                        </a:lnSpc>
                      </a:pPr>
                      <a:r>
                        <a:rPr lang="en-US" sz="1400" kern="100">
                          <a:effectLst/>
                          <a:latin typeface="Times New Roman" panose="02020603050405020304" pitchFamily="18" charset="0"/>
                          <a:cs typeface="Times New Roman" panose="02020603050405020304" pitchFamily="18" charset="0"/>
                        </a:rPr>
                        <a:t>5845M</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3" marB="0" anchor="ctr"/>
                </a:tc>
                <a:tc>
                  <a:txBody>
                    <a:bodyPr/>
                    <a:lstStyle/>
                    <a:p>
                      <a:pPr algn="ctr">
                        <a:lnSpc>
                          <a:spcPct val="100000"/>
                        </a:lnSpc>
                      </a:pPr>
                      <a:r>
                        <a:rPr lang="en-US" sz="1400" kern="100">
                          <a:effectLst/>
                          <a:latin typeface="Times New Roman" panose="02020603050405020304" pitchFamily="18" charset="0"/>
                          <a:cs typeface="Times New Roman" panose="02020603050405020304" pitchFamily="18" charset="0"/>
                        </a:rPr>
                        <a:t>5825M</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3" marB="0" anchor="ctr"/>
                </a:tc>
                <a:tc>
                  <a:txBody>
                    <a:bodyPr/>
                    <a:lstStyle/>
                    <a:p>
                      <a:pPr algn="ctr">
                        <a:lnSpc>
                          <a:spcPct val="100000"/>
                        </a:lnSpc>
                      </a:pPr>
                      <a:r>
                        <a:rPr lang="en-US" sz="1400" kern="100">
                          <a:effectLst/>
                          <a:latin typeface="Times New Roman" panose="02020603050405020304" pitchFamily="18" charset="0"/>
                          <a:cs typeface="Times New Roman" panose="02020603050405020304" pitchFamily="18" charset="0"/>
                        </a:rPr>
                        <a:t>5805M</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3" marB="0" anchor="ctr"/>
                </a:tc>
                <a:tc>
                  <a:txBody>
                    <a:bodyPr/>
                    <a:lstStyle/>
                    <a:p>
                      <a:pPr algn="ctr">
                        <a:lnSpc>
                          <a:spcPct val="100000"/>
                        </a:lnSpc>
                      </a:pPr>
                      <a:r>
                        <a:rPr lang="en-US" sz="1400" kern="100">
                          <a:effectLst/>
                          <a:latin typeface="Times New Roman" panose="02020603050405020304" pitchFamily="18" charset="0"/>
                          <a:cs typeface="Times New Roman" panose="02020603050405020304" pitchFamily="18" charset="0"/>
                        </a:rPr>
                        <a:t>5785M</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3" marB="0" anchor="ctr"/>
                </a:tc>
                <a:tc>
                  <a:txBody>
                    <a:bodyPr/>
                    <a:lstStyle/>
                    <a:p>
                      <a:pPr algn="ctr">
                        <a:lnSpc>
                          <a:spcPct val="100000"/>
                        </a:lnSpc>
                      </a:pPr>
                      <a:r>
                        <a:rPr lang="en-US" sz="1400" kern="100">
                          <a:effectLst/>
                          <a:latin typeface="Times New Roman" panose="02020603050405020304" pitchFamily="18" charset="0"/>
                          <a:cs typeface="Times New Roman" panose="02020603050405020304" pitchFamily="18" charset="0"/>
                        </a:rPr>
                        <a:t>5765M</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3" marB="0" anchor="ctr"/>
                </a:tc>
                <a:tc>
                  <a:txBody>
                    <a:bodyPr/>
                    <a:lstStyle/>
                    <a:p>
                      <a:pPr algn="ctr">
                        <a:lnSpc>
                          <a:spcPct val="100000"/>
                        </a:lnSpc>
                      </a:pPr>
                      <a:r>
                        <a:rPr lang="en-US" sz="1400" kern="100">
                          <a:effectLst/>
                          <a:latin typeface="Times New Roman" panose="02020603050405020304" pitchFamily="18" charset="0"/>
                          <a:cs typeface="Times New Roman" panose="02020603050405020304" pitchFamily="18" charset="0"/>
                        </a:rPr>
                        <a:t>5745M</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3" marB="0" anchor="ctr"/>
                </a:tc>
                <a:tc>
                  <a:txBody>
                    <a:bodyPr/>
                    <a:lstStyle/>
                    <a:p>
                      <a:pPr algn="ctr">
                        <a:lnSpc>
                          <a:spcPct val="100000"/>
                        </a:lnSpc>
                      </a:pPr>
                      <a:r>
                        <a:rPr lang="en-US" sz="1400" kern="100">
                          <a:effectLst/>
                          <a:latin typeface="Times New Roman" panose="02020603050405020304" pitchFamily="18" charset="0"/>
                          <a:cs typeface="Times New Roman" panose="02020603050405020304" pitchFamily="18" charset="0"/>
                        </a:rPr>
                        <a:t>5725M</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3" marB="0" anchor="ctr"/>
                </a:tc>
              </a:tr>
              <a:tr h="473096">
                <a:tc vMerge="1">
                  <a:tcPr/>
                </a:tc>
                <a:tc>
                  <a:txBody>
                    <a:bodyPr/>
                    <a:lstStyle/>
                    <a:p>
                      <a:pPr algn="ctr">
                        <a:lnSpc>
                          <a:spcPct val="100000"/>
                        </a:lnSpc>
                      </a:pPr>
                      <a:r>
                        <a:rPr lang="en-US" sz="1400" kern="100">
                          <a:effectLst/>
                          <a:latin typeface="Times New Roman" panose="02020603050405020304" pitchFamily="18" charset="0"/>
                          <a:cs typeface="Times New Roman" panose="02020603050405020304" pitchFamily="18" charset="0"/>
                        </a:rPr>
                        <a:t>FR2(A)</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3" marB="0" anchor="ctr"/>
                </a:tc>
                <a:tc>
                  <a:txBody>
                    <a:bodyPr/>
                    <a:lstStyle/>
                    <a:p>
                      <a:pPr algn="ctr">
                        <a:lnSpc>
                          <a:spcPct val="100000"/>
                        </a:lnSpc>
                      </a:pPr>
                      <a:r>
                        <a:rPr lang="en-US" sz="1400" kern="100">
                          <a:effectLst/>
                          <a:latin typeface="Times New Roman" panose="02020603050405020304" pitchFamily="18" charset="0"/>
                          <a:cs typeface="Times New Roman" panose="02020603050405020304" pitchFamily="18" charset="0"/>
                        </a:rPr>
                        <a:t>5733M</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3" marB="0" anchor="ctr"/>
                </a:tc>
                <a:tc>
                  <a:txBody>
                    <a:bodyPr/>
                    <a:lstStyle/>
                    <a:p>
                      <a:pPr algn="ctr">
                        <a:lnSpc>
                          <a:spcPct val="100000"/>
                        </a:lnSpc>
                      </a:pPr>
                      <a:r>
                        <a:rPr lang="en-US" sz="1400" kern="100">
                          <a:effectLst/>
                          <a:latin typeface="Times New Roman" panose="02020603050405020304" pitchFamily="18" charset="0"/>
                          <a:cs typeface="Times New Roman" panose="02020603050405020304" pitchFamily="18" charset="0"/>
                        </a:rPr>
                        <a:t>5752M</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3" marB="0" anchor="ctr"/>
                </a:tc>
                <a:tc>
                  <a:txBody>
                    <a:bodyPr/>
                    <a:lstStyle/>
                    <a:p>
                      <a:pPr algn="ctr">
                        <a:lnSpc>
                          <a:spcPct val="100000"/>
                        </a:lnSpc>
                      </a:pPr>
                      <a:r>
                        <a:rPr lang="en-US" sz="1400" kern="100">
                          <a:effectLst/>
                          <a:latin typeface="Times New Roman" panose="02020603050405020304" pitchFamily="18" charset="0"/>
                          <a:cs typeface="Times New Roman" panose="02020603050405020304" pitchFamily="18" charset="0"/>
                        </a:rPr>
                        <a:t>5771M</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3" marB="0" anchor="ctr"/>
                </a:tc>
                <a:tc>
                  <a:txBody>
                    <a:bodyPr/>
                    <a:lstStyle/>
                    <a:p>
                      <a:pPr algn="ctr">
                        <a:lnSpc>
                          <a:spcPct val="100000"/>
                        </a:lnSpc>
                      </a:pPr>
                      <a:r>
                        <a:rPr lang="en-US" sz="1400" kern="100">
                          <a:effectLst/>
                          <a:latin typeface="Times New Roman" panose="02020603050405020304" pitchFamily="18" charset="0"/>
                          <a:cs typeface="Times New Roman" panose="02020603050405020304" pitchFamily="18" charset="0"/>
                        </a:rPr>
                        <a:t>5790M</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3" marB="0" anchor="ctr"/>
                </a:tc>
                <a:tc>
                  <a:txBody>
                    <a:bodyPr/>
                    <a:lstStyle/>
                    <a:p>
                      <a:pPr algn="ctr">
                        <a:lnSpc>
                          <a:spcPct val="100000"/>
                        </a:lnSpc>
                      </a:pPr>
                      <a:r>
                        <a:rPr lang="en-US" sz="1400" kern="100">
                          <a:effectLst/>
                          <a:latin typeface="Times New Roman" panose="02020603050405020304" pitchFamily="18" charset="0"/>
                          <a:cs typeface="Times New Roman" panose="02020603050405020304" pitchFamily="18" charset="0"/>
                        </a:rPr>
                        <a:t>5809M</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3" marB="0" anchor="ctr"/>
                </a:tc>
                <a:tc>
                  <a:txBody>
                    <a:bodyPr/>
                    <a:lstStyle/>
                    <a:p>
                      <a:pPr algn="ctr">
                        <a:lnSpc>
                          <a:spcPct val="100000"/>
                        </a:lnSpc>
                      </a:pPr>
                      <a:r>
                        <a:rPr lang="en-US" sz="1400" kern="100">
                          <a:effectLst/>
                          <a:latin typeface="Times New Roman" panose="02020603050405020304" pitchFamily="18" charset="0"/>
                          <a:cs typeface="Times New Roman" panose="02020603050405020304" pitchFamily="18" charset="0"/>
                        </a:rPr>
                        <a:t>5828M</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3" marB="0" anchor="ctr"/>
                </a:tc>
                <a:tc>
                  <a:txBody>
                    <a:bodyPr/>
                    <a:lstStyle/>
                    <a:p>
                      <a:pPr algn="ctr">
                        <a:lnSpc>
                          <a:spcPct val="100000"/>
                        </a:lnSpc>
                      </a:pPr>
                      <a:r>
                        <a:rPr lang="en-US" sz="1400" kern="100">
                          <a:effectLst/>
                          <a:latin typeface="Times New Roman" panose="02020603050405020304" pitchFamily="18" charset="0"/>
                          <a:cs typeface="Times New Roman" panose="02020603050405020304" pitchFamily="18" charset="0"/>
                        </a:rPr>
                        <a:t>5847M</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3" marB="0" anchor="ctr"/>
                </a:tc>
                <a:tc>
                  <a:txBody>
                    <a:bodyPr/>
                    <a:lstStyle/>
                    <a:p>
                      <a:pPr algn="ctr">
                        <a:lnSpc>
                          <a:spcPct val="100000"/>
                        </a:lnSpc>
                      </a:pPr>
                      <a:r>
                        <a:rPr lang="en-US" sz="1400" kern="100">
                          <a:effectLst/>
                          <a:latin typeface="Times New Roman" panose="02020603050405020304" pitchFamily="18" charset="0"/>
                          <a:cs typeface="Times New Roman" panose="02020603050405020304" pitchFamily="18" charset="0"/>
                        </a:rPr>
                        <a:t>5866M</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3" marB="0" anchor="ctr"/>
                </a:tc>
              </a:tr>
              <a:tr h="473096">
                <a:tc vMerge="1">
                  <a:tcPr/>
                </a:tc>
                <a:tc>
                  <a:txBody>
                    <a:bodyPr/>
                    <a:lstStyle/>
                    <a:p>
                      <a:pPr algn="ctr">
                        <a:lnSpc>
                          <a:spcPct val="100000"/>
                        </a:lnSpc>
                      </a:pPr>
                      <a:r>
                        <a:rPr lang="en-US" sz="1400" kern="100">
                          <a:effectLst/>
                          <a:latin typeface="Times New Roman" panose="02020603050405020304" pitchFamily="18" charset="0"/>
                          <a:cs typeface="Times New Roman" panose="02020603050405020304" pitchFamily="18" charset="0"/>
                        </a:rPr>
                        <a:t>FR3(A)</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3" marB="0" anchor="ctr"/>
                </a:tc>
                <a:tc>
                  <a:txBody>
                    <a:bodyPr/>
                    <a:lstStyle/>
                    <a:p>
                      <a:pPr algn="ctr">
                        <a:lnSpc>
                          <a:spcPct val="100000"/>
                        </a:lnSpc>
                      </a:pPr>
                      <a:r>
                        <a:rPr lang="en-US" sz="1400" kern="100">
                          <a:effectLst/>
                          <a:latin typeface="Times New Roman" panose="02020603050405020304" pitchFamily="18" charset="0"/>
                          <a:cs typeface="Times New Roman" panose="02020603050405020304" pitchFamily="18" charset="0"/>
                        </a:rPr>
                        <a:t>5705M</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3" marB="0" anchor="ctr"/>
                </a:tc>
                <a:tc>
                  <a:txBody>
                    <a:bodyPr/>
                    <a:lstStyle/>
                    <a:p>
                      <a:pPr algn="ctr">
                        <a:lnSpc>
                          <a:spcPct val="100000"/>
                        </a:lnSpc>
                      </a:pPr>
                      <a:r>
                        <a:rPr lang="en-US" sz="1400" kern="100">
                          <a:effectLst/>
                          <a:latin typeface="Times New Roman" panose="02020603050405020304" pitchFamily="18" charset="0"/>
                          <a:cs typeface="Times New Roman" panose="02020603050405020304" pitchFamily="18" charset="0"/>
                        </a:rPr>
                        <a:t>5685M</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3" marB="0" anchor="ctr"/>
                </a:tc>
                <a:tc>
                  <a:txBody>
                    <a:bodyPr/>
                    <a:lstStyle/>
                    <a:p>
                      <a:pPr algn="ctr">
                        <a:lnSpc>
                          <a:spcPct val="100000"/>
                        </a:lnSpc>
                      </a:pPr>
                      <a:r>
                        <a:rPr lang="en-US" sz="1400" kern="100">
                          <a:effectLst/>
                          <a:latin typeface="Times New Roman" panose="02020603050405020304" pitchFamily="18" charset="0"/>
                          <a:cs typeface="Times New Roman" panose="02020603050405020304" pitchFamily="18" charset="0"/>
                        </a:rPr>
                        <a:t>5665M</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3" marB="0" anchor="ctr"/>
                </a:tc>
                <a:tc>
                  <a:txBody>
                    <a:bodyPr/>
                    <a:lstStyle/>
                    <a:p>
                      <a:pPr algn="ctr">
                        <a:lnSpc>
                          <a:spcPct val="100000"/>
                        </a:lnSpc>
                      </a:pPr>
                      <a:r>
                        <a:rPr lang="en-US" sz="1400" kern="100">
                          <a:effectLst/>
                          <a:latin typeface="Times New Roman" panose="02020603050405020304" pitchFamily="18" charset="0"/>
                          <a:cs typeface="Times New Roman" panose="02020603050405020304" pitchFamily="18" charset="0"/>
                        </a:rPr>
                        <a:t>5645M</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3" marB="0" anchor="ctr"/>
                </a:tc>
                <a:tc>
                  <a:txBody>
                    <a:bodyPr/>
                    <a:lstStyle/>
                    <a:p>
                      <a:pPr algn="ctr">
                        <a:lnSpc>
                          <a:spcPct val="100000"/>
                        </a:lnSpc>
                      </a:pPr>
                      <a:r>
                        <a:rPr lang="en-US" sz="1400" kern="100">
                          <a:effectLst/>
                          <a:latin typeface="Times New Roman" panose="02020603050405020304" pitchFamily="18" charset="0"/>
                          <a:cs typeface="Times New Roman" panose="02020603050405020304" pitchFamily="18" charset="0"/>
                        </a:rPr>
                        <a:t>5885M</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3" marB="0" anchor="ctr"/>
                </a:tc>
                <a:tc>
                  <a:txBody>
                    <a:bodyPr/>
                    <a:lstStyle/>
                    <a:p>
                      <a:pPr algn="ctr">
                        <a:lnSpc>
                          <a:spcPct val="100000"/>
                        </a:lnSpc>
                      </a:pPr>
                      <a:r>
                        <a:rPr lang="en-US" sz="1400" kern="100">
                          <a:effectLst/>
                          <a:latin typeface="Times New Roman" panose="02020603050405020304" pitchFamily="18" charset="0"/>
                          <a:cs typeface="Times New Roman" panose="02020603050405020304" pitchFamily="18" charset="0"/>
                        </a:rPr>
                        <a:t>5905M</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3" marB="0" anchor="ctr"/>
                </a:tc>
                <a:tc>
                  <a:txBody>
                    <a:bodyPr/>
                    <a:lstStyle/>
                    <a:p>
                      <a:pPr algn="ctr">
                        <a:lnSpc>
                          <a:spcPct val="100000"/>
                        </a:lnSpc>
                      </a:pPr>
                      <a:r>
                        <a:rPr lang="en-US" sz="1400" kern="100">
                          <a:effectLst/>
                          <a:latin typeface="Times New Roman" panose="02020603050405020304" pitchFamily="18" charset="0"/>
                          <a:cs typeface="Times New Roman" panose="02020603050405020304" pitchFamily="18" charset="0"/>
                        </a:rPr>
                        <a:t>5925M</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3" marB="0" anchor="ctr"/>
                </a:tc>
                <a:tc>
                  <a:txBody>
                    <a:bodyPr/>
                    <a:lstStyle/>
                    <a:p>
                      <a:pPr algn="ctr">
                        <a:lnSpc>
                          <a:spcPct val="100000"/>
                        </a:lnSpc>
                      </a:pPr>
                      <a:r>
                        <a:rPr lang="en-US" sz="1400" kern="100">
                          <a:effectLst/>
                          <a:latin typeface="Times New Roman" panose="02020603050405020304" pitchFamily="18" charset="0"/>
                          <a:cs typeface="Times New Roman" panose="02020603050405020304" pitchFamily="18" charset="0"/>
                        </a:rPr>
                        <a:t>5945M</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3" marB="0" anchor="ctr"/>
                </a:tc>
              </a:tr>
              <a:tr h="473096">
                <a:tc vMerge="1">
                  <a:tcPr/>
                </a:tc>
                <a:tc>
                  <a:txBody>
                    <a:bodyPr/>
                    <a:lstStyle/>
                    <a:p>
                      <a:pPr algn="ctr">
                        <a:lnSpc>
                          <a:spcPct val="100000"/>
                        </a:lnSpc>
                      </a:pPr>
                      <a:r>
                        <a:rPr lang="en-US" sz="1400" kern="100">
                          <a:effectLst/>
                          <a:latin typeface="Times New Roman" panose="02020603050405020304" pitchFamily="18" charset="0"/>
                          <a:cs typeface="Times New Roman" panose="02020603050405020304" pitchFamily="18" charset="0"/>
                        </a:rPr>
                        <a:t>FR4(A)</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3" marB="0" anchor="ctr"/>
                </a:tc>
                <a:tc>
                  <a:txBody>
                    <a:bodyPr/>
                    <a:lstStyle/>
                    <a:p>
                      <a:pPr algn="ctr">
                        <a:lnSpc>
                          <a:spcPct val="100000"/>
                        </a:lnSpc>
                      </a:pPr>
                      <a:r>
                        <a:rPr lang="en-US" sz="1400" kern="100">
                          <a:effectLst/>
                          <a:latin typeface="Times New Roman" panose="02020603050405020304" pitchFamily="18" charset="0"/>
                          <a:cs typeface="Times New Roman" panose="02020603050405020304" pitchFamily="18" charset="0"/>
                        </a:rPr>
                        <a:t>5740M</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3" marB="0" anchor="ctr"/>
                </a:tc>
                <a:tc>
                  <a:txBody>
                    <a:bodyPr/>
                    <a:lstStyle/>
                    <a:p>
                      <a:pPr algn="ctr">
                        <a:lnSpc>
                          <a:spcPct val="100000"/>
                        </a:lnSpc>
                      </a:pPr>
                      <a:r>
                        <a:rPr lang="en-US" sz="1400" kern="100">
                          <a:effectLst/>
                          <a:latin typeface="Times New Roman" panose="02020603050405020304" pitchFamily="18" charset="0"/>
                          <a:cs typeface="Times New Roman" panose="02020603050405020304" pitchFamily="18" charset="0"/>
                        </a:rPr>
                        <a:t>5760M</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3" marB="0" anchor="ctr"/>
                </a:tc>
                <a:tc>
                  <a:txBody>
                    <a:bodyPr/>
                    <a:lstStyle/>
                    <a:p>
                      <a:pPr algn="ctr">
                        <a:lnSpc>
                          <a:spcPct val="100000"/>
                        </a:lnSpc>
                      </a:pPr>
                      <a:r>
                        <a:rPr lang="en-US" sz="1400" kern="100" dirty="0">
                          <a:effectLst/>
                          <a:latin typeface="Times New Roman" panose="02020603050405020304" pitchFamily="18" charset="0"/>
                          <a:cs typeface="Times New Roman" panose="02020603050405020304" pitchFamily="18" charset="0"/>
                        </a:rPr>
                        <a:t>5780M</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3" marB="0" anchor="ctr"/>
                </a:tc>
                <a:tc>
                  <a:txBody>
                    <a:bodyPr/>
                    <a:lstStyle/>
                    <a:p>
                      <a:pPr algn="ctr">
                        <a:lnSpc>
                          <a:spcPct val="100000"/>
                        </a:lnSpc>
                      </a:pPr>
                      <a:r>
                        <a:rPr lang="en-US" sz="1400" kern="100" dirty="0">
                          <a:effectLst/>
                          <a:latin typeface="Times New Roman" panose="02020603050405020304" pitchFamily="18" charset="0"/>
                          <a:cs typeface="Times New Roman" panose="02020603050405020304" pitchFamily="18" charset="0"/>
                        </a:rPr>
                        <a:t>5880M</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3" marB="0" anchor="ctr"/>
                </a:tc>
                <a:tc>
                  <a:txBody>
                    <a:bodyPr/>
                    <a:lstStyle/>
                    <a:p>
                      <a:pPr algn="ctr">
                        <a:lnSpc>
                          <a:spcPct val="100000"/>
                        </a:lnSpc>
                      </a:pPr>
                      <a:r>
                        <a:rPr lang="en-US" sz="1400" kern="100">
                          <a:effectLst/>
                          <a:latin typeface="Times New Roman" panose="02020603050405020304" pitchFamily="18" charset="0"/>
                          <a:cs typeface="Times New Roman" panose="02020603050405020304" pitchFamily="18" charset="0"/>
                        </a:rPr>
                        <a:t>5820M</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3" marB="0" anchor="ctr"/>
                </a:tc>
                <a:tc>
                  <a:txBody>
                    <a:bodyPr/>
                    <a:lstStyle/>
                    <a:p>
                      <a:pPr algn="ctr">
                        <a:lnSpc>
                          <a:spcPct val="100000"/>
                        </a:lnSpc>
                      </a:pPr>
                      <a:r>
                        <a:rPr lang="en-US" sz="1400" kern="100">
                          <a:effectLst/>
                          <a:latin typeface="Times New Roman" panose="02020603050405020304" pitchFamily="18" charset="0"/>
                          <a:cs typeface="Times New Roman" panose="02020603050405020304" pitchFamily="18" charset="0"/>
                        </a:rPr>
                        <a:t>5840M</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3" marB="0" anchor="ctr"/>
                </a:tc>
                <a:tc>
                  <a:txBody>
                    <a:bodyPr/>
                    <a:lstStyle/>
                    <a:p>
                      <a:pPr algn="ctr">
                        <a:lnSpc>
                          <a:spcPct val="100000"/>
                        </a:lnSpc>
                      </a:pPr>
                      <a:r>
                        <a:rPr lang="en-US" sz="1400" kern="100">
                          <a:effectLst/>
                          <a:latin typeface="Times New Roman" panose="02020603050405020304" pitchFamily="18" charset="0"/>
                          <a:cs typeface="Times New Roman" panose="02020603050405020304" pitchFamily="18" charset="0"/>
                        </a:rPr>
                        <a:t>5860M</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3" marB="0" anchor="ctr"/>
                </a:tc>
                <a:tc>
                  <a:txBody>
                    <a:bodyPr/>
                    <a:lstStyle/>
                    <a:p>
                      <a:pPr algn="ctr">
                        <a:lnSpc>
                          <a:spcPct val="100000"/>
                        </a:lnSpc>
                      </a:pPr>
                      <a:r>
                        <a:rPr lang="en-US" sz="1400" kern="100" dirty="0">
                          <a:effectLst/>
                          <a:latin typeface="Times New Roman" panose="02020603050405020304" pitchFamily="18" charset="0"/>
                          <a:cs typeface="Times New Roman" panose="02020603050405020304" pitchFamily="18" charset="0"/>
                        </a:rPr>
                        <a:t>5880M</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9523" marB="0" anchor="ctr"/>
                </a:tc>
              </a:tr>
            </a:tbl>
          </a:graphicData>
        </a:graphic>
      </p:graphicFrame>
      <p:sp>
        <p:nvSpPr>
          <p:cNvPr id="10" name="文本框 9"/>
          <p:cNvSpPr txBox="1"/>
          <p:nvPr/>
        </p:nvSpPr>
        <p:spPr>
          <a:xfrm>
            <a:off x="3327400" y="3132138"/>
            <a:ext cx="2489200" cy="339725"/>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表</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3-7 </a:t>
            </a: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常用发射机频道</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9078"/>
                                        </p:tgtEl>
                                        <p:attrNameLst>
                                          <p:attrName>style.visibility</p:attrName>
                                        </p:attrNameLst>
                                      </p:cBhvr>
                                      <p:to>
                                        <p:strVal val="visible"/>
                                      </p:to>
                                    </p:set>
                                    <p:animEffect transition="in" filter="fade">
                                      <p:cBhvr>
                                        <p:cTn id="7" dur="500"/>
                                        <p:tgtEl>
                                          <p:spTgt spid="25907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078" grpId="0" animBg="1"/>
      <p:bldP spid="10"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9074"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3.6.1</a:t>
            </a:r>
            <a:r>
              <a:rPr lang="zh-CN" altLang="en-US" sz="2700" dirty="0">
                <a:solidFill>
                  <a:schemeClr val="accent1"/>
                </a:solidFill>
                <a:latin typeface="华文楷体" panose="02010600040101010101" pitchFamily="2" charset="-122"/>
                <a:ea typeface="华文楷体" panose="02010600040101010101" pitchFamily="2" charset="-122"/>
              </a:rPr>
              <a:t>  图传设备介绍</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59077"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261126" name="文本框 8"/>
          <p:cNvSpPr txBox="1"/>
          <p:nvPr/>
        </p:nvSpPr>
        <p:spPr>
          <a:xfrm>
            <a:off x="373063" y="873125"/>
            <a:ext cx="8428037" cy="1973263"/>
          </a:xfrm>
          <a:prstGeom prst="rect">
            <a:avLst/>
          </a:prstGeom>
          <a:noFill/>
          <a:ln w="9525" cap="flat" cmpd="sng">
            <a:solidFill>
              <a:srgbClr val="00B050"/>
            </a:solidFill>
            <a:prstDash val="solid"/>
            <a:miter/>
            <a:headEnd type="none" w="med" len="med"/>
            <a:tailEnd type="none" w="med" len="med"/>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457200" algn="just">
              <a:lnSpc>
                <a:spcPct val="140000"/>
              </a:lnSpc>
              <a:spcBef>
                <a:spcPct val="0"/>
              </a:spcBef>
              <a:buFontTx/>
              <a:buNone/>
            </a:pPr>
            <a:r>
              <a:rPr lang="zh-CN" altLang="en-US" sz="1800" dirty="0">
                <a:latin typeface="宋体" panose="02010600030101010101" pitchFamily="2" charset="-122"/>
                <a:ea typeface="宋体" panose="02010600030101010101" pitchFamily="2" charset="-122"/>
              </a:rPr>
              <a:t>（</a:t>
            </a:r>
            <a:r>
              <a:rPr lang="en-US" altLang="zh-CN" sz="1800" dirty="0">
                <a:latin typeface="宋体" panose="02010600030101010101" pitchFamily="2" charset="-122"/>
                <a:ea typeface="宋体" panose="02010600030101010101" pitchFamily="2" charset="-122"/>
              </a:rPr>
              <a:t>4</a:t>
            </a:r>
            <a:r>
              <a:rPr lang="zh-CN" altLang="en-US" sz="1800" dirty="0">
                <a:latin typeface="宋体" panose="02010600030101010101" pitchFamily="2" charset="-122"/>
                <a:ea typeface="宋体" panose="02010600030101010101" pitchFamily="2" charset="-122"/>
              </a:rPr>
              <a:t>）功率大小 </a:t>
            </a:r>
            <a:endParaRPr lang="en-US" altLang="zh-CN" sz="1800" dirty="0">
              <a:latin typeface="宋体" panose="02010600030101010101" pitchFamily="2" charset="-122"/>
              <a:ea typeface="宋体" panose="02010600030101010101" pitchFamily="2" charset="-122"/>
            </a:endParaRPr>
          </a:p>
          <a:p>
            <a:pPr marL="0" lvl="0" indent="457200" algn="just">
              <a:lnSpc>
                <a:spcPct val="140000"/>
              </a:lnSpc>
              <a:spcBef>
                <a:spcPct val="0"/>
              </a:spcBef>
              <a:buFontTx/>
              <a:buNone/>
            </a:pPr>
            <a:r>
              <a:rPr lang="zh-CN" altLang="en-US" sz="1800" dirty="0">
                <a:latin typeface="宋体" panose="02010600030101010101" pitchFamily="2" charset="-122"/>
                <a:ea typeface="宋体" panose="02010600030101010101" pitchFamily="2" charset="-122"/>
              </a:rPr>
              <a:t>发射端功率由几十毫瓦到几百毫瓦不等，功率大的能达到瓦级别，有些发射机为满足更多要求，采用功率可调的形式。通常功率越大，传输距离越远，信号越稳定，但同时发热也更大，耗电量也更大。小功率的发射机发热少，使用导热金属片散热，甚至无散热；大功率发射机使用导热金属加散热风扇散热。</a:t>
            </a:r>
            <a:endParaRPr lang="zh-CN" altLang="en-US" sz="1800" dirty="0">
              <a:latin typeface="宋体" panose="02010600030101010101" pitchFamily="2" charset="-122"/>
              <a:ea typeface="宋体" panose="02010600030101010101" pitchFamily="2" charset="-122"/>
            </a:endParaRPr>
          </a:p>
        </p:txBody>
      </p:sp>
      <p:sp>
        <p:nvSpPr>
          <p:cNvPr id="3" name="文本框 2"/>
          <p:cNvSpPr txBox="1"/>
          <p:nvPr/>
        </p:nvSpPr>
        <p:spPr>
          <a:xfrm>
            <a:off x="373063" y="2982913"/>
            <a:ext cx="8428038" cy="1274763"/>
          </a:xfrm>
          <a:prstGeom prst="rect">
            <a:avLst/>
          </a:prstGeom>
          <a:noFill/>
        </p:spPr>
        <p:txBody>
          <a:bodyPr>
            <a:spAutoFit/>
          </a:bodyPr>
          <a:lstStyle/>
          <a:p>
            <a:pPr marL="285750" marR="0" indent="-285750" algn="just" defTabSz="914400">
              <a:lnSpc>
                <a:spcPct val="150000"/>
              </a:lnSpc>
              <a:buClrTx/>
              <a:buSzTx/>
              <a:buFont typeface="Wingdings" panose="05000000000000000000" pitchFamily="2" charset="2"/>
              <a:buChar char="p"/>
              <a:defRPr/>
            </a:pPr>
            <a:r>
              <a:rPr kumimoji="0" lang="zh-CN" altLang="en-US" kern="1200" cap="none" spc="0" normalizeH="0" baseline="0" noProof="0" dirty="0">
                <a:solidFill>
                  <a:srgbClr val="0070C0"/>
                </a:solidFill>
                <a:latin typeface="宋体" panose="02010600030101010101" pitchFamily="2" charset="-122"/>
                <a:ea typeface="宋体" panose="02010600030101010101" pitchFamily="2" charset="-122"/>
                <a:cs typeface="+mn-cs"/>
              </a:rPr>
              <a:t>图像接收端 </a:t>
            </a:r>
            <a:endParaRPr kumimoji="0" lang="en-US" altLang="zh-CN" kern="1200" cap="none" spc="0" normalizeH="0" baseline="0" noProof="0" dirty="0">
              <a:solidFill>
                <a:srgbClr val="0070C0"/>
              </a:solidFill>
              <a:latin typeface="宋体" panose="02010600030101010101" pitchFamily="2" charset="-122"/>
              <a:ea typeface="宋体" panose="02010600030101010101" pitchFamily="2" charset="-122"/>
              <a:cs typeface="+mn-cs"/>
            </a:endParaRPr>
          </a:p>
          <a:p>
            <a:pPr marR="0" indent="457200" algn="just" defTabSz="914400">
              <a:lnSpc>
                <a:spcPct val="140000"/>
              </a:lnSpc>
              <a:buClrTx/>
              <a:buSzTx/>
              <a:buFontTx/>
              <a:buNone/>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图像接收端，是指无线图像传输设备在地面的接收器，包括接收机和天线两部分，通常直接和显示器连接。</a:t>
            </a:r>
            <a:endParaRPr kumimoji="0" lang="zh-CN" altLang="en-US" kern="1200" cap="none" spc="0" normalizeH="0" baseline="0" noProof="0" dirty="0">
              <a:latin typeface="宋体" panose="02010600030101010101" pitchFamily="2" charset="-122"/>
              <a:ea typeface="宋体" panose="02010600030101010101" pitchFamily="2" charset="-122"/>
              <a:cs typeface="+mn-cs"/>
            </a:endParaRPr>
          </a:p>
        </p:txBody>
      </p:sp>
      <p:sp>
        <p:nvSpPr>
          <p:cNvPr id="261128" name="文本框 3"/>
          <p:cNvSpPr txBox="1"/>
          <p:nvPr/>
        </p:nvSpPr>
        <p:spPr>
          <a:xfrm>
            <a:off x="373063" y="4745038"/>
            <a:ext cx="8428037" cy="1973262"/>
          </a:xfrm>
          <a:prstGeom prst="rect">
            <a:avLst/>
          </a:prstGeom>
          <a:noFill/>
          <a:ln w="9525" cap="flat" cmpd="sng">
            <a:solidFill>
              <a:srgbClr val="00B050"/>
            </a:solidFill>
            <a:prstDash val="solid"/>
            <a:miter/>
            <a:headEnd type="none" w="med" len="med"/>
            <a:tailEnd type="none" w="med" len="med"/>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342900" lvl="0" indent="-342900" algn="just">
              <a:lnSpc>
                <a:spcPct val="140000"/>
              </a:lnSpc>
              <a:spcBef>
                <a:spcPct val="0"/>
              </a:spcBef>
              <a:buFontTx/>
              <a:buAutoNum type="circleNumDbPlain"/>
            </a:pPr>
            <a:r>
              <a:rPr lang="zh-CN" altLang="en-US" sz="1800" dirty="0">
                <a:latin typeface="宋体" panose="02010600030101010101" pitchFamily="2" charset="-122"/>
                <a:ea typeface="宋体" panose="02010600030101010101" pitchFamily="2" charset="-122"/>
              </a:rPr>
              <a:t>接收端和发射端如果不是成套购买的需要根据发射要求类型购买，如模拟发射机应配模拟接收机。</a:t>
            </a:r>
            <a:endParaRPr lang="zh-CN" altLang="en-US" sz="1800" dirty="0">
              <a:latin typeface="宋体" panose="02010600030101010101" pitchFamily="2" charset="-122"/>
              <a:ea typeface="宋体" panose="02010600030101010101" pitchFamily="2" charset="-122"/>
            </a:endParaRPr>
          </a:p>
          <a:p>
            <a:pPr marL="342900" lvl="0" indent="-342900" algn="just">
              <a:lnSpc>
                <a:spcPct val="140000"/>
              </a:lnSpc>
              <a:spcBef>
                <a:spcPct val="0"/>
              </a:spcBef>
              <a:buFontTx/>
              <a:buAutoNum type="circleNumDbPlain"/>
            </a:pPr>
            <a:r>
              <a:rPr lang="zh-CN" altLang="en-US" sz="1800" dirty="0">
                <a:latin typeface="宋体" panose="02010600030101010101" pitchFamily="2" charset="-122"/>
                <a:ea typeface="宋体" panose="02010600030101010101" pitchFamily="2" charset="-122"/>
              </a:rPr>
              <a:t>接收机通常都带有多个频率可以搜索，常用的接收机有</a:t>
            </a:r>
            <a:r>
              <a:rPr lang="en-US" altLang="zh-CN" sz="1800" dirty="0">
                <a:latin typeface="宋体" panose="02010600030101010101" pitchFamily="2" charset="-122"/>
                <a:ea typeface="宋体" panose="02010600030101010101" pitchFamily="2" charset="-122"/>
              </a:rPr>
              <a:t>8</a:t>
            </a:r>
            <a:r>
              <a:rPr lang="zh-CN" altLang="en-US" sz="1800" dirty="0">
                <a:latin typeface="宋体" panose="02010600030101010101" pitchFamily="2" charset="-122"/>
                <a:ea typeface="宋体" panose="02010600030101010101" pitchFamily="2" charset="-122"/>
              </a:rPr>
              <a:t>个频道，传输信号类型一样的情况下只要频率一样就可以接收到图像信号，见表</a:t>
            </a:r>
            <a:r>
              <a:rPr lang="en-US" altLang="zh-CN" sz="1800" dirty="0">
                <a:latin typeface="宋体" panose="02010600030101010101" pitchFamily="2" charset="-122"/>
                <a:ea typeface="宋体" panose="02010600030101010101" pitchFamily="2" charset="-122"/>
              </a:rPr>
              <a:t>3-8</a:t>
            </a:r>
            <a:r>
              <a:rPr lang="zh-CN" altLang="en-US" sz="1800" dirty="0">
                <a:latin typeface="宋体" panose="02010600030101010101" pitchFamily="2" charset="-122"/>
                <a:ea typeface="宋体" panose="02010600030101010101" pitchFamily="2" charset="-122"/>
              </a:rPr>
              <a:t>。</a:t>
            </a:r>
            <a:endParaRPr lang="zh-CN" altLang="en-US" sz="1800" dirty="0">
              <a:latin typeface="宋体" panose="02010600030101010101" pitchFamily="2" charset="-122"/>
              <a:ea typeface="宋体" panose="02010600030101010101" pitchFamily="2" charset="-122"/>
            </a:endParaRPr>
          </a:p>
          <a:p>
            <a:pPr marL="342900" lvl="0" indent="-342900" algn="just">
              <a:lnSpc>
                <a:spcPct val="140000"/>
              </a:lnSpc>
              <a:spcBef>
                <a:spcPct val="0"/>
              </a:spcBef>
              <a:buFontTx/>
              <a:buAutoNum type="circleNumDbPlain"/>
            </a:pPr>
            <a:r>
              <a:rPr lang="zh-CN" altLang="en-US" sz="1800" dirty="0">
                <a:latin typeface="宋体" panose="02010600030101010101" pitchFamily="2" charset="-122"/>
                <a:ea typeface="宋体" panose="02010600030101010101" pitchFamily="2" charset="-122"/>
              </a:rPr>
              <a:t>有些显示屏带接收机的，可以直接使用。</a:t>
            </a:r>
            <a:endParaRPr lang="en-US" altLang="zh-CN" sz="1800" dirty="0">
              <a:latin typeface="宋体" panose="02010600030101010101" pitchFamily="2" charset="-122"/>
              <a:ea typeface="宋体" panose="02010600030101010101" pitchFamily="2" charset="-122"/>
            </a:endParaRPr>
          </a:p>
        </p:txBody>
      </p:sp>
      <p:sp>
        <p:nvSpPr>
          <p:cNvPr id="261129" name="文本框 4"/>
          <p:cNvSpPr txBox="1"/>
          <p:nvPr/>
        </p:nvSpPr>
        <p:spPr>
          <a:xfrm>
            <a:off x="373063" y="4268788"/>
            <a:ext cx="5446712" cy="36988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just">
              <a:lnSpc>
                <a:spcPct val="100000"/>
              </a:lnSpc>
              <a:spcBef>
                <a:spcPct val="0"/>
              </a:spcBef>
              <a:buFontTx/>
              <a:buNone/>
            </a:pPr>
            <a:r>
              <a:rPr lang="zh-CN" altLang="en-US" sz="1800" b="1" dirty="0">
                <a:latin typeface="宋体" panose="02010600030101010101" pitchFamily="2" charset="-122"/>
                <a:ea typeface="宋体" panose="02010600030101010101" pitchFamily="2" charset="-122"/>
              </a:rPr>
              <a:t>图像接收端在选用时主要遵循以下原则：</a:t>
            </a:r>
            <a:endParaRPr lang="zh-CN" altLang="en-US" sz="1800" b="1" dirty="0">
              <a:latin typeface="宋体" panose="02010600030101010101" pitchFamily="2" charset="-122"/>
              <a:ea typeface="宋体" panose="02010600030101010101" pitchFamily="2"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1126"/>
                                        </p:tgtEl>
                                        <p:attrNameLst>
                                          <p:attrName>style.visibility</p:attrName>
                                        </p:attrNameLst>
                                      </p:cBhvr>
                                      <p:to>
                                        <p:strVal val="visible"/>
                                      </p:to>
                                    </p:set>
                                    <p:animEffect transition="in" filter="fade">
                                      <p:cBhvr>
                                        <p:cTn id="7" dur="500"/>
                                        <p:tgtEl>
                                          <p:spTgt spid="2611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11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61128"/>
                                        </p:tgtEl>
                                        <p:attrNameLst>
                                          <p:attrName>style.visibility</p:attrName>
                                        </p:attrNameLst>
                                      </p:cBhvr>
                                      <p:to>
                                        <p:strVal val="visible"/>
                                      </p:to>
                                    </p:set>
                                    <p:animEffect transition="in" filter="fade">
                                      <p:cBhvr>
                                        <p:cTn id="21" dur="500"/>
                                        <p:tgtEl>
                                          <p:spTgt spid="261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126" grpId="0" animBg="1"/>
      <p:bldP spid="3" grpId="0"/>
      <p:bldP spid="261128" grpId="0" animBg="1"/>
      <p:bldP spid="261129"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1122"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3.6.1</a:t>
            </a:r>
            <a:r>
              <a:rPr lang="zh-CN" altLang="en-US" sz="2700" dirty="0">
                <a:solidFill>
                  <a:schemeClr val="accent1"/>
                </a:solidFill>
                <a:latin typeface="华文楷体" panose="02010600040101010101" pitchFamily="2" charset="-122"/>
                <a:ea typeface="华文楷体" panose="02010600040101010101" pitchFamily="2" charset="-122"/>
              </a:rPr>
              <a:t>  图传设备介绍</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61125"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graphicFrame>
        <p:nvGraphicFramePr>
          <p:cNvPr id="4" name="表格 3"/>
          <p:cNvGraphicFramePr>
            <a:graphicFrameLocks noGrp="1"/>
          </p:cNvGraphicFramePr>
          <p:nvPr/>
        </p:nvGraphicFramePr>
        <p:xfrm>
          <a:off x="852488" y="1595438"/>
          <a:ext cx="7439025" cy="2052638"/>
        </p:xfrm>
        <a:graphic>
          <a:graphicData uri="http://schemas.openxmlformats.org/drawingml/2006/table">
            <a:tbl>
              <a:tblPr>
                <a:tableStyleId>{5C22544A-7EE6-4342-B048-85BDC9FD1C3A}</a:tableStyleId>
              </a:tblPr>
              <a:tblGrid>
                <a:gridCol w="1187767"/>
                <a:gridCol w="797475"/>
                <a:gridCol w="797475"/>
                <a:gridCol w="665187"/>
                <a:gridCol w="665187"/>
                <a:gridCol w="665187"/>
                <a:gridCol w="665187"/>
                <a:gridCol w="665187"/>
                <a:gridCol w="665187"/>
                <a:gridCol w="665187"/>
              </a:tblGrid>
              <a:tr h="468364">
                <a:tc gridSpan="2">
                  <a:txBody>
                    <a:bodyPr/>
                    <a:lstStyle/>
                    <a:p>
                      <a:pPr algn="ctr">
                        <a:lnSpc>
                          <a:spcPct val="10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频道序号</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9521" marB="0" anchor="ctr"/>
                </a:tc>
                <a:tc hMerge="1">
                  <a:tcPr/>
                </a:tc>
                <a:tc>
                  <a:txBody>
                    <a:bodyPr/>
                    <a:lstStyle/>
                    <a:p>
                      <a:pPr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CH1</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9521" marB="0" anchor="ctr"/>
                </a:tc>
                <a:tc>
                  <a:txBody>
                    <a:bodyPr/>
                    <a:lstStyle/>
                    <a:p>
                      <a:pPr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CH2</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9521" marB="0" anchor="ctr"/>
                </a:tc>
                <a:tc>
                  <a:txBody>
                    <a:bodyPr/>
                    <a:lstStyle/>
                    <a:p>
                      <a:pPr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CH3</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9521" marB="0" anchor="ctr"/>
                </a:tc>
                <a:tc>
                  <a:txBody>
                    <a:bodyPr/>
                    <a:lstStyle/>
                    <a:p>
                      <a:pPr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CH4</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9521" marB="0" anchor="ctr"/>
                </a:tc>
                <a:tc>
                  <a:txBody>
                    <a:bodyPr/>
                    <a:lstStyle/>
                    <a:p>
                      <a:pPr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CH5</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9521" marB="0" anchor="ctr"/>
                </a:tc>
                <a:tc>
                  <a:txBody>
                    <a:bodyPr/>
                    <a:lstStyle/>
                    <a:p>
                      <a:pPr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CH6</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9521" marB="0" anchor="ctr"/>
                </a:tc>
                <a:tc>
                  <a:txBody>
                    <a:bodyPr/>
                    <a:lstStyle/>
                    <a:p>
                      <a:pPr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CH7</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9521" marB="0" anchor="ctr"/>
                </a:tc>
                <a:tc>
                  <a:txBody>
                    <a:bodyPr/>
                    <a:lstStyle/>
                    <a:p>
                      <a:pPr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CH8</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9521" marB="0" anchor="ctr"/>
                </a:tc>
              </a:tr>
              <a:tr h="396438">
                <a:tc gridSpan="2">
                  <a:txBody>
                    <a:bodyPr/>
                    <a:lstStyle/>
                    <a:p>
                      <a:pPr algn="ctr">
                        <a:lnSpc>
                          <a:spcPct val="10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接收频率（</a:t>
                      </a: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MHz</a:t>
                      </a: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9521" marB="0" anchor="ctr"/>
                </a:tc>
                <a:tc hMerge="1">
                  <a:tcPr/>
                </a:tc>
                <a:tc>
                  <a:txBody>
                    <a:bodyPr/>
                    <a:lstStyle/>
                    <a:p>
                      <a:pPr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5705</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9521" marB="0" anchor="ctr"/>
                </a:tc>
                <a:tc>
                  <a:txBody>
                    <a:bodyPr/>
                    <a:lstStyle/>
                    <a:p>
                      <a:pPr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5685</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9521" marB="0" anchor="ctr"/>
                </a:tc>
                <a:tc>
                  <a:txBody>
                    <a:bodyPr/>
                    <a:lstStyle/>
                    <a:p>
                      <a:pPr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5665</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9521" marB="0" anchor="ctr"/>
                </a:tc>
                <a:tc>
                  <a:txBody>
                    <a:bodyPr/>
                    <a:lstStyle/>
                    <a:p>
                      <a:pPr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5645</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9521" marB="0" anchor="ctr"/>
                </a:tc>
                <a:tc>
                  <a:txBody>
                    <a:bodyPr/>
                    <a:lstStyle/>
                    <a:p>
                      <a:pPr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5885</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9521" marB="0" anchor="ctr"/>
                </a:tc>
                <a:tc>
                  <a:txBody>
                    <a:bodyPr/>
                    <a:lstStyle/>
                    <a:p>
                      <a:pPr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5905</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9521" marB="0" anchor="ctr"/>
                </a:tc>
                <a:tc>
                  <a:txBody>
                    <a:bodyPr/>
                    <a:lstStyle/>
                    <a:p>
                      <a:pPr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5925</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9521" marB="0" anchor="ctr"/>
                </a:tc>
                <a:tc>
                  <a:txBody>
                    <a:bodyPr/>
                    <a:lstStyle/>
                    <a:p>
                      <a:pPr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5945</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9521" marB="0" anchor="ctr"/>
                </a:tc>
              </a:tr>
              <a:tr h="395945">
                <a:tc rowSpan="3">
                  <a:txBody>
                    <a:bodyPr/>
                    <a:lstStyle/>
                    <a:p>
                      <a:pPr algn="ctr">
                        <a:lnSpc>
                          <a:spcPct val="100000"/>
                        </a:lnSpc>
                      </a:pPr>
                      <a:r>
                        <a:rPr lang="zh-CN" sz="1400" kern="100">
                          <a:effectLst/>
                          <a:latin typeface="Times New Roman" panose="02020603050405020304" pitchFamily="18" charset="0"/>
                          <a:ea typeface="宋体" panose="02010600030101010101" pitchFamily="2" charset="-122"/>
                          <a:cs typeface="Times New Roman" panose="02020603050405020304" pitchFamily="18" charset="0"/>
                        </a:rPr>
                        <a:t>引脚电平</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9521" marB="0" anchor="ctr"/>
                </a:tc>
                <a:tc>
                  <a:txBody>
                    <a:bodyPr/>
                    <a:lstStyle/>
                    <a:p>
                      <a:pPr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CH1</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9521" marB="0" anchor="ctr"/>
                </a:tc>
                <a:tc>
                  <a:txBody>
                    <a:bodyPr/>
                    <a:lstStyle/>
                    <a:p>
                      <a:pPr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0</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9521" marB="0" anchor="ctr"/>
                </a:tc>
                <a:tc>
                  <a:txBody>
                    <a:bodyPr/>
                    <a:lstStyle/>
                    <a:p>
                      <a:pPr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1</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9521" marB="0" anchor="ctr"/>
                </a:tc>
                <a:tc>
                  <a:txBody>
                    <a:bodyPr/>
                    <a:lstStyle/>
                    <a:p>
                      <a:pPr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0</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9521" marB="0" anchor="ctr"/>
                </a:tc>
                <a:tc>
                  <a:txBody>
                    <a:bodyPr/>
                    <a:lstStyle/>
                    <a:p>
                      <a:pPr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1</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9521" marB="0" anchor="ctr"/>
                </a:tc>
                <a:tc>
                  <a:txBody>
                    <a:bodyPr/>
                    <a:lstStyle/>
                    <a:p>
                      <a:pPr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0</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9521" marB="0" anchor="ctr"/>
                </a:tc>
                <a:tc>
                  <a:txBody>
                    <a:bodyPr/>
                    <a:lstStyle/>
                    <a:p>
                      <a:pPr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1</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9521" marB="0" anchor="ctr"/>
                </a:tc>
                <a:tc>
                  <a:txBody>
                    <a:bodyPr/>
                    <a:lstStyle/>
                    <a:p>
                      <a:pPr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0</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9521" marB="0" anchor="ctr"/>
                </a:tc>
                <a:tc>
                  <a:txBody>
                    <a:bodyPr/>
                    <a:lstStyle/>
                    <a:p>
                      <a:pPr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1</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9521" marB="0" anchor="ctr"/>
                </a:tc>
              </a:tr>
              <a:tr h="395945">
                <a:tc vMerge="1">
                  <a:tcPr/>
                </a:tc>
                <a:tc>
                  <a:txBody>
                    <a:bodyPr/>
                    <a:lstStyle/>
                    <a:p>
                      <a:pPr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CH2</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9521" marB="0" anchor="ctr"/>
                </a:tc>
                <a:tc>
                  <a:txBody>
                    <a:bodyPr/>
                    <a:lstStyle/>
                    <a:p>
                      <a:pPr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0</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9521" marB="0" anchor="ctr"/>
                </a:tc>
                <a:tc>
                  <a:txBody>
                    <a:bodyPr/>
                    <a:lstStyle/>
                    <a:p>
                      <a:pPr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0</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9521" marB="0" anchor="ctr"/>
                </a:tc>
                <a:tc>
                  <a:txBody>
                    <a:bodyPr/>
                    <a:lstStyle/>
                    <a:p>
                      <a:pPr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1</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9521" marB="0" anchor="ctr"/>
                </a:tc>
                <a:tc>
                  <a:txBody>
                    <a:bodyPr/>
                    <a:lstStyle/>
                    <a:p>
                      <a:pPr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1</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9521" marB="0" anchor="ctr"/>
                </a:tc>
                <a:tc>
                  <a:txBody>
                    <a:bodyPr/>
                    <a:lstStyle/>
                    <a:p>
                      <a:pPr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0</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9521" marB="0" anchor="ctr"/>
                </a:tc>
                <a:tc>
                  <a:txBody>
                    <a:bodyPr/>
                    <a:lstStyle/>
                    <a:p>
                      <a:pPr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0</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9521" marB="0" anchor="ctr"/>
                </a:tc>
                <a:tc>
                  <a:txBody>
                    <a:bodyPr/>
                    <a:lstStyle/>
                    <a:p>
                      <a:pPr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1</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9521" marB="0" anchor="ctr"/>
                </a:tc>
                <a:tc>
                  <a:txBody>
                    <a:bodyPr/>
                    <a:lstStyle/>
                    <a:p>
                      <a:pPr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1</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9521" marB="0" anchor="ctr"/>
                </a:tc>
              </a:tr>
              <a:tr h="395945">
                <a:tc vMerge="1">
                  <a:tcPr/>
                </a:tc>
                <a:tc>
                  <a:txBody>
                    <a:bodyPr/>
                    <a:lstStyle/>
                    <a:p>
                      <a:pPr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CH3</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9521" marB="0" anchor="ctr"/>
                </a:tc>
                <a:tc>
                  <a:txBody>
                    <a:bodyPr/>
                    <a:lstStyle/>
                    <a:p>
                      <a:pPr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0</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9521" marB="0" anchor="ctr"/>
                </a:tc>
                <a:tc>
                  <a:txBody>
                    <a:bodyPr/>
                    <a:lstStyle/>
                    <a:p>
                      <a:pPr algn="ctr">
                        <a:lnSpc>
                          <a:spcPct val="100000"/>
                        </a:lnSpc>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0</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9521" marB="0" anchor="ctr"/>
                </a:tc>
                <a:tc>
                  <a:txBody>
                    <a:bodyPr/>
                    <a:lstStyle/>
                    <a:p>
                      <a:pPr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0</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9521" marB="0" anchor="ctr"/>
                </a:tc>
                <a:tc>
                  <a:txBody>
                    <a:bodyPr/>
                    <a:lstStyle/>
                    <a:p>
                      <a:pPr algn="ctr">
                        <a:lnSpc>
                          <a:spcPct val="100000"/>
                        </a:lnSpc>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0</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9521" marB="0" anchor="ctr"/>
                </a:tc>
                <a:tc>
                  <a:txBody>
                    <a:bodyPr/>
                    <a:lstStyle/>
                    <a:p>
                      <a:pPr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1</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9521" marB="0" anchor="ctr"/>
                </a:tc>
                <a:tc>
                  <a:txBody>
                    <a:bodyPr/>
                    <a:lstStyle/>
                    <a:p>
                      <a:pPr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1</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9521" marB="0" anchor="ctr"/>
                </a:tc>
                <a:tc>
                  <a:txBody>
                    <a:bodyPr/>
                    <a:lstStyle/>
                    <a:p>
                      <a:pPr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1</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9521" marB="0" anchor="ctr"/>
                </a:tc>
                <a:tc>
                  <a:txBody>
                    <a:bodyPr/>
                    <a:lstStyle/>
                    <a:p>
                      <a:pPr algn="ctr">
                        <a:lnSpc>
                          <a:spcPct val="100000"/>
                        </a:lnSpc>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1</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76" marR="68576" marT="9521" marB="0" anchor="ctr"/>
                </a:tc>
              </a:tr>
            </a:tbl>
          </a:graphicData>
        </a:graphic>
      </p:graphicFrame>
      <p:sp>
        <p:nvSpPr>
          <p:cNvPr id="15" name="文本框 14"/>
          <p:cNvSpPr txBox="1"/>
          <p:nvPr/>
        </p:nvSpPr>
        <p:spPr>
          <a:xfrm>
            <a:off x="3021013" y="1131888"/>
            <a:ext cx="3101975" cy="339725"/>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表</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3-8 </a:t>
            </a: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接收机常用的</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8</a:t>
            </a: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个频点</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sp>
        <p:nvSpPr>
          <p:cNvPr id="17" name="文本框 16"/>
          <p:cNvSpPr txBox="1"/>
          <p:nvPr/>
        </p:nvSpPr>
        <p:spPr>
          <a:xfrm>
            <a:off x="373063" y="3989388"/>
            <a:ext cx="8362950" cy="1273175"/>
          </a:xfrm>
          <a:prstGeom prst="rect">
            <a:avLst/>
          </a:prstGeom>
          <a:noFill/>
        </p:spPr>
        <p:txBody>
          <a:bodyPr>
            <a:spAutoFit/>
          </a:bodyPr>
          <a:lstStyle/>
          <a:p>
            <a:pPr marL="285750" marR="0" indent="-285750" algn="just" defTabSz="914400">
              <a:lnSpc>
                <a:spcPct val="150000"/>
              </a:lnSpc>
              <a:buClrTx/>
              <a:buSzTx/>
              <a:buFont typeface="Wingdings" panose="05000000000000000000" pitchFamily="2" charset="2"/>
              <a:buChar char="p"/>
              <a:defRPr/>
            </a:pPr>
            <a:r>
              <a:rPr kumimoji="0" lang="zh-CN" altLang="en-US" kern="1200" cap="none" spc="0" normalizeH="0" baseline="0" noProof="0" dirty="0">
                <a:solidFill>
                  <a:srgbClr val="0070C0"/>
                </a:solidFill>
                <a:latin typeface="宋体" panose="02010600030101010101" pitchFamily="2" charset="-122"/>
                <a:ea typeface="宋体" panose="02010600030101010101" pitchFamily="2" charset="-122"/>
                <a:cs typeface="+mn-cs"/>
              </a:rPr>
              <a:t>图像显示端 </a:t>
            </a:r>
            <a:endParaRPr kumimoji="0" lang="en-US" altLang="zh-CN" kern="1200" cap="none" spc="0" normalizeH="0" baseline="0" noProof="0" dirty="0">
              <a:solidFill>
                <a:srgbClr val="0070C0"/>
              </a:solidFill>
              <a:latin typeface="宋体" panose="02010600030101010101" pitchFamily="2" charset="-122"/>
              <a:ea typeface="宋体" panose="02010600030101010101" pitchFamily="2" charset="-122"/>
              <a:cs typeface="+mn-cs"/>
            </a:endParaRPr>
          </a:p>
          <a:p>
            <a:pPr marR="0" indent="457200" algn="just" defTabSz="914400">
              <a:lnSpc>
                <a:spcPct val="150000"/>
              </a:lnSpc>
              <a:buClrTx/>
              <a:buSzTx/>
              <a:buFontTx/>
              <a:buNone/>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图像显示端，是指在地面的显示器，和接收机配套使用，通常包括三角架、显示屏和电池等。根据传输信号类型如模拟信号和和数字信号选择显示屏类型。</a:t>
            </a:r>
            <a:endParaRPr kumimoji="0" lang="zh-CN" altLang="en-US" kern="1200" cap="none" spc="0" normalizeH="0" baseline="0" noProof="0" dirty="0">
              <a:latin typeface="宋体" panose="02010600030101010101" pitchFamily="2" charset="-122"/>
              <a:ea typeface="宋体" panose="02010600030101010101" pitchFamily="2" charset="-122"/>
              <a:cs typeface="+mn-cs"/>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3170"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3.6.2</a:t>
            </a:r>
            <a:r>
              <a:rPr lang="zh-CN" altLang="en-US" sz="2700" dirty="0">
                <a:solidFill>
                  <a:schemeClr val="accent1"/>
                </a:solidFill>
                <a:latin typeface="华文楷体" panose="02010600040101010101" pitchFamily="2" charset="-122"/>
                <a:ea typeface="华文楷体" panose="02010600040101010101" pitchFamily="2" charset="-122"/>
              </a:rPr>
              <a:t>  图传设备的组装</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63173"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17" name="文本框 16"/>
          <p:cNvSpPr txBox="1"/>
          <p:nvPr/>
        </p:nvSpPr>
        <p:spPr>
          <a:xfrm>
            <a:off x="373063" y="881063"/>
            <a:ext cx="8362950" cy="3351213"/>
          </a:xfrm>
          <a:prstGeom prst="rect">
            <a:avLst/>
          </a:prstGeom>
          <a:noFill/>
        </p:spPr>
        <p:txBody>
          <a:bodyPr>
            <a:spAutoFit/>
          </a:bodyPr>
          <a:lstStyle/>
          <a:p>
            <a:pPr marR="0" algn="just" defTabSz="914400">
              <a:lnSpc>
                <a:spcPct val="150000"/>
              </a:lnSpc>
              <a:buClrTx/>
              <a:buSzTx/>
              <a:buFontTx/>
              <a:buNone/>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图传设备的组装一般分硬件组装和线路连接两大部分。</a:t>
            </a:r>
            <a:endParaRPr kumimoji="0" lang="zh-CN" altLang="en-US" kern="1200" cap="none" spc="0" normalizeH="0" baseline="0" noProof="0" dirty="0">
              <a:latin typeface="宋体" panose="02010600030101010101" pitchFamily="2" charset="-122"/>
              <a:ea typeface="宋体" panose="02010600030101010101" pitchFamily="2" charset="-122"/>
              <a:cs typeface="+mn-cs"/>
            </a:endParaRPr>
          </a:p>
          <a:p>
            <a:pPr marL="285750" marR="0" indent="-285750" algn="just" defTabSz="914400">
              <a:lnSpc>
                <a:spcPct val="150000"/>
              </a:lnSpc>
              <a:buClrTx/>
              <a:buSzTx/>
              <a:buFont typeface="Wingdings" panose="05000000000000000000" pitchFamily="2" charset="2"/>
              <a:buChar char="n"/>
              <a:defRPr/>
            </a:pPr>
            <a:r>
              <a:rPr kumimoji="0" lang="zh-CN" altLang="en-US" b="1" kern="1200" cap="none" spc="0" normalizeH="0" baseline="0" noProof="0" dirty="0">
                <a:latin typeface="宋体" panose="02010600030101010101" pitchFamily="2" charset="-122"/>
                <a:ea typeface="宋体" panose="02010600030101010101" pitchFamily="2" charset="-122"/>
                <a:cs typeface="+mn-cs"/>
              </a:rPr>
              <a:t>硬件的组装</a:t>
            </a:r>
            <a:endParaRPr kumimoji="0" lang="zh-CN" altLang="en-US" b="1" kern="1200" cap="none" spc="0" normalizeH="0" baseline="0" noProof="0" dirty="0">
              <a:latin typeface="宋体" panose="02010600030101010101" pitchFamily="2" charset="-122"/>
              <a:ea typeface="宋体" panose="02010600030101010101" pitchFamily="2" charset="-122"/>
              <a:cs typeface="+mn-cs"/>
            </a:endParaRPr>
          </a:p>
          <a:p>
            <a:pPr marR="0" indent="457200" algn="just" defTabSz="914400">
              <a:lnSpc>
                <a:spcPct val="150000"/>
              </a:lnSpc>
              <a:buClrTx/>
              <a:buSzTx/>
              <a:buFontTx/>
              <a:buNone/>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摄像头的安装，一般安装在前方或上方，注意做好保护措施，保护摄像头。</a:t>
            </a:r>
            <a:endParaRPr kumimoji="0" lang="zh-CN" altLang="en-US" kern="1200" cap="none" spc="0" normalizeH="0" baseline="0" noProof="0" dirty="0">
              <a:latin typeface="宋体" panose="02010600030101010101" pitchFamily="2" charset="-122"/>
              <a:ea typeface="宋体" panose="02010600030101010101" pitchFamily="2" charset="-122"/>
              <a:cs typeface="+mn-cs"/>
            </a:endParaRPr>
          </a:p>
          <a:p>
            <a:pPr marR="0" indent="457200" algn="just" defTabSz="914400">
              <a:lnSpc>
                <a:spcPct val="150000"/>
              </a:lnSpc>
              <a:buClrTx/>
              <a:buSzTx/>
              <a:buFontTx/>
              <a:buNone/>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图传发射机安装，通常用双面海绵胶粘在机架内部，并将天线引出至外部。</a:t>
            </a:r>
            <a:endParaRPr kumimoji="0" lang="zh-CN" altLang="en-US" kern="1200" cap="none" spc="0" normalizeH="0" baseline="0" noProof="0" dirty="0">
              <a:latin typeface="宋体" panose="02010600030101010101" pitchFamily="2" charset="-122"/>
              <a:ea typeface="宋体" panose="02010600030101010101" pitchFamily="2" charset="-122"/>
              <a:cs typeface="+mn-cs"/>
            </a:endParaRPr>
          </a:p>
          <a:p>
            <a:pPr marL="285750" marR="0" indent="-285750" algn="just" defTabSz="914400">
              <a:lnSpc>
                <a:spcPct val="150000"/>
              </a:lnSpc>
              <a:buClrTx/>
              <a:buSzTx/>
              <a:buFont typeface="Wingdings" panose="05000000000000000000" pitchFamily="2" charset="2"/>
              <a:buChar char="n"/>
              <a:defRPr/>
            </a:pPr>
            <a:r>
              <a:rPr kumimoji="0" lang="zh-CN" altLang="en-US" b="1" kern="1200" cap="none" spc="0" normalizeH="0" baseline="0" noProof="0" dirty="0">
                <a:latin typeface="宋体" panose="02010600030101010101" pitchFamily="2" charset="-122"/>
                <a:ea typeface="宋体" panose="02010600030101010101" pitchFamily="2" charset="-122"/>
                <a:cs typeface="+mn-cs"/>
              </a:rPr>
              <a:t>线路的连接 </a:t>
            </a:r>
            <a:endParaRPr kumimoji="0" lang="en-US" altLang="zh-CN" b="1" kern="1200" cap="none" spc="0" normalizeH="0" baseline="0" noProof="0" dirty="0">
              <a:latin typeface="宋体" panose="02010600030101010101" pitchFamily="2" charset="-122"/>
              <a:ea typeface="宋体" panose="02010600030101010101" pitchFamily="2" charset="-122"/>
              <a:cs typeface="+mn-cs"/>
            </a:endParaRPr>
          </a:p>
          <a:p>
            <a:pPr marR="0" indent="457200" algn="just" defTabSz="914400">
              <a:lnSpc>
                <a:spcPct val="150000"/>
              </a:lnSpc>
              <a:buClrTx/>
              <a:buSzTx/>
              <a:buFontTx/>
              <a:buNone/>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根据无人机安装布局将电线裁减好长度并制作好接头</a:t>
            </a:r>
            <a:r>
              <a:rPr kumimoji="0" lang="en-US" altLang="zh-CN" kern="1200" cap="none" spc="0" normalizeH="0" baseline="0" noProof="0" dirty="0">
                <a:latin typeface="宋体" panose="02010600030101010101" pitchFamily="2" charset="-122"/>
                <a:ea typeface="宋体" panose="02010600030101010101" pitchFamily="2" charset="-122"/>
                <a:cs typeface="+mn-cs"/>
              </a:rPr>
              <a:t>(</a:t>
            </a:r>
            <a:r>
              <a:rPr kumimoji="0" lang="zh-CN" altLang="en-US" kern="1200" cap="none" spc="0" normalizeH="0" baseline="0" noProof="0" dirty="0">
                <a:latin typeface="宋体" panose="02010600030101010101" pitchFamily="2" charset="-122"/>
                <a:ea typeface="宋体" panose="02010600030101010101" pitchFamily="2" charset="-122"/>
                <a:cs typeface="+mn-cs"/>
              </a:rPr>
              <a:t>如摄像头和图传发射机电压一致，可并用电源</a:t>
            </a:r>
            <a:r>
              <a:rPr kumimoji="0" lang="en-US" altLang="zh-CN" kern="1200" cap="none" spc="0" normalizeH="0" baseline="0" noProof="0" dirty="0">
                <a:latin typeface="宋体" panose="02010600030101010101" pitchFamily="2" charset="-122"/>
                <a:ea typeface="宋体" panose="02010600030101010101" pitchFamily="2" charset="-122"/>
                <a:cs typeface="+mn-cs"/>
              </a:rPr>
              <a:t>)</a:t>
            </a:r>
            <a:r>
              <a:rPr kumimoji="0" lang="zh-CN" altLang="en-US" kern="1200" cap="none" spc="0" normalizeH="0" baseline="0" noProof="0" dirty="0">
                <a:latin typeface="宋体" panose="02010600030101010101" pitchFamily="2" charset="-122"/>
                <a:ea typeface="宋体" panose="02010600030101010101" pitchFamily="2" charset="-122"/>
                <a:cs typeface="+mn-cs"/>
              </a:rPr>
              <a:t>，虽然使用的图传和摄像头品牌多种多样，但接线原理基本一致，根据对应电路图将线路接好即可。如图</a:t>
            </a:r>
            <a:r>
              <a:rPr kumimoji="0" lang="en-US" altLang="zh-CN" kern="1200" cap="none" spc="0" normalizeH="0" baseline="0" noProof="0" dirty="0">
                <a:latin typeface="宋体" panose="02010600030101010101" pitchFamily="2" charset="-122"/>
                <a:ea typeface="宋体" panose="02010600030101010101" pitchFamily="2" charset="-122"/>
                <a:cs typeface="+mn-cs"/>
              </a:rPr>
              <a:t>3-72</a:t>
            </a:r>
            <a:r>
              <a:rPr kumimoji="0" lang="zh-CN" altLang="en-US" kern="1200" cap="none" spc="0" normalizeH="0" baseline="0" noProof="0" dirty="0">
                <a:latin typeface="宋体" panose="02010600030101010101" pitchFamily="2" charset="-122"/>
                <a:ea typeface="宋体" panose="02010600030101010101" pitchFamily="2" charset="-122"/>
                <a:cs typeface="+mn-cs"/>
              </a:rPr>
              <a:t>所示。</a:t>
            </a:r>
            <a:endParaRPr kumimoji="0" lang="zh-CN" altLang="en-US" kern="1200" cap="none" spc="0" normalizeH="0" baseline="0" noProof="0" dirty="0">
              <a:latin typeface="宋体" panose="02010600030101010101" pitchFamily="2" charset="-122"/>
              <a:ea typeface="宋体" panose="02010600030101010101" pitchFamily="2" charset="-122"/>
              <a:cs typeface="+mn-cs"/>
            </a:endParaRPr>
          </a:p>
        </p:txBody>
      </p:sp>
      <p:pic>
        <p:nvPicPr>
          <p:cNvPr id="265223" name="图片 1"/>
          <p:cNvPicPr>
            <a:picLocks noChangeAspect="1"/>
          </p:cNvPicPr>
          <p:nvPr/>
        </p:nvPicPr>
        <p:blipFill>
          <a:blip r:embed="rId2"/>
          <a:stretch>
            <a:fillRect/>
          </a:stretch>
        </p:blipFill>
        <p:spPr>
          <a:xfrm>
            <a:off x="2071688" y="4327525"/>
            <a:ext cx="4095750" cy="2446338"/>
          </a:xfrm>
          <a:prstGeom prst="rect">
            <a:avLst/>
          </a:prstGeom>
          <a:noFill/>
          <a:ln w="9525">
            <a:noFill/>
          </a:ln>
        </p:spPr>
      </p:pic>
      <p:sp>
        <p:nvSpPr>
          <p:cNvPr id="11" name="文本框 10"/>
          <p:cNvSpPr txBox="1"/>
          <p:nvPr/>
        </p:nvSpPr>
        <p:spPr>
          <a:xfrm>
            <a:off x="6119813" y="6435725"/>
            <a:ext cx="2546350" cy="338138"/>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图</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3-72 </a:t>
            </a: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图传系统电路图</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charRg st="0" end="25"/>
                                            </p:txEl>
                                          </p:spTgt>
                                        </p:tgtEl>
                                        <p:attrNameLst>
                                          <p:attrName>style.visibility</p:attrName>
                                        </p:attrNameLst>
                                      </p:cBhvr>
                                      <p:to>
                                        <p:strVal val="visible"/>
                                      </p:to>
                                    </p:set>
                                    <p:animEffect transition="in" filter="fade">
                                      <p:cBhvr>
                                        <p:cTn id="7" dur="500"/>
                                        <p:tgtEl>
                                          <p:spTgt spid="17">
                                            <p:txEl>
                                              <p:charRg st="0" end="2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xEl>
                                              <p:charRg st="25" end="31"/>
                                            </p:txEl>
                                          </p:spTgt>
                                        </p:tgtEl>
                                        <p:attrNameLst>
                                          <p:attrName>style.visibility</p:attrName>
                                        </p:attrNameLst>
                                      </p:cBhvr>
                                      <p:to>
                                        <p:strVal val="visible"/>
                                      </p:to>
                                    </p:set>
                                    <p:animEffect transition="in" filter="fade">
                                      <p:cBhvr>
                                        <p:cTn id="12" dur="500"/>
                                        <p:tgtEl>
                                          <p:spTgt spid="17">
                                            <p:txEl>
                                              <p:charRg st="25" end="3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7">
                                            <p:txEl>
                                              <p:charRg st="31" end="65"/>
                                            </p:txEl>
                                          </p:spTgt>
                                        </p:tgtEl>
                                        <p:attrNameLst>
                                          <p:attrName>style.visibility</p:attrName>
                                        </p:attrNameLst>
                                      </p:cBhvr>
                                      <p:to>
                                        <p:strVal val="visible"/>
                                      </p:to>
                                    </p:set>
                                    <p:animEffect transition="in" filter="fade">
                                      <p:cBhvr>
                                        <p:cTn id="15" dur="500"/>
                                        <p:tgtEl>
                                          <p:spTgt spid="17">
                                            <p:txEl>
                                              <p:charRg st="31" end="65"/>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xEl>
                                              <p:charRg st="65" end="99"/>
                                            </p:txEl>
                                          </p:spTgt>
                                        </p:tgtEl>
                                        <p:attrNameLst>
                                          <p:attrName>style.visibility</p:attrName>
                                        </p:attrNameLst>
                                      </p:cBhvr>
                                      <p:to>
                                        <p:strVal val="visible"/>
                                      </p:to>
                                    </p:set>
                                    <p:animEffect transition="in" filter="fade">
                                      <p:cBhvr>
                                        <p:cTn id="18" dur="500"/>
                                        <p:tgtEl>
                                          <p:spTgt spid="17">
                                            <p:txEl>
                                              <p:charRg st="65" end="99"/>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xEl>
                                              <p:charRg st="99" end="106"/>
                                            </p:txEl>
                                          </p:spTgt>
                                        </p:tgtEl>
                                        <p:attrNameLst>
                                          <p:attrName>style.visibility</p:attrName>
                                        </p:attrNameLst>
                                      </p:cBhvr>
                                      <p:to>
                                        <p:strVal val="visible"/>
                                      </p:to>
                                    </p:set>
                                    <p:animEffect transition="in" filter="fade">
                                      <p:cBhvr>
                                        <p:cTn id="23" dur="500"/>
                                        <p:tgtEl>
                                          <p:spTgt spid="17">
                                            <p:txEl>
                                              <p:charRg st="99" end="10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xEl>
                                              <p:charRg st="106" end="205"/>
                                            </p:txEl>
                                          </p:spTgt>
                                        </p:tgtEl>
                                        <p:attrNameLst>
                                          <p:attrName>style.visibility</p:attrName>
                                        </p:attrNameLst>
                                      </p:cBhvr>
                                      <p:to>
                                        <p:strVal val="visible"/>
                                      </p:to>
                                    </p:set>
                                    <p:animEffect transition="in" filter="fade">
                                      <p:cBhvr>
                                        <p:cTn id="26" dur="500"/>
                                        <p:tgtEl>
                                          <p:spTgt spid="17">
                                            <p:txEl>
                                              <p:charRg st="106" end="20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65223"/>
                                        </p:tgtEl>
                                        <p:attrNameLst>
                                          <p:attrName>style.visibility</p:attrName>
                                        </p:attrNameLst>
                                      </p:cBhvr>
                                      <p:to>
                                        <p:strVal val="visible"/>
                                      </p:to>
                                    </p:set>
                                    <p:anim calcmode="lin" valueType="num">
                                      <p:cBhvr additive="base">
                                        <p:cTn id="31" dur="500" fill="hold"/>
                                        <p:tgtEl>
                                          <p:spTgt spid="265223"/>
                                        </p:tgtEl>
                                        <p:attrNameLst>
                                          <p:attrName>ppt_x</p:attrName>
                                        </p:attrNameLst>
                                      </p:cBhvr>
                                      <p:tavLst>
                                        <p:tav tm="0">
                                          <p:val>
                                            <p:strVal val="#ppt_x"/>
                                          </p:val>
                                        </p:tav>
                                        <p:tav tm="100000">
                                          <p:val>
                                            <p:strVal val="#ppt_x"/>
                                          </p:val>
                                        </p:tav>
                                      </p:tavLst>
                                    </p:anim>
                                    <p:anim calcmode="lin" valueType="num">
                                      <p:cBhvr additive="base">
                                        <p:cTn id="32" dur="500" fill="hold"/>
                                        <p:tgtEl>
                                          <p:spTgt spid="265223"/>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5218"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3.6.2</a:t>
            </a:r>
            <a:r>
              <a:rPr lang="zh-CN" altLang="en-US" sz="2700" dirty="0">
                <a:solidFill>
                  <a:schemeClr val="accent1"/>
                </a:solidFill>
                <a:latin typeface="华文楷体" panose="02010600040101010101" pitchFamily="2" charset="-122"/>
                <a:ea typeface="华文楷体" panose="02010600040101010101" pitchFamily="2" charset="-122"/>
              </a:rPr>
              <a:t>  图传设备的组装</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65221"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17" name="文本框 16"/>
          <p:cNvSpPr txBox="1"/>
          <p:nvPr/>
        </p:nvSpPr>
        <p:spPr>
          <a:xfrm>
            <a:off x="373063" y="881063"/>
            <a:ext cx="8362950" cy="2520950"/>
          </a:xfrm>
          <a:prstGeom prst="rect">
            <a:avLst/>
          </a:prstGeom>
          <a:noFill/>
        </p:spPr>
        <p:txBody>
          <a:bodyPr>
            <a:spAutoFit/>
          </a:bodyPr>
          <a:lstStyle/>
          <a:p>
            <a:pPr marL="285750" marR="0" indent="-285750" algn="just" defTabSz="914400">
              <a:lnSpc>
                <a:spcPct val="150000"/>
              </a:lnSpc>
              <a:buClrTx/>
              <a:buSzTx/>
              <a:buFont typeface="Wingdings" panose="05000000000000000000" pitchFamily="2" charset="2"/>
              <a:buChar char="n"/>
              <a:defRPr/>
            </a:pPr>
            <a:r>
              <a:rPr kumimoji="0" lang="zh-CN" altLang="en-US" b="1" kern="1200" cap="none" spc="0" normalizeH="0" baseline="0" noProof="0" dirty="0">
                <a:latin typeface="宋体" panose="02010600030101010101" pitchFamily="2" charset="-122"/>
                <a:ea typeface="宋体" panose="02010600030101010101" pitchFamily="2" charset="-122"/>
                <a:cs typeface="+mn-cs"/>
              </a:rPr>
              <a:t>图传工作 </a:t>
            </a:r>
            <a:endParaRPr kumimoji="0" lang="en-US" altLang="zh-CN" b="1" kern="1200" cap="none" spc="0" normalizeH="0" baseline="0" noProof="0" dirty="0">
              <a:latin typeface="宋体" panose="02010600030101010101" pitchFamily="2" charset="-122"/>
              <a:ea typeface="宋体" panose="02010600030101010101" pitchFamily="2" charset="-122"/>
              <a:cs typeface="+mn-cs"/>
            </a:endParaRPr>
          </a:p>
          <a:p>
            <a:pPr marR="0" indent="457200" algn="just" defTabSz="914400">
              <a:lnSpc>
                <a:spcPct val="150000"/>
              </a:lnSpc>
              <a:buClrTx/>
              <a:buSzTx/>
              <a:buFontTx/>
              <a:buNone/>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图传工作步骤大致为：</a:t>
            </a:r>
            <a:r>
              <a:rPr kumimoji="0" lang="en-US" altLang="zh-CN" kern="1200" cap="none" spc="0" normalizeH="0" baseline="0" noProof="0" dirty="0">
                <a:latin typeface="宋体" panose="02010600030101010101" pitchFamily="2" charset="-122"/>
                <a:ea typeface="宋体" panose="02010600030101010101" pitchFamily="2" charset="-122"/>
                <a:cs typeface="+mn-cs"/>
              </a:rPr>
              <a:t>①</a:t>
            </a:r>
            <a:r>
              <a:rPr kumimoji="0" lang="zh-CN" altLang="en-US" kern="1200" cap="none" spc="0" normalizeH="0" baseline="0" noProof="0" dirty="0">
                <a:latin typeface="宋体" panose="02010600030101010101" pitchFamily="2" charset="-122"/>
                <a:ea typeface="宋体" panose="02010600030101010101" pitchFamily="2" charset="-122"/>
                <a:cs typeface="+mn-cs"/>
              </a:rPr>
              <a:t>摄像头拍摄到图像；</a:t>
            </a:r>
            <a:r>
              <a:rPr kumimoji="0" lang="en-US" altLang="zh-CN" kern="1200" cap="none" spc="0" normalizeH="0" baseline="0" noProof="0" dirty="0">
                <a:latin typeface="宋体" panose="02010600030101010101" pitchFamily="2" charset="-122"/>
                <a:ea typeface="宋体" panose="02010600030101010101" pitchFamily="2" charset="-122"/>
                <a:cs typeface="+mn-cs"/>
              </a:rPr>
              <a:t>②</a:t>
            </a:r>
            <a:r>
              <a:rPr kumimoji="0" lang="zh-CN" altLang="en-US" kern="1200" cap="none" spc="0" normalizeH="0" baseline="0" noProof="0" dirty="0">
                <a:latin typeface="宋体" panose="02010600030101010101" pitchFamily="2" charset="-122"/>
                <a:ea typeface="宋体" panose="02010600030101010101" pitchFamily="2" charset="-122"/>
                <a:cs typeface="+mn-cs"/>
              </a:rPr>
              <a:t>摄像头把图像交给飞控；</a:t>
            </a:r>
            <a:r>
              <a:rPr kumimoji="0" lang="en-US" altLang="zh-CN" kern="1200" cap="none" spc="0" normalizeH="0" baseline="0" noProof="0" dirty="0">
                <a:latin typeface="宋体" panose="02010600030101010101" pitchFamily="2" charset="-122"/>
                <a:ea typeface="宋体" panose="02010600030101010101" pitchFamily="2" charset="-122"/>
                <a:cs typeface="+mn-cs"/>
              </a:rPr>
              <a:t>③</a:t>
            </a:r>
            <a:r>
              <a:rPr kumimoji="0" lang="zh-CN" altLang="en-US" kern="1200" cap="none" spc="0" normalizeH="0" baseline="0" noProof="0" dirty="0">
                <a:latin typeface="宋体" panose="02010600030101010101" pitchFamily="2" charset="-122"/>
                <a:ea typeface="宋体" panose="02010600030101010101" pitchFamily="2" charset="-122"/>
                <a:cs typeface="+mn-cs"/>
              </a:rPr>
              <a:t>飞控将</a:t>
            </a:r>
            <a:r>
              <a:rPr kumimoji="0" lang="en-US" altLang="zh-CN" kern="1200" cap="none" spc="0" normalizeH="0" baseline="0" noProof="0" dirty="0">
                <a:latin typeface="宋体" panose="02010600030101010101" pitchFamily="2" charset="-122"/>
                <a:ea typeface="宋体" panose="02010600030101010101" pitchFamily="2" charset="-122"/>
                <a:cs typeface="+mn-cs"/>
              </a:rPr>
              <a:t>OSD</a:t>
            </a:r>
            <a:r>
              <a:rPr kumimoji="0" lang="zh-CN" altLang="en-US" kern="1200" cap="none" spc="0" normalizeH="0" baseline="0" noProof="0" dirty="0">
                <a:latin typeface="宋体" panose="02010600030101010101" pitchFamily="2" charset="-122"/>
                <a:ea typeface="宋体" panose="02010600030101010101" pitchFamily="2" charset="-122"/>
                <a:cs typeface="+mn-cs"/>
              </a:rPr>
              <a:t>信息叠加到图像上；</a:t>
            </a:r>
            <a:r>
              <a:rPr kumimoji="0" lang="en-US" altLang="zh-CN" kern="1200" cap="none" spc="0" normalizeH="0" baseline="0" noProof="0" dirty="0">
                <a:latin typeface="宋体" panose="02010600030101010101" pitchFamily="2" charset="-122"/>
                <a:ea typeface="宋体" panose="02010600030101010101" pitchFamily="2" charset="-122"/>
                <a:cs typeface="+mn-cs"/>
              </a:rPr>
              <a:t>④</a:t>
            </a:r>
            <a:r>
              <a:rPr kumimoji="0" lang="zh-CN" altLang="en-US" kern="1200" cap="none" spc="0" normalizeH="0" baseline="0" noProof="0" dirty="0">
                <a:latin typeface="宋体" panose="02010600030101010101" pitchFamily="2" charset="-122"/>
                <a:ea typeface="宋体" panose="02010600030101010101" pitchFamily="2" charset="-122"/>
                <a:cs typeface="+mn-cs"/>
              </a:rPr>
              <a:t>飞控将处理后的图像交给图传发射机；</a:t>
            </a:r>
            <a:r>
              <a:rPr kumimoji="0" lang="en-US" altLang="zh-CN" kern="1200" cap="none" spc="0" normalizeH="0" baseline="0" noProof="0" dirty="0">
                <a:latin typeface="宋体" panose="02010600030101010101" pitchFamily="2" charset="-122"/>
                <a:ea typeface="宋体" panose="02010600030101010101" pitchFamily="2" charset="-122"/>
                <a:cs typeface="+mn-cs"/>
              </a:rPr>
              <a:t>⑤</a:t>
            </a:r>
            <a:r>
              <a:rPr kumimoji="0" lang="zh-CN" altLang="en-US" kern="1200" cap="none" spc="0" normalizeH="0" baseline="0" noProof="0" dirty="0">
                <a:latin typeface="宋体" panose="02010600030101010101" pitchFamily="2" charset="-122"/>
                <a:ea typeface="宋体" panose="02010600030101010101" pitchFamily="2" charset="-122"/>
                <a:cs typeface="+mn-cs"/>
              </a:rPr>
              <a:t>图传发射机将图像发射出去；</a:t>
            </a:r>
            <a:r>
              <a:rPr kumimoji="0" lang="en-US" altLang="zh-CN" kern="1200" cap="none" spc="0" normalizeH="0" baseline="0" noProof="0" dirty="0">
                <a:latin typeface="宋体" panose="02010600030101010101" pitchFamily="2" charset="-122"/>
                <a:ea typeface="宋体" panose="02010600030101010101" pitchFamily="2" charset="-122"/>
                <a:cs typeface="+mn-cs"/>
              </a:rPr>
              <a:t>⑥</a:t>
            </a:r>
            <a:r>
              <a:rPr kumimoji="0" lang="zh-CN" altLang="en-US" kern="1200" cap="none" spc="0" normalizeH="0" baseline="0" noProof="0" dirty="0">
                <a:latin typeface="宋体" panose="02010600030101010101" pitchFamily="2" charset="-122"/>
                <a:ea typeface="宋体" panose="02010600030101010101" pitchFamily="2" charset="-122"/>
                <a:cs typeface="+mn-cs"/>
              </a:rPr>
              <a:t>地面图传接收天线收到来自发射机的图像信号；</a:t>
            </a:r>
            <a:r>
              <a:rPr kumimoji="0" lang="en-US" altLang="zh-CN" kern="1200" cap="none" spc="0" normalizeH="0" baseline="0" noProof="0" dirty="0">
                <a:latin typeface="宋体" panose="02010600030101010101" pitchFamily="2" charset="-122"/>
                <a:ea typeface="宋体" panose="02010600030101010101" pitchFamily="2" charset="-122"/>
                <a:cs typeface="+mn-cs"/>
              </a:rPr>
              <a:t>⑦</a:t>
            </a:r>
            <a:r>
              <a:rPr kumimoji="0" lang="zh-CN" altLang="en-US" kern="1200" cap="none" spc="0" normalizeH="0" baseline="0" noProof="0" dirty="0">
                <a:latin typeface="宋体" panose="02010600030101010101" pitchFamily="2" charset="-122"/>
                <a:ea typeface="宋体" panose="02010600030101010101" pitchFamily="2" charset="-122"/>
                <a:cs typeface="+mn-cs"/>
              </a:rPr>
              <a:t>天线将图像信号交给图传接收机；</a:t>
            </a:r>
            <a:r>
              <a:rPr kumimoji="0" lang="en-US" altLang="zh-CN" kern="1200" cap="none" spc="0" normalizeH="0" baseline="0" noProof="0" dirty="0">
                <a:latin typeface="宋体" panose="02010600030101010101" pitchFamily="2" charset="-122"/>
                <a:ea typeface="宋体" panose="02010600030101010101" pitchFamily="2" charset="-122"/>
                <a:cs typeface="+mn-cs"/>
              </a:rPr>
              <a:t>⑧</a:t>
            </a:r>
            <a:r>
              <a:rPr kumimoji="0" lang="zh-CN" altLang="en-US" kern="1200" cap="none" spc="0" normalizeH="0" baseline="0" noProof="0" dirty="0">
                <a:latin typeface="宋体" panose="02010600030101010101" pitchFamily="2" charset="-122"/>
                <a:ea typeface="宋体" panose="02010600030101010101" pitchFamily="2" charset="-122"/>
                <a:cs typeface="+mn-cs"/>
              </a:rPr>
              <a:t>接收机将信号转为图像交给屏幕；</a:t>
            </a:r>
            <a:r>
              <a:rPr kumimoji="0" lang="en-US" altLang="zh-CN" kern="1200" cap="none" spc="0" normalizeH="0" baseline="0" noProof="0" dirty="0">
                <a:latin typeface="宋体" panose="02010600030101010101" pitchFamily="2" charset="-122"/>
                <a:ea typeface="宋体" panose="02010600030101010101" pitchFamily="2" charset="-122"/>
                <a:cs typeface="+mn-cs"/>
              </a:rPr>
              <a:t>⑨</a:t>
            </a:r>
            <a:r>
              <a:rPr kumimoji="0" lang="zh-CN" altLang="en-US" kern="1200" cap="none" spc="0" normalizeH="0" baseline="0" noProof="0" dirty="0">
                <a:latin typeface="宋体" panose="02010600030101010101" pitchFamily="2" charset="-122"/>
                <a:ea typeface="宋体" panose="02010600030101010101" pitchFamily="2" charset="-122"/>
                <a:cs typeface="+mn-cs"/>
              </a:rPr>
              <a:t>飞手在屏幕中进行观测。</a:t>
            </a:r>
            <a:endParaRPr kumimoji="0" lang="zh-CN" altLang="en-US" kern="1200" cap="none" spc="0" normalizeH="0" baseline="0" noProof="0" dirty="0">
              <a:latin typeface="宋体" panose="02010600030101010101" pitchFamily="2" charset="-122"/>
              <a:ea typeface="宋体" panose="02010600030101010101" pitchFamily="2" charset="-122"/>
              <a:cs typeface="+mn-cs"/>
            </a:endParaRPr>
          </a:p>
        </p:txBody>
      </p:sp>
      <p:pic>
        <p:nvPicPr>
          <p:cNvPr id="267271" name="图片 1"/>
          <p:cNvPicPr>
            <a:picLocks noChangeAspect="1"/>
          </p:cNvPicPr>
          <p:nvPr/>
        </p:nvPicPr>
        <p:blipFill>
          <a:blip r:embed="rId2"/>
          <a:stretch>
            <a:fillRect/>
          </a:stretch>
        </p:blipFill>
        <p:spPr>
          <a:xfrm>
            <a:off x="1300163" y="3573463"/>
            <a:ext cx="6507162" cy="2619375"/>
          </a:xfrm>
          <a:prstGeom prst="rect">
            <a:avLst/>
          </a:prstGeom>
          <a:noFill/>
          <a:ln w="9525">
            <a:noFill/>
          </a:ln>
        </p:spPr>
      </p:pic>
      <p:sp>
        <p:nvSpPr>
          <p:cNvPr id="3" name="文本框 2"/>
          <p:cNvSpPr txBox="1"/>
          <p:nvPr/>
        </p:nvSpPr>
        <p:spPr>
          <a:xfrm>
            <a:off x="3298825" y="6364288"/>
            <a:ext cx="2546350" cy="338138"/>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图</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3-73 </a:t>
            </a: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图传</a:t>
            </a:r>
            <a:r>
              <a:rPr kumimoji="0" lang="zh-CN" altLang="en-US"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工作示意图</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67271"/>
                                        </p:tgtEl>
                                        <p:attrNameLst>
                                          <p:attrName>style.visibility</p:attrName>
                                        </p:attrNameLst>
                                      </p:cBhvr>
                                      <p:to>
                                        <p:strVal val="visible"/>
                                      </p:to>
                                    </p:set>
                                    <p:anim calcmode="lin" valueType="num">
                                      <p:cBhvr additive="base">
                                        <p:cTn id="12" dur="500" fill="hold"/>
                                        <p:tgtEl>
                                          <p:spTgt spid="267271"/>
                                        </p:tgtEl>
                                        <p:attrNameLst>
                                          <p:attrName>ppt_x</p:attrName>
                                        </p:attrNameLst>
                                      </p:cBhvr>
                                      <p:tavLst>
                                        <p:tav tm="0">
                                          <p:val>
                                            <p:strVal val="#ppt_x"/>
                                          </p:val>
                                        </p:tav>
                                        <p:tav tm="100000">
                                          <p:val>
                                            <p:strVal val="#ppt_x"/>
                                          </p:val>
                                        </p:tav>
                                      </p:tavLst>
                                    </p:anim>
                                    <p:anim calcmode="lin" valueType="num">
                                      <p:cBhvr additive="base">
                                        <p:cTn id="13" dur="500" fill="hold"/>
                                        <p:tgtEl>
                                          <p:spTgt spid="267271"/>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3.1.1</a:t>
            </a:r>
            <a:r>
              <a:rPr lang="zh-CN" altLang="en-US" sz="2700" dirty="0">
                <a:solidFill>
                  <a:schemeClr val="accent1"/>
                </a:solidFill>
                <a:latin typeface="华文楷体" panose="02010600040101010101" pitchFamily="2" charset="-122"/>
                <a:ea typeface="华文楷体" panose="02010600040101010101" pitchFamily="2" charset="-122"/>
              </a:rPr>
              <a:t>  多旋翼无人机的基本组成</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7653"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pic>
        <p:nvPicPr>
          <p:cNvPr id="27654" name="图片 3"/>
          <p:cNvPicPr>
            <a:picLocks noChangeAspect="1"/>
          </p:cNvPicPr>
          <p:nvPr/>
        </p:nvPicPr>
        <p:blipFill>
          <a:blip r:embed="rId2"/>
          <a:srcRect l="4997" r="6000"/>
          <a:stretch>
            <a:fillRect/>
          </a:stretch>
        </p:blipFill>
        <p:spPr>
          <a:xfrm>
            <a:off x="5292725" y="2008188"/>
            <a:ext cx="3857625" cy="3387725"/>
          </a:xfrm>
          <a:prstGeom prst="rect">
            <a:avLst/>
          </a:prstGeom>
          <a:noFill/>
          <a:ln w="9525">
            <a:noFill/>
          </a:ln>
        </p:spPr>
      </p:pic>
      <p:pic>
        <p:nvPicPr>
          <p:cNvPr id="27655" name="图片 2"/>
          <p:cNvPicPr>
            <a:picLocks noChangeAspect="1"/>
          </p:cNvPicPr>
          <p:nvPr/>
        </p:nvPicPr>
        <p:blipFill>
          <a:blip r:embed="rId3"/>
          <a:srcRect l="5116" r="1009" b="42313"/>
          <a:stretch>
            <a:fillRect/>
          </a:stretch>
        </p:blipFill>
        <p:spPr>
          <a:xfrm>
            <a:off x="0" y="927100"/>
            <a:ext cx="5316538" cy="5527675"/>
          </a:xfrm>
          <a:prstGeom prst="rect">
            <a:avLst/>
          </a:prstGeom>
          <a:noFill/>
          <a:ln w="9525">
            <a:noFill/>
          </a:ln>
        </p:spPr>
      </p:pic>
    </p:spTree>
    <p:custDataLst>
      <p:tags r:id="rId4"/>
    </p:custData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7266"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3.6.2</a:t>
            </a:r>
            <a:r>
              <a:rPr lang="zh-CN" altLang="en-US" sz="2700" dirty="0">
                <a:solidFill>
                  <a:schemeClr val="accent1"/>
                </a:solidFill>
                <a:latin typeface="华文楷体" panose="02010600040101010101" pitchFamily="2" charset="-122"/>
                <a:ea typeface="华文楷体" panose="02010600040101010101" pitchFamily="2" charset="-122"/>
              </a:rPr>
              <a:t>  图传设备的组装</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67269"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17" name="文本框 16"/>
          <p:cNvSpPr txBox="1"/>
          <p:nvPr/>
        </p:nvSpPr>
        <p:spPr>
          <a:xfrm>
            <a:off x="373063" y="881063"/>
            <a:ext cx="8362950" cy="4567238"/>
          </a:xfrm>
          <a:prstGeom prst="rect">
            <a:avLst/>
          </a:prstGeom>
          <a:noFill/>
        </p:spPr>
        <p:txBody>
          <a:bodyPr>
            <a:spAutoFit/>
          </a:bodyPr>
          <a:lstStyle/>
          <a:p>
            <a:pPr marL="285750" marR="0" indent="-285750" algn="just" defTabSz="914400">
              <a:lnSpc>
                <a:spcPct val="150000"/>
              </a:lnSpc>
              <a:spcAft>
                <a:spcPts val="600"/>
              </a:spcAft>
              <a:buClrTx/>
              <a:buSzTx/>
              <a:buFont typeface="Wingdings" panose="05000000000000000000" pitchFamily="2" charset="2"/>
              <a:buChar char="n"/>
              <a:defRPr/>
            </a:pPr>
            <a:r>
              <a:rPr kumimoji="0" lang="zh-CN" altLang="en-US" b="1" kern="1200" cap="none" spc="0" normalizeH="0" baseline="0" noProof="0" dirty="0">
                <a:latin typeface="宋体" panose="02010600030101010101" pitchFamily="2" charset="-122"/>
                <a:ea typeface="宋体" panose="02010600030101010101" pitchFamily="2" charset="-122"/>
                <a:cs typeface="+mn-cs"/>
              </a:rPr>
              <a:t>注意事项 </a:t>
            </a:r>
            <a:endParaRPr kumimoji="0" lang="en-US" altLang="zh-CN" b="1" kern="1200" cap="none" spc="0" normalizeH="0" baseline="0" noProof="0" dirty="0">
              <a:latin typeface="宋体" panose="02010600030101010101" pitchFamily="2" charset="-122"/>
              <a:ea typeface="宋体" panose="02010600030101010101" pitchFamily="2" charset="-122"/>
              <a:cs typeface="+mn-cs"/>
            </a:endParaRPr>
          </a:p>
          <a:p>
            <a:pPr marL="342900" marR="0" indent="-342900" algn="just" defTabSz="914400">
              <a:lnSpc>
                <a:spcPct val="150000"/>
              </a:lnSpc>
              <a:spcAft>
                <a:spcPts val="600"/>
              </a:spcAft>
              <a:buClrTx/>
              <a:buSzTx/>
              <a:buFont typeface="+mj-ea"/>
              <a:buAutoNum type="circleNumDbPlain"/>
              <a:defRPr/>
            </a:pPr>
            <a:r>
              <a:rPr kumimoji="0" lang="zh-CN" altLang="zh-CN"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确认图传电压和摄像头电压，如果在同样的范围，则可以共用电源，如果图传电压</a:t>
            </a:r>
            <a:r>
              <a:rPr kumimoji="0" lang="en-US" altLang="zh-CN"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12V</a:t>
            </a:r>
            <a:r>
              <a:rPr kumimoji="0" lang="zh-CN" altLang="zh-CN"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，摄像头电压是</a:t>
            </a:r>
            <a:r>
              <a:rPr kumimoji="0" lang="en-US" altLang="zh-CN"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5V</a:t>
            </a:r>
            <a:r>
              <a:rPr kumimoji="0" lang="zh-CN" altLang="zh-CN"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，此时要注意单独给摄像头供</a:t>
            </a:r>
            <a:r>
              <a:rPr kumimoji="0" lang="en-US" altLang="zh-CN"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5V</a:t>
            </a:r>
            <a:r>
              <a:rPr kumimoji="0" lang="zh-CN" altLang="zh-CN"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电源，可考虑从分电板接电。</a:t>
            </a:r>
            <a:endParaRPr kumimoji="0" lang="zh-CN" altLang="zh-CN"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endParaRPr>
          </a:p>
          <a:p>
            <a:pPr marL="342900" marR="0" indent="-342900" algn="just" defTabSz="914400">
              <a:lnSpc>
                <a:spcPct val="150000"/>
              </a:lnSpc>
              <a:spcAft>
                <a:spcPts val="600"/>
              </a:spcAft>
              <a:buClrTx/>
              <a:buSzTx/>
              <a:buFont typeface="+mj-ea"/>
              <a:buAutoNum type="circleNumDbPlain"/>
              <a:defRPr/>
            </a:pPr>
            <a:r>
              <a:rPr kumimoji="0" lang="zh-CN" altLang="zh-CN"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要注意发射机的安装最佳位置，避免产生干扰，多旋翼无人机要注意尽量让图传、</a:t>
            </a:r>
            <a:r>
              <a:rPr kumimoji="0" lang="en-US" altLang="zh-CN"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GPS</a:t>
            </a:r>
            <a:r>
              <a:rPr kumimoji="0" lang="zh-CN" altLang="zh-CN"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、遥控接收机这三种分开装，图传天线尽量靠机身尾部。</a:t>
            </a:r>
            <a:endParaRPr kumimoji="0" lang="zh-CN" altLang="zh-CN"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endParaRPr>
          </a:p>
          <a:p>
            <a:pPr marL="342900" marR="0" indent="-342900" algn="just" defTabSz="914400">
              <a:lnSpc>
                <a:spcPct val="150000"/>
              </a:lnSpc>
              <a:spcAft>
                <a:spcPts val="600"/>
              </a:spcAft>
              <a:buClrTx/>
              <a:buSzTx/>
              <a:buFont typeface="+mj-ea"/>
              <a:buAutoNum type="circleNumDbPlain"/>
              <a:defRPr/>
            </a:pPr>
            <a:r>
              <a:rPr kumimoji="0" lang="zh-CN" altLang="zh-CN"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如果图传发射机是双天线的，尽量让两天线垂直，扩大发射方向。</a:t>
            </a:r>
            <a:endParaRPr kumimoji="0" lang="en-US" altLang="zh-CN"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endParaRPr>
          </a:p>
          <a:p>
            <a:pPr marL="342900" marR="0" indent="-342900" algn="just" defTabSz="914400">
              <a:lnSpc>
                <a:spcPct val="150000"/>
              </a:lnSpc>
              <a:spcAft>
                <a:spcPts val="600"/>
              </a:spcAft>
              <a:buClrTx/>
              <a:buSzTx/>
              <a:buFont typeface="+mj-ea"/>
              <a:buAutoNum type="circleNumDbPlain"/>
              <a:defRPr/>
            </a:pPr>
            <a:r>
              <a:rPr kumimoji="0" lang="zh-CN" altLang="zh-CN"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穿越机上的图传要注意保护好，尽量安装在机身内部，避免炸坏。</a:t>
            </a:r>
            <a:endParaRPr kumimoji="0" lang="zh-CN" altLang="zh-CN"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endParaRPr>
          </a:p>
          <a:p>
            <a:pPr marL="342900" marR="0" indent="-342900" algn="just" defTabSz="914400">
              <a:lnSpc>
                <a:spcPct val="150000"/>
              </a:lnSpc>
              <a:spcAft>
                <a:spcPts val="600"/>
              </a:spcAft>
              <a:buClrTx/>
              <a:buSzTx/>
              <a:buFont typeface="+mj-ea"/>
              <a:buAutoNum type="circleNumDbPlain"/>
              <a:defRPr/>
            </a:pPr>
            <a:r>
              <a:rPr kumimoji="0" lang="zh-CN" altLang="zh-CN"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图传的线为插头连接时，要注意是否有松动，如有，要采取紧固措施，如打热熔胶</a:t>
            </a:r>
            <a:r>
              <a:rPr kumimoji="0" lang="zh-CN" altLang="en-US"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等</a:t>
            </a:r>
            <a:r>
              <a:rPr kumimoji="0" lang="zh-CN" altLang="zh-CN"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a:t>
            </a:r>
            <a:endParaRPr kumimoji="0" lang="zh-CN" altLang="zh-CN"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9314"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3.7</a:t>
            </a:r>
            <a:r>
              <a:rPr lang="zh-CN" altLang="en-US" sz="2700" dirty="0">
                <a:solidFill>
                  <a:schemeClr val="accent1"/>
                </a:solidFill>
                <a:latin typeface="华文楷体" panose="02010600040101010101" pitchFamily="2" charset="-122"/>
                <a:ea typeface="华文楷体" panose="02010600040101010101" pitchFamily="2" charset="-122"/>
              </a:rPr>
              <a:t>  云台设备的组装</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69317"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6150" name="文本框 2"/>
          <p:cNvSpPr txBox="1"/>
          <p:nvPr/>
        </p:nvSpPr>
        <p:spPr>
          <a:xfrm>
            <a:off x="1641475" y="2271713"/>
            <a:ext cx="6124575" cy="52387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just">
              <a:lnSpc>
                <a:spcPct val="100000"/>
              </a:lnSpc>
              <a:spcBef>
                <a:spcPct val="0"/>
              </a:spcBef>
              <a:buFontTx/>
              <a:buNone/>
            </a:pPr>
            <a:r>
              <a:rPr lang="en-US" altLang="zh-CN" b="1" dirty="0">
                <a:latin typeface="华文楷体" panose="02010600040101010101" pitchFamily="2" charset="-122"/>
                <a:ea typeface="华文楷体" panose="02010600040101010101" pitchFamily="2" charset="-122"/>
              </a:rPr>
              <a:t>§3.7.1 </a:t>
            </a:r>
            <a:r>
              <a:rPr lang="zh-CN" altLang="en-US" b="1" dirty="0">
                <a:latin typeface="华文楷体" panose="02010600040101010101" pitchFamily="2" charset="-122"/>
                <a:ea typeface="华文楷体" panose="02010600040101010101" pitchFamily="2" charset="-122"/>
              </a:rPr>
              <a:t>云台设备介绍</a:t>
            </a:r>
            <a:endParaRPr lang="zh-CN" altLang="en-US" b="1" dirty="0">
              <a:latin typeface="华文楷体" panose="02010600040101010101" pitchFamily="2" charset="-122"/>
              <a:ea typeface="华文楷体" panose="02010600040101010101" pitchFamily="2" charset="-122"/>
            </a:endParaRPr>
          </a:p>
        </p:txBody>
      </p:sp>
      <p:sp>
        <p:nvSpPr>
          <p:cNvPr id="6151" name="文本框 34"/>
          <p:cNvSpPr txBox="1"/>
          <p:nvPr/>
        </p:nvSpPr>
        <p:spPr>
          <a:xfrm>
            <a:off x="1641475" y="3095625"/>
            <a:ext cx="6124575" cy="52387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just">
              <a:lnSpc>
                <a:spcPct val="100000"/>
              </a:lnSpc>
              <a:spcBef>
                <a:spcPct val="0"/>
              </a:spcBef>
              <a:buFontTx/>
              <a:buNone/>
            </a:pPr>
            <a:r>
              <a:rPr lang="en-US" altLang="zh-CN" b="1" dirty="0">
                <a:latin typeface="华文楷体" panose="02010600040101010101" pitchFamily="2" charset="-122"/>
                <a:ea typeface="华文楷体" panose="02010600040101010101" pitchFamily="2" charset="-122"/>
              </a:rPr>
              <a:t>§3.7.2 </a:t>
            </a:r>
            <a:r>
              <a:rPr lang="zh-CN" altLang="en-US" b="1" dirty="0">
                <a:latin typeface="华文楷体" panose="02010600040101010101" pitchFamily="2" charset="-122"/>
                <a:ea typeface="华文楷体" panose="02010600040101010101" pitchFamily="2" charset="-122"/>
              </a:rPr>
              <a:t>云台设备的组装</a:t>
            </a:r>
            <a:endParaRPr lang="zh-CN" altLang="en-US" b="1" dirty="0">
              <a:latin typeface="华文楷体" panose="02010600040101010101" pitchFamily="2" charset="-122"/>
              <a:ea typeface="华文楷体" panose="02010600040101010101" pitchFamily="2"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50"/>
                                        </p:tgtEl>
                                        <p:attrNameLst>
                                          <p:attrName>style.visibility</p:attrName>
                                        </p:attrNameLst>
                                      </p:cBhvr>
                                      <p:to>
                                        <p:strVal val="visible"/>
                                      </p:to>
                                    </p:set>
                                    <p:animEffect transition="in" filter="fade">
                                      <p:cBhvr>
                                        <p:cTn id="7" dur="500"/>
                                        <p:tgtEl>
                                          <p:spTgt spid="61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151"/>
                                        </p:tgtEl>
                                        <p:attrNameLst>
                                          <p:attrName>style.visibility</p:attrName>
                                        </p:attrNameLst>
                                      </p:cBhvr>
                                      <p:to>
                                        <p:strVal val="visible"/>
                                      </p:to>
                                    </p:set>
                                    <p:animEffect transition="in" filter="fade">
                                      <p:cBhvr>
                                        <p:cTn id="12" dur="500"/>
                                        <p:tgtEl>
                                          <p:spTgt spid="6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0" grpId="0"/>
      <p:bldP spid="6151"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1362"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3.7.1</a:t>
            </a:r>
            <a:r>
              <a:rPr lang="zh-CN" altLang="en-US" sz="2700" dirty="0">
                <a:solidFill>
                  <a:schemeClr val="accent1"/>
                </a:solidFill>
                <a:latin typeface="华文楷体" panose="02010600040101010101" pitchFamily="2" charset="-122"/>
                <a:ea typeface="华文楷体" panose="02010600040101010101" pitchFamily="2" charset="-122"/>
              </a:rPr>
              <a:t>  云台设备介绍</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71365"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273414" name="文本框 8"/>
          <p:cNvSpPr txBox="1"/>
          <p:nvPr/>
        </p:nvSpPr>
        <p:spPr>
          <a:xfrm>
            <a:off x="357188" y="1268413"/>
            <a:ext cx="8428037" cy="481012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457200" algn="just">
              <a:lnSpc>
                <a:spcPct val="150000"/>
              </a:lnSpc>
              <a:spcBef>
                <a:spcPts val="1200"/>
              </a:spcBef>
              <a:spcAft>
                <a:spcPts val="1200"/>
              </a:spcAft>
              <a:buFontTx/>
              <a:buNone/>
            </a:pPr>
            <a:r>
              <a:rPr lang="zh-CN" altLang="en-US" sz="1800" dirty="0">
                <a:latin typeface="Times New Roman" panose="02020603050405020304" pitchFamily="18" charset="0"/>
                <a:ea typeface="宋体" panose="02010600030101010101" pitchFamily="2" charset="-122"/>
              </a:rPr>
              <a:t>云台，又称增稳云台，是指安装、固定摄像机的支撑设备。在绝大多数情况下，对于航拍来说，我们需要从高空拍摄出非常稳定流畅的素材，相机云台系统必不可少。目前，从云台系统的使用来看，主要分为机载云台系统和手持云台系统。</a:t>
            </a:r>
            <a:endParaRPr lang="zh-CN" altLang="en-US" sz="1800" dirty="0">
              <a:latin typeface="Times New Roman" panose="02020603050405020304" pitchFamily="18" charset="0"/>
              <a:ea typeface="宋体" panose="02010600030101010101" pitchFamily="2" charset="-122"/>
            </a:endParaRPr>
          </a:p>
          <a:p>
            <a:pPr marL="0" lvl="0" indent="457200" algn="just">
              <a:lnSpc>
                <a:spcPct val="150000"/>
              </a:lnSpc>
              <a:spcBef>
                <a:spcPts val="1200"/>
              </a:spcBef>
              <a:spcAft>
                <a:spcPts val="1200"/>
              </a:spcAft>
              <a:buFontTx/>
              <a:buNone/>
            </a:pPr>
            <a:r>
              <a:rPr lang="zh-CN" altLang="en-US" sz="1800" dirty="0">
                <a:latin typeface="Times New Roman" panose="02020603050405020304" pitchFamily="18" charset="0"/>
                <a:ea typeface="宋体" panose="02010600030101010101" pitchFamily="2" charset="-122"/>
              </a:rPr>
              <a:t>通常云台会装有一套水平仪，当飞机出现姿态变化时，云台会自动调整转轴的角度从而使相机仍然处于水平。云台上通常也会装有</a:t>
            </a:r>
            <a:r>
              <a:rPr lang="en-US" altLang="zh-CN" sz="1800" dirty="0">
                <a:latin typeface="Times New Roman" panose="02020603050405020304" pitchFamily="18" charset="0"/>
                <a:ea typeface="宋体" panose="02010600030101010101" pitchFamily="2" charset="-122"/>
              </a:rPr>
              <a:t>pitch (</a:t>
            </a:r>
            <a:r>
              <a:rPr lang="zh-CN" altLang="en-US" sz="1800" dirty="0">
                <a:latin typeface="Times New Roman" panose="02020603050405020304" pitchFamily="18" charset="0"/>
                <a:ea typeface="宋体" panose="02010600030101010101" pitchFamily="2" charset="-122"/>
              </a:rPr>
              <a:t>俯仰</a:t>
            </a:r>
            <a:r>
              <a:rPr lang="en-US" altLang="zh-CN" sz="1800" dirty="0">
                <a:latin typeface="Times New Roman" panose="02020603050405020304" pitchFamily="18" charset="0"/>
                <a:ea typeface="宋体" panose="02010600030101010101" pitchFamily="2" charset="-122"/>
              </a:rPr>
              <a:t>)</a:t>
            </a:r>
            <a:r>
              <a:rPr lang="zh-CN" altLang="en-US" sz="1800" dirty="0">
                <a:latin typeface="Times New Roman" panose="02020603050405020304" pitchFamily="18" charset="0"/>
                <a:ea typeface="宋体" panose="02010600030101010101" pitchFamily="2" charset="-122"/>
              </a:rPr>
              <a:t>、</a:t>
            </a:r>
            <a:r>
              <a:rPr lang="en-US" altLang="zh-CN" sz="1800" dirty="0">
                <a:latin typeface="Times New Roman" panose="02020603050405020304" pitchFamily="18" charset="0"/>
                <a:ea typeface="宋体" panose="02010600030101010101" pitchFamily="2" charset="-122"/>
              </a:rPr>
              <a:t>roll (</a:t>
            </a:r>
            <a:r>
              <a:rPr lang="zh-CN" altLang="en-US" sz="1800" dirty="0">
                <a:latin typeface="Times New Roman" panose="02020603050405020304" pitchFamily="18" charset="0"/>
                <a:ea typeface="宋体" panose="02010600030101010101" pitchFamily="2" charset="-122"/>
              </a:rPr>
              <a:t>翻滚</a:t>
            </a:r>
            <a:r>
              <a:rPr lang="en-US" altLang="zh-CN" sz="1800" dirty="0">
                <a:latin typeface="Times New Roman" panose="02020603050405020304" pitchFamily="18" charset="0"/>
                <a:ea typeface="宋体" panose="02010600030101010101" pitchFamily="2" charset="-122"/>
              </a:rPr>
              <a:t>)</a:t>
            </a:r>
            <a:r>
              <a:rPr lang="zh-CN" altLang="en-US" sz="1800" dirty="0">
                <a:latin typeface="Times New Roman" panose="02020603050405020304" pitchFamily="18" charset="0"/>
                <a:ea typeface="宋体" panose="02010600030101010101" pitchFamily="2" charset="-122"/>
              </a:rPr>
              <a:t>、</a:t>
            </a:r>
            <a:r>
              <a:rPr lang="en-US" altLang="zh-CN" sz="1800" dirty="0">
                <a:latin typeface="Times New Roman" panose="02020603050405020304" pitchFamily="18" charset="0"/>
                <a:ea typeface="宋体" panose="02010600030101010101" pitchFamily="2" charset="-122"/>
              </a:rPr>
              <a:t>yaw (</a:t>
            </a:r>
            <a:r>
              <a:rPr lang="zh-CN" altLang="en-US" sz="1800" dirty="0">
                <a:latin typeface="Times New Roman" panose="02020603050405020304" pitchFamily="18" charset="0"/>
                <a:ea typeface="宋体" panose="02010600030101010101" pitchFamily="2" charset="-122"/>
              </a:rPr>
              <a:t>航向</a:t>
            </a:r>
            <a:r>
              <a:rPr lang="en-US" altLang="zh-CN" sz="1800" dirty="0">
                <a:latin typeface="Times New Roman" panose="02020603050405020304" pitchFamily="18" charset="0"/>
                <a:ea typeface="宋体" panose="02010600030101010101" pitchFamily="2" charset="-122"/>
              </a:rPr>
              <a:t>)</a:t>
            </a:r>
            <a:r>
              <a:rPr lang="zh-CN" altLang="en-US" sz="1800" dirty="0">
                <a:latin typeface="Times New Roman" panose="02020603050405020304" pitchFamily="18" charset="0"/>
                <a:ea typeface="宋体" panose="02010600030101010101" pitchFamily="2" charset="-122"/>
              </a:rPr>
              <a:t>三个维度的控制接口，可以使用接收机或飞控接口来对其做控制，使云台相机处于理想状态。</a:t>
            </a:r>
            <a:endParaRPr lang="en-US" altLang="zh-CN" sz="1800" dirty="0">
              <a:latin typeface="Times New Roman" panose="02020603050405020304" pitchFamily="18" charset="0"/>
              <a:ea typeface="宋体" panose="02010600030101010101" pitchFamily="2" charset="-122"/>
            </a:endParaRPr>
          </a:p>
          <a:p>
            <a:pPr marL="0" lvl="0" indent="457200" algn="just">
              <a:lnSpc>
                <a:spcPct val="150000"/>
              </a:lnSpc>
              <a:spcBef>
                <a:spcPts val="1200"/>
              </a:spcBef>
              <a:spcAft>
                <a:spcPts val="1200"/>
              </a:spcAft>
              <a:buFontTx/>
              <a:buNone/>
            </a:pPr>
            <a:r>
              <a:rPr lang="zh-CN" altLang="en-US" sz="1800" dirty="0">
                <a:latin typeface="Times New Roman" panose="02020603050405020304" pitchFamily="18" charset="0"/>
                <a:ea typeface="宋体" panose="02010600030101010101" pitchFamily="2" charset="-122"/>
              </a:rPr>
              <a:t>航拍相机通常分为两种，一种是有独立的数据传输模块</a:t>
            </a:r>
            <a:r>
              <a:rPr lang="en-US" altLang="zh-CN" sz="1800" dirty="0">
                <a:latin typeface="Times New Roman" panose="02020603050405020304" pitchFamily="18" charset="0"/>
                <a:ea typeface="宋体" panose="02010600030101010101" pitchFamily="2" charset="-122"/>
              </a:rPr>
              <a:t>(</a:t>
            </a:r>
            <a:r>
              <a:rPr lang="zh-CN" altLang="en-US" sz="1800" dirty="0">
                <a:latin typeface="Times New Roman" panose="02020603050405020304" pitchFamily="18" charset="0"/>
                <a:ea typeface="宋体" panose="02010600030101010101" pitchFamily="2" charset="-122"/>
              </a:rPr>
              <a:t>图传</a:t>
            </a:r>
            <a:r>
              <a:rPr lang="en-US" altLang="zh-CN" sz="1800" dirty="0">
                <a:latin typeface="Times New Roman" panose="02020603050405020304" pitchFamily="18" charset="0"/>
                <a:ea typeface="宋体" panose="02010600030101010101" pitchFamily="2" charset="-122"/>
              </a:rPr>
              <a:t>)</a:t>
            </a:r>
            <a:r>
              <a:rPr lang="zh-CN" altLang="en-US" sz="1800" dirty="0">
                <a:latin typeface="Times New Roman" panose="02020603050405020304" pitchFamily="18" charset="0"/>
                <a:ea typeface="宋体" panose="02010600030101010101" pitchFamily="2" charset="-122"/>
              </a:rPr>
              <a:t>和拍照控制功能，从控制上讲相机可以与无人机完全分离；另一种是相机需要接入飞控板，并通过飞控程序来控制相机的拍摄与实时图传。</a:t>
            </a:r>
            <a:endParaRPr lang="zh-CN" altLang="en-US" sz="1800" dirty="0">
              <a:latin typeface="Times New Roman" panose="02020603050405020304" pitchFamily="18" charset="0"/>
              <a:ea typeface="宋体" panose="02010600030101010101" pitchFamily="2"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3414">
                                            <p:txEl>
                                              <p:charRg st="0" end="106"/>
                                            </p:txEl>
                                          </p:spTgt>
                                        </p:tgtEl>
                                        <p:attrNameLst>
                                          <p:attrName>style.visibility</p:attrName>
                                        </p:attrNameLst>
                                      </p:cBhvr>
                                      <p:to>
                                        <p:strVal val="visible"/>
                                      </p:to>
                                    </p:set>
                                    <p:animEffect transition="in" filter="fade">
                                      <p:cBhvr>
                                        <p:cTn id="7" dur="500"/>
                                        <p:tgtEl>
                                          <p:spTgt spid="273414">
                                            <p:txEl>
                                              <p:charRg st="0" end="10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3414">
                                            <p:txEl>
                                              <p:charRg st="106" end="234"/>
                                            </p:txEl>
                                          </p:spTgt>
                                        </p:tgtEl>
                                        <p:attrNameLst>
                                          <p:attrName>style.visibility</p:attrName>
                                        </p:attrNameLst>
                                      </p:cBhvr>
                                      <p:to>
                                        <p:strVal val="visible"/>
                                      </p:to>
                                    </p:set>
                                    <p:animEffect transition="in" filter="fade">
                                      <p:cBhvr>
                                        <p:cTn id="12" dur="500"/>
                                        <p:tgtEl>
                                          <p:spTgt spid="273414">
                                            <p:txEl>
                                              <p:charRg st="106" end="23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3414">
                                            <p:txEl>
                                              <p:charRg st="234" end="324"/>
                                            </p:txEl>
                                          </p:spTgt>
                                        </p:tgtEl>
                                        <p:attrNameLst>
                                          <p:attrName>style.visibility</p:attrName>
                                        </p:attrNameLst>
                                      </p:cBhvr>
                                      <p:to>
                                        <p:strVal val="visible"/>
                                      </p:to>
                                    </p:set>
                                    <p:animEffect transition="in" filter="fade">
                                      <p:cBhvr>
                                        <p:cTn id="17" dur="500"/>
                                        <p:tgtEl>
                                          <p:spTgt spid="273414">
                                            <p:txEl>
                                              <p:charRg st="234" end="32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3410"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3.7.1</a:t>
            </a:r>
            <a:r>
              <a:rPr lang="zh-CN" altLang="en-US" sz="2700" dirty="0">
                <a:solidFill>
                  <a:schemeClr val="accent1"/>
                </a:solidFill>
                <a:latin typeface="华文楷体" panose="02010600040101010101" pitchFamily="2" charset="-122"/>
                <a:ea typeface="华文楷体" panose="02010600040101010101" pitchFamily="2" charset="-122"/>
              </a:rPr>
              <a:t>  云台设备介绍</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73413"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275462" name="文本框 8"/>
          <p:cNvSpPr txBox="1"/>
          <p:nvPr/>
        </p:nvSpPr>
        <p:spPr>
          <a:xfrm>
            <a:off x="373063" y="1520825"/>
            <a:ext cx="8428037" cy="16891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285750" lvl="0" indent="-285750" algn="just">
              <a:lnSpc>
                <a:spcPct val="150000"/>
              </a:lnSpc>
              <a:spcBef>
                <a:spcPct val="0"/>
              </a:spcBef>
              <a:buFont typeface="Wingdings" panose="05000000000000000000" pitchFamily="2" charset="2"/>
              <a:buChar char="p"/>
            </a:pPr>
            <a:r>
              <a:rPr lang="zh-CN" altLang="en-US" sz="1800" dirty="0">
                <a:latin typeface="宋体" panose="02010600030101010101" pitchFamily="2" charset="-122"/>
                <a:ea typeface="宋体" panose="02010600030101010101" pitchFamily="2" charset="-122"/>
              </a:rPr>
              <a:t>防止拍摄画面抖动，航拍云台通过传感器感知机身的动作，通过电机驱动让相机保持原来的位置，以抵消机身晃动或震动的影响。</a:t>
            </a:r>
            <a:endParaRPr lang="zh-CN" altLang="en-US" sz="1800" dirty="0">
              <a:latin typeface="宋体" panose="02010600030101010101" pitchFamily="2" charset="-122"/>
              <a:ea typeface="宋体" panose="02010600030101010101" pitchFamily="2" charset="-122"/>
            </a:endParaRPr>
          </a:p>
          <a:p>
            <a:pPr marL="285750" lvl="0" indent="-285750" algn="just">
              <a:lnSpc>
                <a:spcPct val="150000"/>
              </a:lnSpc>
              <a:spcBef>
                <a:spcPct val="0"/>
              </a:spcBef>
              <a:buFont typeface="Wingdings" panose="05000000000000000000" pitchFamily="2" charset="2"/>
              <a:buChar char="p"/>
            </a:pPr>
            <a:r>
              <a:rPr lang="zh-CN" altLang="en-US" sz="1800" dirty="0">
                <a:latin typeface="宋体" panose="02010600030101010101" pitchFamily="2" charset="-122"/>
                <a:ea typeface="宋体" panose="02010600030101010101" pitchFamily="2" charset="-122"/>
              </a:rPr>
              <a:t>可遥控控制云台转动角度改变拍摄角度。通过配制好的遥控器通道控制两轴或三轴云台平缓的移动以达到所需的角度。</a:t>
            </a:r>
            <a:endParaRPr lang="zh-CN" altLang="en-US" sz="1800" dirty="0">
              <a:latin typeface="宋体" panose="02010600030101010101" pitchFamily="2" charset="-122"/>
              <a:ea typeface="宋体" panose="02010600030101010101" pitchFamily="2" charset="-122"/>
            </a:endParaRPr>
          </a:p>
        </p:txBody>
      </p:sp>
      <p:sp>
        <p:nvSpPr>
          <p:cNvPr id="2" name="矩形: 圆角 1"/>
          <p:cNvSpPr/>
          <p:nvPr/>
        </p:nvSpPr>
        <p:spPr>
          <a:xfrm>
            <a:off x="373063" y="1038225"/>
            <a:ext cx="1920875" cy="36512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just"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lt1"/>
                </a:solidFill>
                <a:effectLst/>
                <a:uLnTx/>
                <a:uFillTx/>
                <a:latin typeface="+mn-lt"/>
                <a:ea typeface="+mn-ea"/>
                <a:cs typeface="+mn-cs"/>
              </a:rPr>
              <a:t>一、云台的作用</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0" name="文本框 9"/>
          <p:cNvSpPr txBox="1"/>
          <p:nvPr/>
        </p:nvSpPr>
        <p:spPr>
          <a:xfrm>
            <a:off x="373063" y="3943350"/>
            <a:ext cx="8428038" cy="1689100"/>
          </a:xfrm>
          <a:prstGeom prst="rect">
            <a:avLst/>
          </a:prstGeom>
          <a:noFill/>
        </p:spPr>
        <p:txBody>
          <a:bodyPr>
            <a:spAutoFit/>
          </a:bodyPr>
          <a:lstStyle/>
          <a:p>
            <a:pPr marL="285750" marR="0" indent="-285750" algn="just" defTabSz="914400">
              <a:lnSpc>
                <a:spcPct val="150000"/>
              </a:lnSpc>
              <a:buClrTx/>
              <a:buSzTx/>
              <a:buFont typeface="Wingdings" panose="05000000000000000000" pitchFamily="2" charset="2"/>
              <a:buChar char="p"/>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按驱动方式分 </a:t>
            </a:r>
            <a:endParaRPr kumimoji="0" lang="en-US" altLang="zh-CN" kern="1200" cap="none" spc="0" normalizeH="0" baseline="0" noProof="0" dirty="0">
              <a:latin typeface="宋体" panose="02010600030101010101" pitchFamily="2" charset="-122"/>
              <a:ea typeface="宋体" panose="02010600030101010101" pitchFamily="2" charset="-122"/>
              <a:cs typeface="+mn-cs"/>
            </a:endParaRPr>
          </a:p>
          <a:p>
            <a:pPr marR="0" indent="457200" algn="just" defTabSz="914400">
              <a:lnSpc>
                <a:spcPct val="150000"/>
              </a:lnSpc>
              <a:buClrTx/>
              <a:buSzTx/>
              <a:buFontTx/>
              <a:buNone/>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按驱动方式分为固定云台和电动云台。固定云台，是将相机与飞行器固定在一起，运用提前调整好的角度来拍摄，或调整无人机的角度来调整航拍时的视角。电动云台主要是指其驱动方向是电动驱动的，是相对固定运动而言的。</a:t>
            </a:r>
            <a:endParaRPr kumimoji="0" lang="zh-CN" altLang="en-US" kern="1200" cap="none" spc="0" normalizeH="0" baseline="0" noProof="0" dirty="0">
              <a:latin typeface="宋体" panose="02010600030101010101" pitchFamily="2" charset="-122"/>
              <a:ea typeface="宋体" panose="02010600030101010101" pitchFamily="2" charset="-122"/>
              <a:cs typeface="+mn-cs"/>
            </a:endParaRPr>
          </a:p>
        </p:txBody>
      </p:sp>
      <p:sp>
        <p:nvSpPr>
          <p:cNvPr id="4" name="矩形: 圆角 3"/>
          <p:cNvSpPr/>
          <p:nvPr/>
        </p:nvSpPr>
        <p:spPr>
          <a:xfrm>
            <a:off x="373063" y="3465513"/>
            <a:ext cx="1920875" cy="363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just"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lt1"/>
                </a:solidFill>
                <a:effectLst/>
                <a:uLnTx/>
                <a:uFillTx/>
                <a:latin typeface="+mn-lt"/>
                <a:ea typeface="+mn-ea"/>
                <a:cs typeface="+mn-cs"/>
              </a:rPr>
              <a:t>二、云台分类</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75462">
                                            <p:txEl>
                                              <p:charRg st="0" end="58"/>
                                            </p:txEl>
                                          </p:spTgt>
                                        </p:tgtEl>
                                        <p:attrNameLst>
                                          <p:attrName>style.visibility</p:attrName>
                                        </p:attrNameLst>
                                      </p:cBhvr>
                                      <p:to>
                                        <p:strVal val="visible"/>
                                      </p:to>
                                    </p:set>
                                    <p:animEffect transition="in" filter="fade">
                                      <p:cBhvr>
                                        <p:cTn id="13" dur="500"/>
                                        <p:tgtEl>
                                          <p:spTgt spid="275462">
                                            <p:txEl>
                                              <p:charRg st="0" end="58"/>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75462">
                                            <p:txEl>
                                              <p:charRg st="58" end="111"/>
                                            </p:txEl>
                                          </p:spTgt>
                                        </p:tgtEl>
                                        <p:attrNameLst>
                                          <p:attrName>style.visibility</p:attrName>
                                        </p:attrNameLst>
                                      </p:cBhvr>
                                      <p:to>
                                        <p:strVal val="visible"/>
                                      </p:to>
                                    </p:set>
                                    <p:animEffect transition="in" filter="fade">
                                      <p:cBhvr>
                                        <p:cTn id="18" dur="500"/>
                                        <p:tgtEl>
                                          <p:spTgt spid="275462">
                                            <p:txEl>
                                              <p:charRg st="58" end="11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p:bldP spid="4"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5458"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3.7.1</a:t>
            </a:r>
            <a:r>
              <a:rPr lang="zh-CN" altLang="en-US" sz="2700" dirty="0">
                <a:solidFill>
                  <a:schemeClr val="accent1"/>
                </a:solidFill>
                <a:latin typeface="华文楷体" panose="02010600040101010101" pitchFamily="2" charset="-122"/>
                <a:ea typeface="华文楷体" panose="02010600040101010101" pitchFamily="2" charset="-122"/>
              </a:rPr>
              <a:t>  云台设备介绍</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75461"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10" name="文本框 9"/>
          <p:cNvSpPr txBox="1"/>
          <p:nvPr/>
        </p:nvSpPr>
        <p:spPr>
          <a:xfrm>
            <a:off x="373063" y="942975"/>
            <a:ext cx="8428038" cy="1689100"/>
          </a:xfrm>
          <a:prstGeom prst="rect">
            <a:avLst/>
          </a:prstGeom>
          <a:noFill/>
        </p:spPr>
        <p:txBody>
          <a:bodyPr>
            <a:spAutoFit/>
          </a:bodyPr>
          <a:lstStyle/>
          <a:p>
            <a:pPr marL="285750" marR="0" indent="-285750" algn="just" defTabSz="914400">
              <a:lnSpc>
                <a:spcPct val="150000"/>
              </a:lnSpc>
              <a:buClrTx/>
              <a:buSzTx/>
              <a:buFont typeface="Wingdings" panose="05000000000000000000" pitchFamily="2" charset="2"/>
              <a:buChar char="p"/>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按驱动轴数分 </a:t>
            </a:r>
            <a:endParaRPr kumimoji="0" lang="en-US" altLang="zh-CN" kern="1200" cap="none" spc="0" normalizeH="0" baseline="0" noProof="0" dirty="0">
              <a:latin typeface="宋体" panose="02010600030101010101" pitchFamily="2" charset="-122"/>
              <a:ea typeface="宋体" panose="02010600030101010101" pitchFamily="2" charset="-122"/>
              <a:cs typeface="+mn-cs"/>
            </a:endParaRPr>
          </a:p>
          <a:p>
            <a:pPr marR="0" indent="457200" algn="just" defTabSz="914400">
              <a:lnSpc>
                <a:spcPct val="150000"/>
              </a:lnSpc>
              <a:buClrTx/>
              <a:buSzTx/>
              <a:buFontTx/>
              <a:buNone/>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按驱动轴数分为两轴云台和三轴云台。两轴云台，如图</a:t>
            </a:r>
            <a:r>
              <a:rPr kumimoji="0" lang="en-US" altLang="zh-CN" kern="1200" cap="none" spc="0" normalizeH="0" baseline="0" noProof="0" dirty="0">
                <a:latin typeface="宋体" panose="02010600030101010101" pitchFamily="2" charset="-122"/>
                <a:ea typeface="宋体" panose="02010600030101010101" pitchFamily="2" charset="-122"/>
                <a:cs typeface="+mn-cs"/>
              </a:rPr>
              <a:t>3-74 (a)</a:t>
            </a:r>
            <a:r>
              <a:rPr kumimoji="0" lang="zh-CN" altLang="en-US" kern="1200" cap="none" spc="0" normalizeH="0" baseline="0" noProof="0" dirty="0">
                <a:latin typeface="宋体" panose="02010600030101010101" pitchFamily="2" charset="-122"/>
                <a:ea typeface="宋体" panose="02010600030101010101" pitchFamily="2" charset="-122"/>
                <a:cs typeface="+mn-cs"/>
              </a:rPr>
              <a:t>所示，是指在横滚方向、俯仰方向两个方向控制的云台。三轴云台，如图</a:t>
            </a:r>
            <a:r>
              <a:rPr kumimoji="0" lang="en-US" altLang="zh-CN" kern="1200" cap="none" spc="0" normalizeH="0" baseline="0" noProof="0" dirty="0">
                <a:latin typeface="宋体" panose="02010600030101010101" pitchFamily="2" charset="-122"/>
                <a:ea typeface="宋体" panose="02010600030101010101" pitchFamily="2" charset="-122"/>
                <a:cs typeface="+mn-cs"/>
              </a:rPr>
              <a:t>3-74 (b)</a:t>
            </a:r>
            <a:r>
              <a:rPr kumimoji="0" lang="zh-CN" altLang="en-US" kern="1200" cap="none" spc="0" normalizeH="0" baseline="0" noProof="0" dirty="0">
                <a:latin typeface="宋体" panose="02010600030101010101" pitchFamily="2" charset="-122"/>
                <a:ea typeface="宋体" panose="02010600030101010101" pitchFamily="2" charset="-122"/>
                <a:cs typeface="+mn-cs"/>
              </a:rPr>
              <a:t>所示，是指横滚方向、俯仰方向、偏航方向三个方向控制云台。</a:t>
            </a:r>
            <a:endParaRPr kumimoji="0" lang="zh-CN" altLang="en-US" kern="1200" cap="none" spc="0" normalizeH="0" baseline="0" noProof="0" dirty="0">
              <a:latin typeface="宋体" panose="02010600030101010101" pitchFamily="2" charset="-122"/>
              <a:ea typeface="宋体" panose="02010600030101010101" pitchFamily="2" charset="-122"/>
              <a:cs typeface="+mn-cs"/>
            </a:endParaRPr>
          </a:p>
        </p:txBody>
      </p:sp>
      <p:pic>
        <p:nvPicPr>
          <p:cNvPr id="277511" name="图片 197" descr="微信图片_2018041820252211"/>
          <p:cNvPicPr>
            <a:picLocks noChangeAspect="1"/>
          </p:cNvPicPr>
          <p:nvPr/>
        </p:nvPicPr>
        <p:blipFill>
          <a:blip r:embed="rId2"/>
          <a:srcRect l="12035" t="412" r="12187" b="11861"/>
          <a:stretch>
            <a:fillRect/>
          </a:stretch>
        </p:blipFill>
        <p:spPr>
          <a:xfrm>
            <a:off x="2054225" y="3224213"/>
            <a:ext cx="5035550" cy="2392362"/>
          </a:xfrm>
          <a:prstGeom prst="rect">
            <a:avLst/>
          </a:prstGeom>
          <a:noFill/>
          <a:ln w="9525">
            <a:noFill/>
          </a:ln>
        </p:spPr>
      </p:pic>
      <p:sp>
        <p:nvSpPr>
          <p:cNvPr id="12" name="文本框 11"/>
          <p:cNvSpPr txBox="1"/>
          <p:nvPr/>
        </p:nvSpPr>
        <p:spPr>
          <a:xfrm>
            <a:off x="2293938" y="5732463"/>
            <a:ext cx="1804988" cy="338138"/>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a</a:t>
            </a: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）两轴云台</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sp>
        <p:nvSpPr>
          <p:cNvPr id="14" name="文本框 13"/>
          <p:cNvSpPr txBox="1"/>
          <p:nvPr/>
        </p:nvSpPr>
        <p:spPr>
          <a:xfrm>
            <a:off x="5045075" y="5732463"/>
            <a:ext cx="1560513" cy="338138"/>
          </a:xfrm>
          <a:prstGeom prst="rect">
            <a:avLst/>
          </a:prstGeom>
          <a:noFill/>
        </p:spPr>
        <p:txBody>
          <a:bodyPr>
            <a:spAutoFit/>
          </a:bodyPr>
          <a:lstStyle/>
          <a:p>
            <a:pPr marR="0" algn="ctr" defTabSz="914400">
              <a:buClrTx/>
              <a:buSzTx/>
              <a:buFontTx/>
              <a:buNone/>
              <a:defRPr/>
            </a:pPr>
            <a:r>
              <a:rPr kumimoji="0" lang="en-US" altLang="zh-CN" sz="1600" kern="100" cap="none" spc="0" normalizeH="0" baseline="0" noProof="0" dirty="0">
                <a:latin typeface="宋体" panose="02010600030101010101" pitchFamily="2" charset="-122"/>
                <a:ea typeface="微软雅黑" panose="020B0503020204020204" pitchFamily="34" charset="-122"/>
                <a:cs typeface="宋体" panose="02010600030101010101" pitchFamily="2" charset="-122"/>
              </a:rPr>
              <a:t>(b)</a:t>
            </a: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三轴云台</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sp>
        <p:nvSpPr>
          <p:cNvPr id="16" name="文本框 15"/>
          <p:cNvSpPr txBox="1"/>
          <p:nvPr/>
        </p:nvSpPr>
        <p:spPr>
          <a:xfrm>
            <a:off x="3765550" y="6186488"/>
            <a:ext cx="1612900" cy="339725"/>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图</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3-74    </a:t>
            </a: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云台</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ppt_x"/>
                                          </p:val>
                                        </p:tav>
                                        <p:tav tm="100000">
                                          <p:val>
                                            <p:strVal val="#ppt_x"/>
                                          </p:val>
                                        </p:tav>
                                      </p:tavLst>
                                    </p:anim>
                                    <p:anim calcmode="lin" valueType="num">
                                      <p:cBhvr additive="base">
                                        <p:cTn id="13" dur="500" fill="hold"/>
                                        <p:tgtEl>
                                          <p:spTgt spid="16"/>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277511"/>
                                        </p:tgtEl>
                                        <p:attrNameLst>
                                          <p:attrName>style.visibility</p:attrName>
                                        </p:attrNameLst>
                                      </p:cBhvr>
                                      <p:to>
                                        <p:strVal val="visible"/>
                                      </p:to>
                                    </p:set>
                                    <p:anim calcmode="lin" valueType="num">
                                      <p:cBhvr additive="base">
                                        <p:cTn id="16" dur="500" fill="hold"/>
                                        <p:tgtEl>
                                          <p:spTgt spid="277511"/>
                                        </p:tgtEl>
                                        <p:attrNameLst>
                                          <p:attrName>ppt_x</p:attrName>
                                        </p:attrNameLst>
                                      </p:cBhvr>
                                      <p:tavLst>
                                        <p:tav tm="0">
                                          <p:val>
                                            <p:strVal val="#ppt_x"/>
                                          </p:val>
                                        </p:tav>
                                        <p:tav tm="100000">
                                          <p:val>
                                            <p:strVal val="#ppt_x"/>
                                          </p:val>
                                        </p:tav>
                                      </p:tavLst>
                                    </p:anim>
                                    <p:anim calcmode="lin" valueType="num">
                                      <p:cBhvr additive="base">
                                        <p:cTn id="17" dur="500" fill="hold"/>
                                        <p:tgtEl>
                                          <p:spTgt spid="277511"/>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fill="hold"/>
                                        <p:tgtEl>
                                          <p:spTgt spid="14"/>
                                        </p:tgtEl>
                                        <p:attrNameLst>
                                          <p:attrName>ppt_x</p:attrName>
                                        </p:attrNameLst>
                                      </p:cBhvr>
                                      <p:tavLst>
                                        <p:tav tm="0">
                                          <p:val>
                                            <p:strVal val="#ppt_x"/>
                                          </p:val>
                                        </p:tav>
                                        <p:tav tm="100000">
                                          <p:val>
                                            <p:strVal val="#ppt_x"/>
                                          </p:val>
                                        </p:tav>
                                      </p:tavLst>
                                    </p:anim>
                                    <p:anim calcmode="lin" valueType="num">
                                      <p:cBhvr additive="base">
                                        <p:cTn id="2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4" grpId="0"/>
      <p:bldP spid="16"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7506"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3.7.1</a:t>
            </a:r>
            <a:r>
              <a:rPr lang="zh-CN" altLang="en-US" sz="2700" dirty="0">
                <a:solidFill>
                  <a:schemeClr val="accent1"/>
                </a:solidFill>
                <a:latin typeface="华文楷体" panose="02010600040101010101" pitchFamily="2" charset="-122"/>
                <a:ea typeface="华文楷体" panose="02010600040101010101" pitchFamily="2" charset="-122"/>
              </a:rPr>
              <a:t>  云台设备介绍</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77509"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9" name="文本框 8"/>
          <p:cNvSpPr txBox="1"/>
          <p:nvPr/>
        </p:nvSpPr>
        <p:spPr>
          <a:xfrm>
            <a:off x="373063" y="1422400"/>
            <a:ext cx="8428038" cy="2949575"/>
          </a:xfrm>
          <a:prstGeom prst="rect">
            <a:avLst/>
          </a:prstGeom>
          <a:noFill/>
        </p:spPr>
        <p:txBody>
          <a:bodyPr>
            <a:spAutoFit/>
          </a:bodyPr>
          <a:lstStyle/>
          <a:p>
            <a:pPr marR="0" algn="just" defTabSz="914400">
              <a:lnSpc>
                <a:spcPct val="150000"/>
              </a:lnSpc>
              <a:buClrTx/>
              <a:buSzTx/>
              <a:buFontTx/>
              <a:buNone/>
              <a:defRPr/>
            </a:pP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云台一般由云台挂载部分、控制部分和执行部分等三个部分组成，如图</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3-75</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所示。</a:t>
            </a:r>
            <a:endPar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L="285750" marR="0" indent="-285750" algn="just" defTabSz="914400">
              <a:lnSpc>
                <a:spcPct val="150000"/>
              </a:lnSpc>
              <a:buClrTx/>
              <a:buSzTx/>
              <a:buFont typeface="Wingdings" panose="05000000000000000000" pitchFamily="2" charset="2"/>
              <a:buChar char="l"/>
              <a:defRPr/>
            </a:pP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挂载部分，是指云台和无人机的连接板，通常用碳纤维板或玻纤板通过减震球连接。</a:t>
            </a:r>
            <a:endPar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L="285750" marR="0" indent="-285750" algn="just" defTabSz="914400">
              <a:lnSpc>
                <a:spcPct val="150000"/>
              </a:lnSpc>
              <a:buClrTx/>
              <a:buSzTx/>
              <a:buFont typeface="Wingdings" panose="05000000000000000000" pitchFamily="2" charset="2"/>
              <a:buChar char="l"/>
              <a:defRPr/>
            </a:pP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控制部分，是指通过陀螺仪等传感器检测姿态后控制云台进行姿态补偿的控制板，一般分为两轴控制版和三轴控制版。</a:t>
            </a:r>
            <a:endPar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L="285750" marR="0" indent="-285750" algn="just" defTabSz="914400">
              <a:lnSpc>
                <a:spcPct val="150000"/>
              </a:lnSpc>
              <a:buClrTx/>
              <a:buSzTx/>
              <a:buFont typeface="Wingdings" panose="05000000000000000000" pitchFamily="2" charset="2"/>
              <a:buChar char="l"/>
              <a:defRPr/>
            </a:pP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执行部分，是指控制板控制的直流无刷电机、伺服舵机或步进电机，两轴云台两个电机或舵机，三轴云台三个电机或舵机。</a:t>
            </a:r>
            <a:endPar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矩形: 圆角 1"/>
          <p:cNvSpPr/>
          <p:nvPr/>
        </p:nvSpPr>
        <p:spPr>
          <a:xfrm>
            <a:off x="373063" y="941388"/>
            <a:ext cx="1920875" cy="363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just"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lt1"/>
                </a:solidFill>
                <a:effectLst/>
                <a:uLnTx/>
                <a:uFillTx/>
                <a:latin typeface="+mn-lt"/>
                <a:ea typeface="+mn-ea"/>
                <a:cs typeface="+mn-cs"/>
              </a:rPr>
              <a:t>三、云台组成</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pic>
        <p:nvPicPr>
          <p:cNvPr id="279560" name="图片 198" descr="微信图片_20180418203211444"/>
          <p:cNvPicPr>
            <a:picLocks noChangeAspect="1"/>
          </p:cNvPicPr>
          <p:nvPr/>
        </p:nvPicPr>
        <p:blipFill>
          <a:blip r:embed="rId2"/>
          <a:srcRect b="7645"/>
          <a:stretch>
            <a:fillRect/>
          </a:stretch>
        </p:blipFill>
        <p:spPr>
          <a:xfrm>
            <a:off x="2643188" y="4489450"/>
            <a:ext cx="2905125" cy="2241550"/>
          </a:xfrm>
          <a:prstGeom prst="rect">
            <a:avLst/>
          </a:prstGeom>
          <a:noFill/>
          <a:ln w="9525">
            <a:noFill/>
          </a:ln>
        </p:spPr>
      </p:pic>
      <p:sp>
        <p:nvSpPr>
          <p:cNvPr id="12" name="文本框 11"/>
          <p:cNvSpPr txBox="1"/>
          <p:nvPr/>
        </p:nvSpPr>
        <p:spPr>
          <a:xfrm>
            <a:off x="5153025" y="6392863"/>
            <a:ext cx="2082800" cy="338138"/>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图</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3-75 </a:t>
            </a: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云台组成</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
                                            <p:txEl>
                                              <p:charRg st="0" end="39"/>
                                            </p:txEl>
                                          </p:spTgt>
                                        </p:tgtEl>
                                        <p:attrNameLst>
                                          <p:attrName>style.visibility</p:attrName>
                                        </p:attrNameLst>
                                      </p:cBhvr>
                                      <p:to>
                                        <p:strVal val="visible"/>
                                      </p:to>
                                    </p:set>
                                    <p:animEffect transition="in" filter="fade">
                                      <p:cBhvr>
                                        <p:cTn id="13" dur="500"/>
                                        <p:tgtEl>
                                          <p:spTgt spid="9">
                                            <p:txEl>
                                              <p:charRg st="0" end="39"/>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79560"/>
                                        </p:tgtEl>
                                        <p:attrNameLst>
                                          <p:attrName>style.visibility</p:attrName>
                                        </p:attrNameLst>
                                      </p:cBhvr>
                                      <p:to>
                                        <p:strVal val="visible"/>
                                      </p:to>
                                    </p:set>
                                    <p:anim calcmode="lin" valueType="num">
                                      <p:cBhvr additive="base">
                                        <p:cTn id="18" dur="500" fill="hold"/>
                                        <p:tgtEl>
                                          <p:spTgt spid="279560"/>
                                        </p:tgtEl>
                                        <p:attrNameLst>
                                          <p:attrName>ppt_x</p:attrName>
                                        </p:attrNameLst>
                                      </p:cBhvr>
                                      <p:tavLst>
                                        <p:tav tm="0">
                                          <p:val>
                                            <p:strVal val="#ppt_x"/>
                                          </p:val>
                                        </p:tav>
                                        <p:tav tm="100000">
                                          <p:val>
                                            <p:strVal val="#ppt_x"/>
                                          </p:val>
                                        </p:tav>
                                      </p:tavLst>
                                    </p:anim>
                                    <p:anim calcmode="lin" valueType="num">
                                      <p:cBhvr additive="base">
                                        <p:cTn id="19" dur="500" fill="hold"/>
                                        <p:tgtEl>
                                          <p:spTgt spid="279560"/>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9">
                                            <p:txEl>
                                              <p:charRg st="39" end="77"/>
                                            </p:txEl>
                                          </p:spTgt>
                                        </p:tgtEl>
                                        <p:attrNameLst>
                                          <p:attrName>style.visibility</p:attrName>
                                        </p:attrNameLst>
                                      </p:cBhvr>
                                      <p:to>
                                        <p:strVal val="visible"/>
                                      </p:to>
                                    </p:set>
                                    <p:animEffect transition="in" filter="fade">
                                      <p:cBhvr>
                                        <p:cTn id="28" dur="500"/>
                                        <p:tgtEl>
                                          <p:spTgt spid="9">
                                            <p:txEl>
                                              <p:charRg st="39" end="7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
                                            <p:txEl>
                                              <p:charRg st="77" end="130"/>
                                            </p:txEl>
                                          </p:spTgt>
                                        </p:tgtEl>
                                        <p:attrNameLst>
                                          <p:attrName>style.visibility</p:attrName>
                                        </p:attrNameLst>
                                      </p:cBhvr>
                                      <p:to>
                                        <p:strVal val="visible"/>
                                      </p:to>
                                    </p:set>
                                    <p:animEffect transition="in" filter="fade">
                                      <p:cBhvr>
                                        <p:cTn id="33" dur="500"/>
                                        <p:tgtEl>
                                          <p:spTgt spid="9">
                                            <p:txEl>
                                              <p:charRg st="77" end="13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
                                            <p:txEl>
                                              <p:charRg st="130" end="185"/>
                                            </p:txEl>
                                          </p:spTgt>
                                        </p:tgtEl>
                                        <p:attrNameLst>
                                          <p:attrName>style.visibility</p:attrName>
                                        </p:attrNameLst>
                                      </p:cBhvr>
                                      <p:to>
                                        <p:strVal val="visible"/>
                                      </p:to>
                                    </p:set>
                                    <p:animEffect transition="in" filter="fade">
                                      <p:cBhvr>
                                        <p:cTn id="38" dur="500"/>
                                        <p:tgtEl>
                                          <p:spTgt spid="9">
                                            <p:txEl>
                                              <p:charRg st="130" end="18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9554"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3.7.2</a:t>
            </a:r>
            <a:r>
              <a:rPr lang="zh-CN" altLang="en-US" sz="2700" dirty="0">
                <a:solidFill>
                  <a:schemeClr val="accent1"/>
                </a:solidFill>
                <a:latin typeface="华文楷体" panose="02010600040101010101" pitchFamily="2" charset="-122"/>
                <a:ea typeface="华文楷体" panose="02010600040101010101" pitchFamily="2" charset="-122"/>
              </a:rPr>
              <a:t>  云台设备的组装</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79557"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281606" name="文本框 8"/>
          <p:cNvSpPr txBox="1"/>
          <p:nvPr/>
        </p:nvSpPr>
        <p:spPr>
          <a:xfrm>
            <a:off x="373063" y="1011238"/>
            <a:ext cx="8428037" cy="85883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457200" algn="just">
              <a:lnSpc>
                <a:spcPct val="150000"/>
              </a:lnSpc>
              <a:spcBef>
                <a:spcPct val="0"/>
              </a:spcBef>
              <a:buFontTx/>
              <a:buNone/>
            </a:pPr>
            <a:r>
              <a:rPr lang="zh-CN" altLang="en-US" sz="1800" dirty="0">
                <a:latin typeface="宋体" panose="02010600030101010101" pitchFamily="2" charset="-122"/>
                <a:ea typeface="宋体" panose="02010600030101010101" pitchFamily="2" charset="-122"/>
              </a:rPr>
              <a:t>云台结构比较简单，通常都是成套购买，安装主要是云台和无人机之间的安装。通常的安装方法有螺纹连接和挂载板连接等。</a:t>
            </a:r>
            <a:endParaRPr lang="zh-CN" altLang="en-US" sz="1800" dirty="0">
              <a:latin typeface="宋体" panose="02010600030101010101" pitchFamily="2" charset="-122"/>
              <a:ea typeface="宋体" panose="02010600030101010101" pitchFamily="2" charset="-122"/>
            </a:endParaRPr>
          </a:p>
        </p:txBody>
      </p:sp>
      <p:sp>
        <p:nvSpPr>
          <p:cNvPr id="11" name="文本框 10"/>
          <p:cNvSpPr txBox="1"/>
          <p:nvPr/>
        </p:nvSpPr>
        <p:spPr>
          <a:xfrm>
            <a:off x="373063" y="3146425"/>
            <a:ext cx="8428038" cy="2609850"/>
          </a:xfrm>
          <a:prstGeom prst="rect">
            <a:avLst/>
          </a:prstGeom>
          <a:noFill/>
          <a:ln>
            <a:solidFill>
              <a:srgbClr val="00B050"/>
            </a:solidFill>
          </a:ln>
        </p:spPr>
        <p:txBody>
          <a:bodyPr>
            <a:spAutoFit/>
          </a:bodyPr>
          <a:lstStyle/>
          <a:p>
            <a:pPr marR="0" algn="just" defTabSz="914400">
              <a:lnSpc>
                <a:spcPct val="150000"/>
              </a:lnSpc>
              <a:spcAft>
                <a:spcPts val="600"/>
              </a:spcAft>
              <a:buClrTx/>
              <a:buSzTx/>
              <a:buFontTx/>
              <a:buNone/>
              <a:defRPr/>
            </a:pPr>
            <a:r>
              <a:rPr kumimoji="0" lang="zh-CN" altLang="en-US" b="1"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云台的具体安装步骤：</a:t>
            </a:r>
            <a:endParaRPr kumimoji="0" lang="zh-CN" altLang="en-US" b="1"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L="285750" marR="0" indent="-285750" algn="just" defTabSz="914400">
              <a:lnSpc>
                <a:spcPct val="150000"/>
              </a:lnSpc>
              <a:buClrTx/>
              <a:buSzTx/>
              <a:buFont typeface="Wingdings" panose="05000000000000000000" pitchFamily="2" charset="2"/>
              <a:buChar char="p"/>
              <a:defRPr/>
            </a:pP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云台与无人机的安装。</a:t>
            </a:r>
            <a:endPar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L="285750" marR="0" indent="-285750" algn="just" defTabSz="914400">
              <a:lnSpc>
                <a:spcPct val="150000"/>
              </a:lnSpc>
              <a:buClrTx/>
              <a:buSzTx/>
              <a:buFont typeface="Wingdings" panose="05000000000000000000" pitchFamily="2" charset="2"/>
              <a:buChar char="p"/>
              <a:defRPr/>
            </a:pP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云台线路的连接</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根据电路图依次连接云台电源线、信号线和控制线。</a:t>
            </a:r>
            <a:endPar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L="285750" marR="0" indent="-285750" algn="just" defTabSz="914400">
              <a:lnSpc>
                <a:spcPct val="150000"/>
              </a:lnSpc>
              <a:buClrTx/>
              <a:buSzTx/>
              <a:buFont typeface="Wingdings" panose="05000000000000000000" pitchFamily="2" charset="2"/>
              <a:buChar char="p"/>
              <a:defRPr/>
            </a:pP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遥控器通道的配制。</a:t>
            </a:r>
            <a:endPar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L="285750" marR="0" indent="-285750" algn="just" defTabSz="914400">
              <a:lnSpc>
                <a:spcPct val="150000"/>
              </a:lnSpc>
              <a:buClrTx/>
              <a:buSzTx/>
              <a:buFont typeface="Wingdings" panose="05000000000000000000" pitchFamily="2" charset="2"/>
              <a:buChar char="p"/>
              <a:defRPr/>
            </a:pP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 运动相机的安装。</a:t>
            </a:r>
            <a:endPar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L="285750" marR="0" indent="-285750" algn="just" defTabSz="914400">
              <a:lnSpc>
                <a:spcPct val="150000"/>
              </a:lnSpc>
              <a:buClrTx/>
              <a:buSzTx/>
              <a:buFont typeface="Wingdings" panose="05000000000000000000" pitchFamily="2" charset="2"/>
              <a:buChar char="p"/>
              <a:defRPr/>
            </a:pP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通电试机。</a:t>
            </a:r>
            <a:endPar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矩形: 圆角 3"/>
          <p:cNvSpPr/>
          <p:nvPr/>
        </p:nvSpPr>
        <p:spPr>
          <a:xfrm>
            <a:off x="373063" y="2460625"/>
            <a:ext cx="1695450" cy="4270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just"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lt1"/>
                </a:solidFill>
                <a:effectLst/>
                <a:uLnTx/>
                <a:uFillTx/>
                <a:latin typeface="宋体" panose="02010600030101010101" pitchFamily="2" charset="-122"/>
                <a:ea typeface="宋体" panose="02010600030101010101" pitchFamily="2" charset="-122"/>
                <a:cs typeface="+mn-cs"/>
              </a:rPr>
              <a:t>一、云台安装</a:t>
            </a:r>
            <a:endParaRPr kumimoji="0" lang="zh-CN" altLang="en-US" sz="1800" b="0" i="0" u="none" strike="noStrike" kern="1200" cap="none" spc="0" normalizeH="0" baseline="0" noProof="0" dirty="0">
              <a:ln>
                <a:noFill/>
              </a:ln>
              <a:solidFill>
                <a:schemeClr val="lt1"/>
              </a:solidFill>
              <a:effectLst/>
              <a:uLnTx/>
              <a:uFillTx/>
              <a:latin typeface="宋体" panose="02010600030101010101" pitchFamily="2" charset="-122"/>
              <a:ea typeface="宋体" panose="02010600030101010101" pitchFamily="2" charset="-122"/>
              <a:cs typeface="+mn-cs"/>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1606"/>
                                        </p:tgtEl>
                                        <p:attrNameLst>
                                          <p:attrName>style.visibility</p:attrName>
                                        </p:attrNameLst>
                                      </p:cBhvr>
                                      <p:to>
                                        <p:strVal val="visible"/>
                                      </p:to>
                                    </p:set>
                                    <p:animEffect transition="in" filter="fade">
                                      <p:cBhvr>
                                        <p:cTn id="7" dur="500"/>
                                        <p:tgtEl>
                                          <p:spTgt spid="28160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6" grpId="0"/>
      <p:bldP spid="11" grpId="0" animBg="1"/>
      <p:bldP spid="4"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1602"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3.7.2</a:t>
            </a:r>
            <a:r>
              <a:rPr lang="zh-CN" altLang="en-US" sz="2700" dirty="0">
                <a:solidFill>
                  <a:schemeClr val="accent1"/>
                </a:solidFill>
                <a:latin typeface="华文楷体" panose="02010600040101010101" pitchFamily="2" charset="-122"/>
                <a:ea typeface="华文楷体" panose="02010600040101010101" pitchFamily="2" charset="-122"/>
              </a:rPr>
              <a:t>  云台设备的组装</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81605"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11" name="文本框 10"/>
          <p:cNvSpPr txBox="1"/>
          <p:nvPr/>
        </p:nvSpPr>
        <p:spPr>
          <a:xfrm>
            <a:off x="373063" y="1670050"/>
            <a:ext cx="8428038" cy="3856038"/>
          </a:xfrm>
          <a:prstGeom prst="rect">
            <a:avLst/>
          </a:prstGeom>
          <a:noFill/>
          <a:ln>
            <a:solidFill>
              <a:srgbClr val="00B050"/>
            </a:solidFill>
          </a:ln>
        </p:spPr>
        <p:txBody>
          <a:bodyPr>
            <a:spAutoFit/>
          </a:bodyPr>
          <a:lstStyle/>
          <a:p>
            <a:pPr marR="0" algn="just" defTabSz="914400">
              <a:lnSpc>
                <a:spcPct val="150000"/>
              </a:lnSpc>
              <a:spcAft>
                <a:spcPts val="600"/>
              </a:spcAft>
              <a:buClrTx/>
              <a:buSzTx/>
              <a:buFontTx/>
              <a:buNone/>
              <a:defRPr/>
            </a:pPr>
            <a:r>
              <a:rPr kumimoji="0" lang="zh-CN" altLang="en-US" b="1"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大疆无人机云台安装步骤：</a:t>
            </a:r>
            <a:endParaRPr kumimoji="0" lang="zh-CN" altLang="en-US" b="1"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L="285750" marR="0" indent="-285750" algn="just" defTabSz="914400">
              <a:lnSpc>
                <a:spcPct val="150000"/>
              </a:lnSpc>
              <a:buClrTx/>
              <a:buSzTx/>
              <a:buFont typeface="Wingdings" panose="05000000000000000000" pitchFamily="2" charset="2"/>
              <a:buChar char="p"/>
              <a:defRPr/>
            </a:pP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首先将两个云台防脱落扣安装在图</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3-76</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中</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1</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所标记的对角线上，然后用</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颗</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M3.0×5</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螺钉将其安装至无人机的机身底部。</a:t>
            </a:r>
            <a:endPar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L="285750" marR="0" indent="-285750" algn="just" defTabSz="914400">
              <a:lnSpc>
                <a:spcPct val="150000"/>
              </a:lnSpc>
              <a:buClrTx/>
              <a:buSzTx/>
              <a:buFont typeface="Wingdings" panose="05000000000000000000" pitchFamily="2" charset="2"/>
              <a:buChar char="p"/>
              <a:defRPr/>
            </a:pP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将减震装置上板上的减震球套进减震装置下板的四个孔中，确保所有的减震球安装牢固。如图</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3-77</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所示。</a:t>
            </a:r>
            <a:endPar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L="285750" marR="0" indent="-285750" algn="just" defTabSz="914400">
              <a:lnSpc>
                <a:spcPct val="150000"/>
              </a:lnSpc>
              <a:buClrTx/>
              <a:buSzTx/>
              <a:buFont typeface="Wingdings" panose="05000000000000000000" pitchFamily="2" charset="2"/>
              <a:buChar char="p"/>
              <a:defRPr/>
            </a:pP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如图</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3-78</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所示，将云台防脱落件盘推入云台防脱落扣中的合适位置，并确保云台防脱落件之间扣死。</a:t>
            </a:r>
            <a:endPar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L="285750" marR="0" indent="-285750" algn="just" defTabSz="914400">
              <a:lnSpc>
                <a:spcPct val="150000"/>
              </a:lnSpc>
              <a:buClrTx/>
              <a:buSzTx/>
              <a:buFont typeface="Wingdings" panose="05000000000000000000" pitchFamily="2" charset="2"/>
              <a:buChar char="p"/>
              <a:defRPr/>
            </a:pP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将无人机的数据端口与云台端口连接。可以安装于机身外，也可以安装于机身内部的预留位上。如图</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3-79</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所示。</a:t>
            </a:r>
            <a:endPar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矩形: 圆角 3"/>
          <p:cNvSpPr/>
          <p:nvPr/>
        </p:nvSpPr>
        <p:spPr>
          <a:xfrm>
            <a:off x="373063" y="1004888"/>
            <a:ext cx="2147888" cy="4254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just"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lt1"/>
                </a:solidFill>
                <a:effectLst/>
                <a:uLnTx/>
                <a:uFillTx/>
                <a:latin typeface="宋体" panose="02010600030101010101" pitchFamily="2" charset="-122"/>
                <a:ea typeface="宋体" panose="02010600030101010101" pitchFamily="2" charset="-122"/>
                <a:cs typeface="+mn-cs"/>
              </a:rPr>
              <a:t>二、云台安装实例</a:t>
            </a:r>
            <a:endParaRPr kumimoji="0" lang="zh-CN" altLang="en-US" sz="1800" b="0" i="0" u="none" strike="noStrike" kern="1200" cap="none" spc="0" normalizeH="0" baseline="0" noProof="0" dirty="0">
              <a:ln>
                <a:noFill/>
              </a:ln>
              <a:solidFill>
                <a:schemeClr val="lt1"/>
              </a:solidFill>
              <a:effectLst/>
              <a:uLnTx/>
              <a:uFillTx/>
              <a:latin typeface="宋体" panose="02010600030101010101" pitchFamily="2" charset="-122"/>
              <a:ea typeface="宋体" panose="02010600030101010101" pitchFamily="2" charset="-122"/>
              <a:cs typeface="+mn-cs"/>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1">
                                            <p:txEl>
                                              <p:charRg st="0" end="13"/>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charRg st="13" end="71"/>
                                            </p:txEl>
                                          </p:spTgt>
                                        </p:tgtEl>
                                        <p:attrNameLst>
                                          <p:attrName>style.visibility</p:attrName>
                                        </p:attrNameLst>
                                      </p:cBhvr>
                                      <p:to>
                                        <p:strVal val="visible"/>
                                      </p:to>
                                    </p:set>
                                    <p:animEffect transition="in" filter="fade">
                                      <p:cBhvr>
                                        <p:cTn id="22" dur="500"/>
                                        <p:tgtEl>
                                          <p:spTgt spid="11">
                                            <p:txEl>
                                              <p:charRg st="13" end="7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charRg st="71" end="120"/>
                                            </p:txEl>
                                          </p:spTgt>
                                        </p:tgtEl>
                                        <p:attrNameLst>
                                          <p:attrName>style.visibility</p:attrName>
                                        </p:attrNameLst>
                                      </p:cBhvr>
                                      <p:to>
                                        <p:strVal val="visible"/>
                                      </p:to>
                                    </p:set>
                                    <p:animEffect transition="in" filter="fade">
                                      <p:cBhvr>
                                        <p:cTn id="27" dur="500"/>
                                        <p:tgtEl>
                                          <p:spTgt spid="11">
                                            <p:txEl>
                                              <p:charRg st="71" end="12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xEl>
                                              <p:charRg st="120" end="167"/>
                                            </p:txEl>
                                          </p:spTgt>
                                        </p:tgtEl>
                                        <p:attrNameLst>
                                          <p:attrName>style.visibility</p:attrName>
                                        </p:attrNameLst>
                                      </p:cBhvr>
                                      <p:to>
                                        <p:strVal val="visible"/>
                                      </p:to>
                                    </p:set>
                                    <p:animEffect transition="in" filter="fade">
                                      <p:cBhvr>
                                        <p:cTn id="32" dur="500"/>
                                        <p:tgtEl>
                                          <p:spTgt spid="11">
                                            <p:txEl>
                                              <p:charRg st="120" end="16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xEl>
                                              <p:charRg st="167" end="219"/>
                                            </p:txEl>
                                          </p:spTgt>
                                        </p:tgtEl>
                                        <p:attrNameLst>
                                          <p:attrName>style.visibility</p:attrName>
                                        </p:attrNameLst>
                                      </p:cBhvr>
                                      <p:to>
                                        <p:strVal val="visible"/>
                                      </p:to>
                                    </p:set>
                                    <p:animEffect transition="in" filter="fade">
                                      <p:cBhvr>
                                        <p:cTn id="37" dur="500"/>
                                        <p:tgtEl>
                                          <p:spTgt spid="11">
                                            <p:txEl>
                                              <p:charRg st="167" end="2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3650"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3.7.2</a:t>
            </a:r>
            <a:r>
              <a:rPr lang="zh-CN" altLang="en-US" sz="2700" dirty="0">
                <a:solidFill>
                  <a:schemeClr val="accent1"/>
                </a:solidFill>
                <a:latin typeface="华文楷体" panose="02010600040101010101" pitchFamily="2" charset="-122"/>
                <a:ea typeface="华文楷体" panose="02010600040101010101" pitchFamily="2" charset="-122"/>
              </a:rPr>
              <a:t>  云台设备的组装</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83653"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pic>
        <p:nvPicPr>
          <p:cNvPr id="285702" name="图片 9"/>
          <p:cNvPicPr>
            <a:picLocks noChangeAspect="1"/>
          </p:cNvPicPr>
          <p:nvPr/>
        </p:nvPicPr>
        <p:blipFill>
          <a:blip r:embed="rId2"/>
          <a:stretch>
            <a:fillRect/>
          </a:stretch>
        </p:blipFill>
        <p:spPr>
          <a:xfrm>
            <a:off x="758825" y="1008063"/>
            <a:ext cx="3452813" cy="2332037"/>
          </a:xfrm>
          <a:prstGeom prst="rect">
            <a:avLst/>
          </a:prstGeom>
          <a:noFill/>
          <a:ln w="9525">
            <a:noFill/>
          </a:ln>
        </p:spPr>
      </p:pic>
      <p:sp>
        <p:nvSpPr>
          <p:cNvPr id="10" name="文本框 9"/>
          <p:cNvSpPr txBox="1"/>
          <p:nvPr/>
        </p:nvSpPr>
        <p:spPr>
          <a:xfrm>
            <a:off x="901700" y="3560763"/>
            <a:ext cx="2784475" cy="338138"/>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图</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3-76 </a:t>
            </a: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云台防脱落扣安装</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pic>
        <p:nvPicPr>
          <p:cNvPr id="285704" name="图片 8"/>
          <p:cNvPicPr>
            <a:picLocks noChangeAspect="1"/>
          </p:cNvPicPr>
          <p:nvPr/>
        </p:nvPicPr>
        <p:blipFill>
          <a:blip r:embed="rId3"/>
          <a:stretch>
            <a:fillRect/>
          </a:stretch>
        </p:blipFill>
        <p:spPr>
          <a:xfrm>
            <a:off x="4932363" y="1012825"/>
            <a:ext cx="3221037" cy="2327275"/>
          </a:xfrm>
          <a:prstGeom prst="rect">
            <a:avLst/>
          </a:prstGeom>
          <a:noFill/>
          <a:ln w="9525">
            <a:noFill/>
          </a:ln>
        </p:spPr>
      </p:pic>
      <p:sp>
        <p:nvSpPr>
          <p:cNvPr id="12" name="文本框 11"/>
          <p:cNvSpPr txBox="1"/>
          <p:nvPr/>
        </p:nvSpPr>
        <p:spPr>
          <a:xfrm>
            <a:off x="5151438" y="3560763"/>
            <a:ext cx="2782888" cy="338138"/>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图</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3-77 </a:t>
            </a:r>
            <a:r>
              <a:rPr kumimoji="0" lang="zh-CN" altLang="en-US"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减震装置</a:t>
            </a: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安装</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pic>
        <p:nvPicPr>
          <p:cNvPr id="285706" name="图片 9"/>
          <p:cNvPicPr>
            <a:picLocks noChangeAspect="1"/>
          </p:cNvPicPr>
          <p:nvPr/>
        </p:nvPicPr>
        <p:blipFill>
          <a:blip r:embed="rId4"/>
          <a:stretch>
            <a:fillRect/>
          </a:stretch>
        </p:blipFill>
        <p:spPr>
          <a:xfrm>
            <a:off x="758825" y="4119563"/>
            <a:ext cx="3446463" cy="2017712"/>
          </a:xfrm>
          <a:prstGeom prst="rect">
            <a:avLst/>
          </a:prstGeom>
          <a:noFill/>
          <a:ln w="9525">
            <a:noFill/>
          </a:ln>
        </p:spPr>
      </p:pic>
      <p:pic>
        <p:nvPicPr>
          <p:cNvPr id="285707" name="图片 8"/>
          <p:cNvPicPr>
            <a:picLocks noChangeAspect="1"/>
          </p:cNvPicPr>
          <p:nvPr/>
        </p:nvPicPr>
        <p:blipFill>
          <a:blip r:embed="rId5"/>
          <a:stretch>
            <a:fillRect/>
          </a:stretch>
        </p:blipFill>
        <p:spPr>
          <a:xfrm>
            <a:off x="5029200" y="4119563"/>
            <a:ext cx="3027363" cy="2017712"/>
          </a:xfrm>
          <a:prstGeom prst="rect">
            <a:avLst/>
          </a:prstGeom>
          <a:noFill/>
          <a:ln w="9525">
            <a:noFill/>
          </a:ln>
        </p:spPr>
      </p:pic>
      <p:sp>
        <p:nvSpPr>
          <p:cNvPr id="15" name="文本框 14"/>
          <p:cNvSpPr txBox="1"/>
          <p:nvPr/>
        </p:nvSpPr>
        <p:spPr>
          <a:xfrm>
            <a:off x="1054100" y="6357938"/>
            <a:ext cx="2782888" cy="338138"/>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图</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3-78 </a:t>
            </a: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防脱落</a:t>
            </a:r>
            <a:r>
              <a:rPr kumimoji="0" lang="zh-CN" altLang="en-US"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连接</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sp>
        <p:nvSpPr>
          <p:cNvPr id="16" name="文本框 15"/>
          <p:cNvSpPr txBox="1"/>
          <p:nvPr/>
        </p:nvSpPr>
        <p:spPr>
          <a:xfrm>
            <a:off x="5029200" y="6357938"/>
            <a:ext cx="3430588" cy="338138"/>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图</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3-79 </a:t>
            </a:r>
            <a:r>
              <a:rPr kumimoji="0" lang="zh-CN" altLang="en-US"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无人机端口与云台端口连接</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5702"/>
                                        </p:tgtEl>
                                        <p:attrNameLst>
                                          <p:attrName>style.visibility</p:attrName>
                                        </p:attrNameLst>
                                      </p:cBhvr>
                                      <p:to>
                                        <p:strVal val="visible"/>
                                      </p:to>
                                    </p:set>
                                    <p:anim calcmode="lin" valueType="num">
                                      <p:cBhvr additive="base">
                                        <p:cTn id="7" dur="500" fill="hold"/>
                                        <p:tgtEl>
                                          <p:spTgt spid="285702"/>
                                        </p:tgtEl>
                                        <p:attrNameLst>
                                          <p:attrName>ppt_x</p:attrName>
                                        </p:attrNameLst>
                                      </p:cBhvr>
                                      <p:tavLst>
                                        <p:tav tm="0">
                                          <p:val>
                                            <p:strVal val="#ppt_x"/>
                                          </p:val>
                                        </p:tav>
                                        <p:tav tm="100000">
                                          <p:val>
                                            <p:strVal val="#ppt_x"/>
                                          </p:val>
                                        </p:tav>
                                      </p:tavLst>
                                    </p:anim>
                                    <p:anim calcmode="lin" valueType="num">
                                      <p:cBhvr additive="base">
                                        <p:cTn id="8" dur="500" fill="hold"/>
                                        <p:tgtEl>
                                          <p:spTgt spid="28570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85704"/>
                                        </p:tgtEl>
                                        <p:attrNameLst>
                                          <p:attrName>style.visibility</p:attrName>
                                        </p:attrNameLst>
                                      </p:cBhvr>
                                      <p:to>
                                        <p:strVal val="visible"/>
                                      </p:to>
                                    </p:set>
                                    <p:anim calcmode="lin" valueType="num">
                                      <p:cBhvr additive="base">
                                        <p:cTn id="17" dur="500" fill="hold"/>
                                        <p:tgtEl>
                                          <p:spTgt spid="285704"/>
                                        </p:tgtEl>
                                        <p:attrNameLst>
                                          <p:attrName>ppt_x</p:attrName>
                                        </p:attrNameLst>
                                      </p:cBhvr>
                                      <p:tavLst>
                                        <p:tav tm="0">
                                          <p:val>
                                            <p:strVal val="#ppt_x"/>
                                          </p:val>
                                        </p:tav>
                                        <p:tav tm="100000">
                                          <p:val>
                                            <p:strVal val="#ppt_x"/>
                                          </p:val>
                                        </p:tav>
                                      </p:tavLst>
                                    </p:anim>
                                    <p:anim calcmode="lin" valueType="num">
                                      <p:cBhvr additive="base">
                                        <p:cTn id="18" dur="500" fill="hold"/>
                                        <p:tgtEl>
                                          <p:spTgt spid="28570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85706"/>
                                        </p:tgtEl>
                                        <p:attrNameLst>
                                          <p:attrName>style.visibility</p:attrName>
                                        </p:attrNameLst>
                                      </p:cBhvr>
                                      <p:to>
                                        <p:strVal val="visible"/>
                                      </p:to>
                                    </p:set>
                                    <p:anim calcmode="lin" valueType="num">
                                      <p:cBhvr additive="base">
                                        <p:cTn id="27" dur="500" fill="hold"/>
                                        <p:tgtEl>
                                          <p:spTgt spid="285706"/>
                                        </p:tgtEl>
                                        <p:attrNameLst>
                                          <p:attrName>ppt_x</p:attrName>
                                        </p:attrNameLst>
                                      </p:cBhvr>
                                      <p:tavLst>
                                        <p:tav tm="0">
                                          <p:val>
                                            <p:strVal val="#ppt_x"/>
                                          </p:val>
                                        </p:tav>
                                        <p:tav tm="100000">
                                          <p:val>
                                            <p:strVal val="#ppt_x"/>
                                          </p:val>
                                        </p:tav>
                                      </p:tavLst>
                                    </p:anim>
                                    <p:anim calcmode="lin" valueType="num">
                                      <p:cBhvr additive="base">
                                        <p:cTn id="28" dur="500" fill="hold"/>
                                        <p:tgtEl>
                                          <p:spTgt spid="28570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85707"/>
                                        </p:tgtEl>
                                        <p:attrNameLst>
                                          <p:attrName>style.visibility</p:attrName>
                                        </p:attrNameLst>
                                      </p:cBhvr>
                                      <p:to>
                                        <p:strVal val="visible"/>
                                      </p:to>
                                    </p:set>
                                    <p:anim calcmode="lin" valueType="num">
                                      <p:cBhvr additive="base">
                                        <p:cTn id="37" dur="500" fill="hold"/>
                                        <p:tgtEl>
                                          <p:spTgt spid="285707"/>
                                        </p:tgtEl>
                                        <p:attrNameLst>
                                          <p:attrName>ppt_x</p:attrName>
                                        </p:attrNameLst>
                                      </p:cBhvr>
                                      <p:tavLst>
                                        <p:tav tm="0">
                                          <p:val>
                                            <p:strVal val="#ppt_x"/>
                                          </p:val>
                                        </p:tav>
                                        <p:tav tm="100000">
                                          <p:val>
                                            <p:strVal val="#ppt_x"/>
                                          </p:val>
                                        </p:tav>
                                      </p:tavLst>
                                    </p:anim>
                                    <p:anim calcmode="lin" valueType="num">
                                      <p:cBhvr additive="base">
                                        <p:cTn id="38" dur="500" fill="hold"/>
                                        <p:tgtEl>
                                          <p:spTgt spid="285707"/>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5" grpId="0"/>
      <p:bldP spid="16"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5698"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3.7.2</a:t>
            </a:r>
            <a:r>
              <a:rPr lang="zh-CN" altLang="en-US" sz="2700" dirty="0">
                <a:solidFill>
                  <a:schemeClr val="accent1"/>
                </a:solidFill>
                <a:latin typeface="华文楷体" panose="02010600040101010101" pitchFamily="2" charset="-122"/>
                <a:ea typeface="华文楷体" panose="02010600040101010101" pitchFamily="2" charset="-122"/>
              </a:rPr>
              <a:t>  云台设备的组装</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85701"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287750" name="文本框 10"/>
          <p:cNvSpPr txBox="1"/>
          <p:nvPr/>
        </p:nvSpPr>
        <p:spPr>
          <a:xfrm>
            <a:off x="373063" y="914400"/>
            <a:ext cx="8428037" cy="871538"/>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457200" algn="just">
              <a:lnSpc>
                <a:spcPct val="150000"/>
              </a:lnSpc>
              <a:spcBef>
                <a:spcPct val="0"/>
              </a:spcBef>
              <a:buFontTx/>
              <a:buNone/>
            </a:pPr>
            <a:r>
              <a:rPr lang="zh-CN" altLang="en-US" sz="1800" dirty="0">
                <a:latin typeface="Times New Roman" panose="02020603050405020304" pitchFamily="18" charset="0"/>
                <a:ea typeface="宋体" panose="02010600030101010101" pitchFamily="2" charset="-122"/>
              </a:rPr>
              <a:t>云台控制器可以水平或者竖直地安装于飞行器上，以某无人机为例，按照以下步骤完成云台控制器与飞控的连接。</a:t>
            </a:r>
            <a:endParaRPr lang="zh-CN" altLang="en-US" sz="1800" dirty="0">
              <a:latin typeface="Times New Roman" panose="02020603050405020304" pitchFamily="18" charset="0"/>
              <a:ea typeface="宋体" panose="02010600030101010101" pitchFamily="2" charset="-122"/>
            </a:endParaRPr>
          </a:p>
        </p:txBody>
      </p:sp>
      <p:sp>
        <p:nvSpPr>
          <p:cNvPr id="287751" name="文本框 8"/>
          <p:cNvSpPr txBox="1"/>
          <p:nvPr/>
        </p:nvSpPr>
        <p:spPr>
          <a:xfrm>
            <a:off x="373063" y="1876425"/>
            <a:ext cx="8428037" cy="871538"/>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285750" lvl="0" indent="-285750" algn="just">
              <a:lnSpc>
                <a:spcPct val="150000"/>
              </a:lnSpc>
              <a:spcBef>
                <a:spcPct val="0"/>
              </a:spcBef>
              <a:buFont typeface="Wingdings" panose="05000000000000000000" pitchFamily="2" charset="2"/>
              <a:buChar char="p"/>
            </a:pPr>
            <a:r>
              <a:rPr lang="zh-CN" altLang="en-US" sz="1800" dirty="0">
                <a:latin typeface="Times New Roman" panose="02020603050405020304" pitchFamily="18" charset="0"/>
                <a:ea typeface="宋体" panose="02010600030101010101" pitchFamily="2" charset="-122"/>
              </a:rPr>
              <a:t>保持原有飞控系统的安装连接不变，升级主控器至最新固件，固件对应表见表</a:t>
            </a:r>
            <a:r>
              <a:rPr lang="en-US" altLang="zh-CN" sz="1800" dirty="0">
                <a:latin typeface="Times New Roman" panose="02020603050405020304" pitchFamily="18" charset="0"/>
                <a:ea typeface="宋体" panose="02010600030101010101" pitchFamily="2" charset="-122"/>
              </a:rPr>
              <a:t>3-9</a:t>
            </a:r>
            <a:r>
              <a:rPr lang="zh-CN" altLang="en-US" sz="1800" dirty="0">
                <a:latin typeface="Times New Roman" panose="02020603050405020304" pitchFamily="18" charset="0"/>
                <a:ea typeface="宋体" panose="02010600030101010101" pitchFamily="2" charset="-122"/>
              </a:rPr>
              <a:t>。</a:t>
            </a:r>
            <a:endParaRPr lang="zh-CN" altLang="en-US" sz="1800" dirty="0">
              <a:latin typeface="Times New Roman" panose="02020603050405020304" pitchFamily="18" charset="0"/>
              <a:ea typeface="宋体" panose="02010600030101010101" pitchFamily="2" charset="-122"/>
            </a:endParaRPr>
          </a:p>
        </p:txBody>
      </p:sp>
      <p:pic>
        <p:nvPicPr>
          <p:cNvPr id="287752" name="图片 2"/>
          <p:cNvPicPr>
            <a:picLocks noChangeAspect="1"/>
          </p:cNvPicPr>
          <p:nvPr/>
        </p:nvPicPr>
        <p:blipFill>
          <a:blip r:embed="rId2"/>
          <a:stretch>
            <a:fillRect/>
          </a:stretch>
        </p:blipFill>
        <p:spPr>
          <a:xfrm>
            <a:off x="995363" y="3040063"/>
            <a:ext cx="7183437" cy="884237"/>
          </a:xfrm>
          <a:prstGeom prst="rect">
            <a:avLst/>
          </a:prstGeom>
          <a:noFill/>
          <a:ln w="9525">
            <a:noFill/>
          </a:ln>
        </p:spPr>
      </p:pic>
      <p:sp>
        <p:nvSpPr>
          <p:cNvPr id="12" name="文本框 11"/>
          <p:cNvSpPr txBox="1"/>
          <p:nvPr/>
        </p:nvSpPr>
        <p:spPr>
          <a:xfrm>
            <a:off x="3587750" y="2679700"/>
            <a:ext cx="1998663" cy="338138"/>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表</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3-9   </a:t>
            </a: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固件对应表</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sp>
        <p:nvSpPr>
          <p:cNvPr id="287754" name="文本框 13"/>
          <p:cNvSpPr txBox="1"/>
          <p:nvPr/>
        </p:nvSpPr>
        <p:spPr>
          <a:xfrm>
            <a:off x="373063" y="4110038"/>
            <a:ext cx="8428037" cy="36988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285750" lvl="0" indent="-285750" algn="just">
              <a:lnSpc>
                <a:spcPct val="100000"/>
              </a:lnSpc>
              <a:spcBef>
                <a:spcPct val="0"/>
              </a:spcBef>
              <a:buFont typeface="Wingdings" panose="05000000000000000000" pitchFamily="2" charset="2"/>
              <a:buChar char="p"/>
            </a:pPr>
            <a:r>
              <a:rPr lang="zh-CN" altLang="en-US" sz="1800" dirty="0">
                <a:latin typeface="Times New Roman" panose="02020603050405020304" pitchFamily="18" charset="0"/>
                <a:ea typeface="宋体" panose="02010600030101010101" pitchFamily="2" charset="-122"/>
              </a:rPr>
              <a:t>连接飞控系统</a:t>
            </a:r>
            <a:r>
              <a:rPr lang="en-US" altLang="zh-CN" sz="1800" dirty="0">
                <a:latin typeface="Times New Roman" panose="02020603050405020304" pitchFamily="18" charset="0"/>
                <a:ea typeface="宋体" panose="02010600030101010101" pitchFamily="2" charset="-122"/>
              </a:rPr>
              <a:t>,</a:t>
            </a:r>
            <a:r>
              <a:rPr lang="zh-CN" altLang="en-US" sz="1800" dirty="0">
                <a:latin typeface="Times New Roman" panose="02020603050405020304" pitchFamily="18" charset="0"/>
                <a:ea typeface="宋体" panose="02010600030101010101" pitchFamily="2" charset="-122"/>
              </a:rPr>
              <a:t>对应连接关系见表</a:t>
            </a:r>
            <a:r>
              <a:rPr lang="en-US" altLang="zh-CN" sz="1800" dirty="0">
                <a:latin typeface="Times New Roman" panose="02020603050405020304" pitchFamily="18" charset="0"/>
                <a:ea typeface="宋体" panose="02010600030101010101" pitchFamily="2" charset="-122"/>
              </a:rPr>
              <a:t>3-10</a:t>
            </a:r>
            <a:r>
              <a:rPr lang="zh-CN" altLang="en-US" sz="1800" dirty="0">
                <a:latin typeface="Times New Roman" panose="02020603050405020304" pitchFamily="18" charset="0"/>
                <a:ea typeface="宋体" panose="02010600030101010101" pitchFamily="2" charset="-122"/>
              </a:rPr>
              <a:t>。</a:t>
            </a:r>
            <a:endParaRPr lang="zh-CN" altLang="en-US" sz="1800" dirty="0">
              <a:latin typeface="Times New Roman" panose="02020603050405020304" pitchFamily="18" charset="0"/>
              <a:ea typeface="宋体" panose="02010600030101010101" pitchFamily="2" charset="-122"/>
            </a:endParaRPr>
          </a:p>
        </p:txBody>
      </p:sp>
      <p:pic>
        <p:nvPicPr>
          <p:cNvPr id="287755" name="图片 6"/>
          <p:cNvPicPr>
            <a:picLocks noChangeAspect="1"/>
          </p:cNvPicPr>
          <p:nvPr/>
        </p:nvPicPr>
        <p:blipFill>
          <a:blip r:embed="rId3"/>
          <a:stretch>
            <a:fillRect/>
          </a:stretch>
        </p:blipFill>
        <p:spPr>
          <a:xfrm>
            <a:off x="1020763" y="4916488"/>
            <a:ext cx="7102475" cy="1784350"/>
          </a:xfrm>
          <a:prstGeom prst="rect">
            <a:avLst/>
          </a:prstGeom>
          <a:noFill/>
          <a:ln w="9525">
            <a:noFill/>
          </a:ln>
        </p:spPr>
      </p:pic>
      <p:sp>
        <p:nvSpPr>
          <p:cNvPr id="16" name="文本框 15"/>
          <p:cNvSpPr txBox="1"/>
          <p:nvPr/>
        </p:nvSpPr>
        <p:spPr>
          <a:xfrm>
            <a:off x="3427413" y="4573588"/>
            <a:ext cx="2865438" cy="339725"/>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表</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3-10   </a:t>
            </a:r>
            <a:r>
              <a:rPr kumimoji="0" lang="zh-CN" altLang="en-US"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飞控</a:t>
            </a: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对应</a:t>
            </a:r>
            <a:r>
              <a:rPr kumimoji="0" lang="zh-CN" altLang="en-US"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连接关系</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7750"/>
                                        </p:tgtEl>
                                        <p:attrNameLst>
                                          <p:attrName>style.visibility</p:attrName>
                                        </p:attrNameLst>
                                      </p:cBhvr>
                                      <p:to>
                                        <p:strVal val="visible"/>
                                      </p:to>
                                    </p:set>
                                    <p:animEffect transition="in" filter="fade">
                                      <p:cBhvr>
                                        <p:cTn id="7" dur="500"/>
                                        <p:tgtEl>
                                          <p:spTgt spid="2877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7751"/>
                                        </p:tgtEl>
                                        <p:attrNameLst>
                                          <p:attrName>style.visibility</p:attrName>
                                        </p:attrNameLst>
                                      </p:cBhvr>
                                      <p:to>
                                        <p:strVal val="visible"/>
                                      </p:to>
                                    </p:set>
                                    <p:animEffect transition="in" filter="fade">
                                      <p:cBhvr>
                                        <p:cTn id="12" dur="500"/>
                                        <p:tgtEl>
                                          <p:spTgt spid="28775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87752"/>
                                        </p:tgtEl>
                                        <p:attrNameLst>
                                          <p:attrName>style.visibility</p:attrName>
                                        </p:attrNameLst>
                                      </p:cBhvr>
                                      <p:to>
                                        <p:strVal val="visible"/>
                                      </p:to>
                                    </p:set>
                                    <p:anim calcmode="lin" valueType="num">
                                      <p:cBhvr additive="base">
                                        <p:cTn id="21" dur="500" fill="hold"/>
                                        <p:tgtEl>
                                          <p:spTgt spid="287752"/>
                                        </p:tgtEl>
                                        <p:attrNameLst>
                                          <p:attrName>ppt_x</p:attrName>
                                        </p:attrNameLst>
                                      </p:cBhvr>
                                      <p:tavLst>
                                        <p:tav tm="0">
                                          <p:val>
                                            <p:strVal val="#ppt_x"/>
                                          </p:val>
                                        </p:tav>
                                        <p:tav tm="100000">
                                          <p:val>
                                            <p:strVal val="#ppt_x"/>
                                          </p:val>
                                        </p:tav>
                                      </p:tavLst>
                                    </p:anim>
                                    <p:anim calcmode="lin" valueType="num">
                                      <p:cBhvr additive="base">
                                        <p:cTn id="22" dur="500" fill="hold"/>
                                        <p:tgtEl>
                                          <p:spTgt spid="28775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87754"/>
                                        </p:tgtEl>
                                        <p:attrNameLst>
                                          <p:attrName>style.visibility</p:attrName>
                                        </p:attrNameLst>
                                      </p:cBhvr>
                                      <p:to>
                                        <p:strVal val="visible"/>
                                      </p:to>
                                    </p:set>
                                    <p:animEffect transition="in" filter="fade">
                                      <p:cBhvr>
                                        <p:cTn id="27" dur="500"/>
                                        <p:tgtEl>
                                          <p:spTgt spid="287754"/>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ppt_x"/>
                                          </p:val>
                                        </p:tav>
                                        <p:tav tm="100000">
                                          <p:val>
                                            <p:strVal val="#ppt_x"/>
                                          </p:val>
                                        </p:tav>
                                      </p:tavLst>
                                    </p:anim>
                                    <p:anim calcmode="lin" valueType="num">
                                      <p:cBhvr additive="base">
                                        <p:cTn id="33" dur="500" fill="hold"/>
                                        <p:tgtEl>
                                          <p:spTgt spid="16"/>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287755"/>
                                        </p:tgtEl>
                                        <p:attrNameLst>
                                          <p:attrName>style.visibility</p:attrName>
                                        </p:attrNameLst>
                                      </p:cBhvr>
                                      <p:to>
                                        <p:strVal val="visible"/>
                                      </p:to>
                                    </p:set>
                                    <p:anim calcmode="lin" valueType="num">
                                      <p:cBhvr additive="base">
                                        <p:cTn id="36" dur="500" fill="hold"/>
                                        <p:tgtEl>
                                          <p:spTgt spid="287755"/>
                                        </p:tgtEl>
                                        <p:attrNameLst>
                                          <p:attrName>ppt_x</p:attrName>
                                        </p:attrNameLst>
                                      </p:cBhvr>
                                      <p:tavLst>
                                        <p:tav tm="0">
                                          <p:val>
                                            <p:strVal val="#ppt_x"/>
                                          </p:val>
                                        </p:tav>
                                        <p:tav tm="100000">
                                          <p:val>
                                            <p:strVal val="#ppt_x"/>
                                          </p:val>
                                        </p:tav>
                                      </p:tavLst>
                                    </p:anim>
                                    <p:anim calcmode="lin" valueType="num">
                                      <p:cBhvr additive="base">
                                        <p:cTn id="37" dur="500" fill="hold"/>
                                        <p:tgtEl>
                                          <p:spTgt spid="2877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750" grpId="0"/>
      <p:bldP spid="287751" grpId="0"/>
      <p:bldP spid="12" grpId="0"/>
      <p:bldP spid="287754"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3.2</a:t>
            </a:r>
            <a:r>
              <a:rPr lang="zh-CN" altLang="en-US" sz="2700" dirty="0">
                <a:solidFill>
                  <a:schemeClr val="accent1"/>
                </a:solidFill>
                <a:latin typeface="华文楷体" panose="02010600040101010101" pitchFamily="2" charset="-122"/>
                <a:ea typeface="华文楷体" panose="02010600040101010101" pitchFamily="2" charset="-122"/>
              </a:rPr>
              <a:t>  多旋翼无人机机架系统的组装</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9701"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6150" name="文本框 2"/>
          <p:cNvSpPr txBox="1"/>
          <p:nvPr/>
        </p:nvSpPr>
        <p:spPr>
          <a:xfrm>
            <a:off x="2157413" y="2335213"/>
            <a:ext cx="6124575" cy="52228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just">
              <a:lnSpc>
                <a:spcPct val="100000"/>
              </a:lnSpc>
              <a:spcBef>
                <a:spcPct val="0"/>
              </a:spcBef>
              <a:buFontTx/>
              <a:buNone/>
            </a:pPr>
            <a:r>
              <a:rPr lang="en-US" altLang="zh-CN" b="1" dirty="0">
                <a:latin typeface="华文楷体" panose="02010600040101010101" pitchFamily="2" charset="-122"/>
                <a:ea typeface="华文楷体" panose="02010600040101010101" pitchFamily="2" charset="-122"/>
              </a:rPr>
              <a:t>§3.2.1 </a:t>
            </a:r>
            <a:r>
              <a:rPr lang="zh-CN" altLang="en-US" b="1" dirty="0">
                <a:latin typeface="华文楷体" panose="02010600040101010101" pitchFamily="2" charset="-122"/>
                <a:ea typeface="华文楷体" panose="02010600040101010101" pitchFamily="2" charset="-122"/>
              </a:rPr>
              <a:t>机架系统简介及选配</a:t>
            </a:r>
            <a:endParaRPr lang="zh-CN" altLang="en-US" b="1" dirty="0">
              <a:latin typeface="华文楷体" panose="02010600040101010101" pitchFamily="2" charset="-122"/>
              <a:ea typeface="华文楷体" panose="02010600040101010101" pitchFamily="2" charset="-122"/>
            </a:endParaRPr>
          </a:p>
        </p:txBody>
      </p:sp>
      <p:sp>
        <p:nvSpPr>
          <p:cNvPr id="6151" name="文本框 34"/>
          <p:cNvSpPr txBox="1"/>
          <p:nvPr/>
        </p:nvSpPr>
        <p:spPr>
          <a:xfrm>
            <a:off x="2157413" y="3159125"/>
            <a:ext cx="6124575" cy="522288"/>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just">
              <a:lnSpc>
                <a:spcPct val="100000"/>
              </a:lnSpc>
              <a:spcBef>
                <a:spcPct val="0"/>
              </a:spcBef>
              <a:buFontTx/>
              <a:buNone/>
            </a:pPr>
            <a:r>
              <a:rPr lang="en-US" altLang="zh-CN" b="1" dirty="0">
                <a:latin typeface="华文楷体" panose="02010600040101010101" pitchFamily="2" charset="-122"/>
                <a:ea typeface="华文楷体" panose="02010600040101010101" pitchFamily="2" charset="-122"/>
              </a:rPr>
              <a:t>§3.2.2 </a:t>
            </a:r>
            <a:r>
              <a:rPr lang="zh-CN" altLang="en-US" b="1" dirty="0">
                <a:latin typeface="华文楷体" panose="02010600040101010101" pitchFamily="2" charset="-122"/>
                <a:ea typeface="华文楷体" panose="02010600040101010101" pitchFamily="2" charset="-122"/>
              </a:rPr>
              <a:t>机架系统的组装步骤</a:t>
            </a:r>
            <a:endParaRPr lang="zh-CN" altLang="en-US" b="1" dirty="0">
              <a:latin typeface="华文楷体" panose="02010600040101010101" pitchFamily="2" charset="-122"/>
              <a:ea typeface="华文楷体" panose="02010600040101010101" pitchFamily="2"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50"/>
                                        </p:tgtEl>
                                        <p:attrNameLst>
                                          <p:attrName>style.visibility</p:attrName>
                                        </p:attrNameLst>
                                      </p:cBhvr>
                                      <p:to>
                                        <p:strVal val="visible"/>
                                      </p:to>
                                    </p:set>
                                    <p:animEffect transition="in" filter="fade">
                                      <p:cBhvr>
                                        <p:cTn id="7" dur="500"/>
                                        <p:tgtEl>
                                          <p:spTgt spid="61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151"/>
                                        </p:tgtEl>
                                        <p:attrNameLst>
                                          <p:attrName>style.visibility</p:attrName>
                                        </p:attrNameLst>
                                      </p:cBhvr>
                                      <p:to>
                                        <p:strVal val="visible"/>
                                      </p:to>
                                    </p:set>
                                    <p:animEffect transition="in" filter="fade">
                                      <p:cBhvr>
                                        <p:cTn id="12" dur="500"/>
                                        <p:tgtEl>
                                          <p:spTgt spid="6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0" grpId="0"/>
      <p:bldP spid="6151"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7746"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3.7.2</a:t>
            </a:r>
            <a:r>
              <a:rPr lang="zh-CN" altLang="en-US" sz="2700" dirty="0">
                <a:solidFill>
                  <a:schemeClr val="accent1"/>
                </a:solidFill>
                <a:latin typeface="华文楷体" panose="02010600040101010101" pitchFamily="2" charset="-122"/>
                <a:ea typeface="华文楷体" panose="02010600040101010101" pitchFamily="2" charset="-122"/>
              </a:rPr>
              <a:t>  云台设备的组装</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87749"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289798" name="文本框 10"/>
          <p:cNvSpPr txBox="1"/>
          <p:nvPr/>
        </p:nvSpPr>
        <p:spPr>
          <a:xfrm>
            <a:off x="373063" y="1670050"/>
            <a:ext cx="8428037" cy="1689100"/>
          </a:xfrm>
          <a:prstGeom prst="rect">
            <a:avLst/>
          </a:prstGeom>
          <a:noFill/>
          <a:ln w="9525" cap="flat" cmpd="sng">
            <a:solidFill>
              <a:srgbClr val="00B050"/>
            </a:solidFill>
            <a:prstDash val="solid"/>
            <a:miter/>
            <a:headEnd type="none" w="med" len="med"/>
            <a:tailEnd type="none" w="med" len="med"/>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285750" lvl="0" indent="-285750" algn="just">
              <a:lnSpc>
                <a:spcPct val="150000"/>
              </a:lnSpc>
              <a:spcBef>
                <a:spcPct val="0"/>
              </a:spcBef>
              <a:buFont typeface="Wingdings" panose="05000000000000000000" pitchFamily="2" charset="2"/>
              <a:buChar char="l"/>
            </a:pPr>
            <a:r>
              <a:rPr lang="zh-CN" altLang="en-US" sz="1800" dirty="0">
                <a:latin typeface="宋体" panose="02010600030101010101" pitchFamily="2" charset="-122"/>
                <a:ea typeface="宋体" panose="02010600030101010101" pitchFamily="2" charset="-122"/>
              </a:rPr>
              <a:t>看清云台电源电压正负极</a:t>
            </a:r>
            <a:r>
              <a:rPr lang="en-US" altLang="zh-CN" sz="1800" dirty="0">
                <a:latin typeface="宋体" panose="02010600030101010101" pitchFamily="2" charset="-122"/>
                <a:ea typeface="宋体" panose="02010600030101010101" pitchFamily="2" charset="-122"/>
              </a:rPr>
              <a:t>,</a:t>
            </a:r>
            <a:r>
              <a:rPr lang="zh-CN" altLang="en-US" sz="1800" dirty="0">
                <a:latin typeface="宋体" panose="02010600030101010101" pitchFamily="2" charset="-122"/>
                <a:ea typeface="宋体" panose="02010600030101010101" pitchFamily="2" charset="-122"/>
              </a:rPr>
              <a:t>切勿接错。</a:t>
            </a:r>
            <a:endParaRPr lang="zh-CN" altLang="en-US" sz="1800" dirty="0">
              <a:latin typeface="宋体" panose="02010600030101010101" pitchFamily="2" charset="-122"/>
              <a:ea typeface="宋体" panose="02010600030101010101" pitchFamily="2" charset="-122"/>
            </a:endParaRPr>
          </a:p>
          <a:p>
            <a:pPr marL="285750" lvl="0" indent="-285750" algn="just">
              <a:lnSpc>
                <a:spcPct val="150000"/>
              </a:lnSpc>
              <a:spcBef>
                <a:spcPct val="0"/>
              </a:spcBef>
              <a:buFont typeface="Wingdings" panose="05000000000000000000" pitchFamily="2" charset="2"/>
              <a:buChar char="l"/>
            </a:pPr>
            <a:r>
              <a:rPr lang="zh-CN" altLang="en-US" sz="1800" dirty="0">
                <a:latin typeface="宋体" panose="02010600030101010101" pitchFamily="2" charset="-122"/>
                <a:ea typeface="宋体" panose="02010600030101010101" pitchFamily="2" charset="-122"/>
              </a:rPr>
              <a:t>传感器通常在相机座底部</a:t>
            </a:r>
            <a:r>
              <a:rPr lang="en-US" altLang="zh-CN" sz="1800" dirty="0">
                <a:latin typeface="宋体" panose="02010600030101010101" pitchFamily="2" charset="-122"/>
                <a:ea typeface="宋体" panose="02010600030101010101" pitchFamily="2" charset="-122"/>
              </a:rPr>
              <a:t>,</a:t>
            </a:r>
            <a:r>
              <a:rPr lang="zh-CN" altLang="en-US" sz="1800" dirty="0">
                <a:latin typeface="宋体" panose="02010600030101010101" pitchFamily="2" charset="-122"/>
                <a:ea typeface="宋体" panose="02010600030101010101" pitchFamily="2" charset="-122"/>
              </a:rPr>
              <a:t>注意传感器信号线不要缠绕</a:t>
            </a:r>
            <a:r>
              <a:rPr lang="en-US" altLang="zh-CN" sz="1800" dirty="0">
                <a:latin typeface="宋体" panose="02010600030101010101" pitchFamily="2" charset="-122"/>
                <a:ea typeface="宋体" panose="02010600030101010101" pitchFamily="2" charset="-122"/>
              </a:rPr>
              <a:t>,</a:t>
            </a:r>
            <a:r>
              <a:rPr lang="zh-CN" altLang="en-US" sz="1800" dirty="0">
                <a:latin typeface="宋体" panose="02010600030101010101" pitchFamily="2" charset="-122"/>
                <a:ea typeface="宋体" panose="02010600030101010101" pitchFamily="2" charset="-122"/>
              </a:rPr>
              <a:t>保护好线路。</a:t>
            </a:r>
            <a:endParaRPr lang="zh-CN" altLang="en-US" sz="1800" dirty="0">
              <a:latin typeface="宋体" panose="02010600030101010101" pitchFamily="2" charset="-122"/>
              <a:ea typeface="宋体" panose="02010600030101010101" pitchFamily="2" charset="-122"/>
            </a:endParaRPr>
          </a:p>
          <a:p>
            <a:pPr marL="285750" lvl="0" indent="-285750" algn="just">
              <a:lnSpc>
                <a:spcPct val="150000"/>
              </a:lnSpc>
              <a:spcBef>
                <a:spcPct val="0"/>
              </a:spcBef>
              <a:buFont typeface="Wingdings" panose="05000000000000000000" pitchFamily="2" charset="2"/>
              <a:buChar char="l"/>
            </a:pPr>
            <a:r>
              <a:rPr lang="zh-CN" altLang="en-US" sz="1800" dirty="0">
                <a:latin typeface="宋体" panose="02010600030101010101" pitchFamily="2" charset="-122"/>
                <a:ea typeface="宋体" panose="02010600030101010101" pitchFamily="2" charset="-122"/>
              </a:rPr>
              <a:t>通电前务必装好相机</a:t>
            </a:r>
            <a:r>
              <a:rPr lang="en-US" altLang="zh-CN" sz="1800" dirty="0">
                <a:latin typeface="宋体" panose="02010600030101010101" pitchFamily="2" charset="-122"/>
                <a:ea typeface="宋体" panose="02010600030101010101" pitchFamily="2" charset="-122"/>
              </a:rPr>
              <a:t>,</a:t>
            </a:r>
            <a:r>
              <a:rPr lang="zh-CN" altLang="en-US" sz="1800" dirty="0">
                <a:latin typeface="宋体" panose="02010600030101010101" pitchFamily="2" charset="-122"/>
                <a:ea typeface="宋体" panose="02010600030101010101" pitchFamily="2" charset="-122"/>
              </a:rPr>
              <a:t>在带有负载的情况下通电。</a:t>
            </a:r>
            <a:endParaRPr lang="zh-CN" altLang="en-US" sz="1800" dirty="0">
              <a:latin typeface="宋体" panose="02010600030101010101" pitchFamily="2" charset="-122"/>
              <a:ea typeface="宋体" panose="02010600030101010101" pitchFamily="2" charset="-122"/>
            </a:endParaRPr>
          </a:p>
          <a:p>
            <a:pPr marL="285750" lvl="0" indent="-285750" algn="just">
              <a:lnSpc>
                <a:spcPct val="150000"/>
              </a:lnSpc>
              <a:spcBef>
                <a:spcPct val="0"/>
              </a:spcBef>
              <a:buFont typeface="Wingdings" panose="05000000000000000000" pitchFamily="2" charset="2"/>
              <a:buChar char="l"/>
            </a:pPr>
            <a:r>
              <a:rPr lang="zh-CN" altLang="en-US" sz="1800" dirty="0">
                <a:latin typeface="宋体" panose="02010600030101010101" pitchFamily="2" charset="-122"/>
                <a:ea typeface="宋体" panose="02010600030101010101" pitchFamily="2" charset="-122"/>
              </a:rPr>
              <a:t>调整相机安装位置</a:t>
            </a:r>
            <a:r>
              <a:rPr lang="en-US" altLang="zh-CN" sz="1800" dirty="0">
                <a:latin typeface="宋体" panose="02010600030101010101" pitchFamily="2" charset="-122"/>
                <a:ea typeface="宋体" panose="02010600030101010101" pitchFamily="2" charset="-122"/>
              </a:rPr>
              <a:t>,</a:t>
            </a:r>
            <a:r>
              <a:rPr lang="zh-CN" altLang="en-US" sz="1800" dirty="0">
                <a:latin typeface="宋体" panose="02010600030101010101" pitchFamily="2" charset="-122"/>
                <a:ea typeface="宋体" panose="02010600030101010101" pitchFamily="2" charset="-122"/>
              </a:rPr>
              <a:t>要尽量使相机在自然状态下保持平衡。</a:t>
            </a:r>
            <a:endParaRPr lang="zh-CN" altLang="en-US" sz="1800" dirty="0">
              <a:latin typeface="宋体" panose="02010600030101010101" pitchFamily="2" charset="-122"/>
              <a:ea typeface="宋体" panose="02010600030101010101" pitchFamily="2" charset="-122"/>
            </a:endParaRPr>
          </a:p>
        </p:txBody>
      </p:sp>
      <p:sp>
        <p:nvSpPr>
          <p:cNvPr id="4" name="矩形: 圆角 3"/>
          <p:cNvSpPr/>
          <p:nvPr/>
        </p:nvSpPr>
        <p:spPr>
          <a:xfrm>
            <a:off x="373063" y="1004888"/>
            <a:ext cx="2147888" cy="4254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just"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lt1"/>
                </a:solidFill>
                <a:effectLst/>
                <a:uLnTx/>
                <a:uFillTx/>
                <a:latin typeface="宋体" panose="02010600030101010101" pitchFamily="2" charset="-122"/>
                <a:ea typeface="宋体" panose="02010600030101010101" pitchFamily="2" charset="-122"/>
                <a:cs typeface="+mn-cs"/>
              </a:rPr>
              <a:t>三、安装注意事项</a:t>
            </a:r>
            <a:endParaRPr kumimoji="0" lang="zh-CN" altLang="en-US" sz="1800" b="0" i="0" u="none" strike="noStrike" kern="1200" cap="none" spc="0" normalizeH="0" baseline="0" noProof="0" dirty="0">
              <a:ln>
                <a:noFill/>
              </a:ln>
              <a:solidFill>
                <a:schemeClr val="lt1"/>
              </a:solidFill>
              <a:effectLst/>
              <a:uLnTx/>
              <a:uFillTx/>
              <a:latin typeface="宋体" panose="02010600030101010101" pitchFamily="2" charset="-122"/>
              <a:ea typeface="宋体" panose="02010600030101010101" pitchFamily="2" charset="-122"/>
              <a:cs typeface="+mn-cs"/>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89798"/>
                                        </p:tgtEl>
                                        <p:attrNameLst>
                                          <p:attrName>style.visibility</p:attrName>
                                        </p:attrNameLst>
                                      </p:cBhvr>
                                      <p:to>
                                        <p:strVal val="visible"/>
                                      </p:to>
                                    </p:set>
                                    <p:animEffect transition="in" filter="fade">
                                      <p:cBhvr>
                                        <p:cTn id="13" dur="500"/>
                                        <p:tgtEl>
                                          <p:spTgt spid="2897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798" grpId="0" animBg="1"/>
      <p:bldP spid="4"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9794"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zh-CN" altLang="en-US" sz="2700" dirty="0">
                <a:solidFill>
                  <a:schemeClr val="accent1"/>
                </a:solidFill>
                <a:latin typeface="华文楷体" panose="02010600040101010101" pitchFamily="2" charset="-122"/>
                <a:ea typeface="华文楷体" panose="02010600040101010101" pitchFamily="2" charset="-122"/>
              </a:rPr>
              <a:t>本 章 总 结</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89797"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3" name="矩形 2"/>
          <p:cNvSpPr/>
          <p:nvPr/>
        </p:nvSpPr>
        <p:spPr>
          <a:xfrm>
            <a:off x="747713" y="1636713"/>
            <a:ext cx="7648575" cy="3090863"/>
          </a:xfrm>
          <a:prstGeom prst="rect">
            <a:avLst/>
          </a:prstGeom>
        </p:spPr>
        <p:txBody>
          <a:bodyPr>
            <a:spAutoFit/>
          </a:bodyPr>
          <a:lstStyle/>
          <a:p>
            <a:pPr marL="0" marR="0" lvl="0" indent="457200" algn="just" defTabSz="914400" rtl="0" eaLnBrk="0" fontAlgn="base" latinLnBrk="0" hangingPunct="0">
              <a:lnSpc>
                <a:spcPct val="150000"/>
              </a:lnSpc>
              <a:spcBef>
                <a:spcPct val="0"/>
              </a:spcBef>
              <a:spcAft>
                <a:spcPct val="0"/>
              </a:spcAft>
              <a:buClrTx/>
              <a:buSzTx/>
              <a:buFontTx/>
              <a:buNone/>
              <a:defRPr/>
            </a:pPr>
            <a:r>
              <a:rPr kumimoji="0" lang="zh-CN" altLang="en-US" sz="2200" b="0" i="0" u="none" strike="noStrike" kern="120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mn-cs"/>
              </a:rPr>
              <a:t>本章主要讲述了多旋翼无人机系统组装的相关内容。从多旋翼无人机系统的组成出发，介绍了多旋翼无人机常用术语，并重点阐述了无人机系统的组装过程，其中包括无人机机架系统的选型及组装步骤、无人机动力系统的选型及组装、无人机飞控系统的介绍和组装、遥控装置的介绍和组装、图传设备的组装和云台设备的组装。</a:t>
            </a:r>
            <a:endParaRPr kumimoji="0" lang="en-US" altLang="zh-CN" sz="2200" b="0" i="0" u="none" strike="noStrike" kern="0" cap="none" spc="0" normalizeH="0" baseline="0" noProof="0" dirty="0">
              <a:ln>
                <a:noFill/>
              </a:ln>
              <a:solidFill>
                <a:schemeClr val="tx1"/>
              </a:solidFill>
              <a:effectLst/>
              <a:uLnTx/>
              <a:uFillTx/>
              <a:latin typeface="华文楷体" panose="02010600040101010101" pitchFamily="2" charset="-122"/>
              <a:ea typeface="华文楷体" panose="02010600040101010101" pitchFamily="2" charset="-122"/>
              <a:cs typeface="Times New Roman" panose="02020603050405020304" pitchFamily="18" charset="0"/>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3.2.1</a:t>
            </a:r>
            <a:r>
              <a:rPr lang="zh-CN" altLang="en-US" sz="2700" dirty="0">
                <a:solidFill>
                  <a:schemeClr val="accent1"/>
                </a:solidFill>
                <a:latin typeface="华文楷体" panose="02010600040101010101" pitchFamily="2" charset="-122"/>
                <a:ea typeface="华文楷体" panose="02010600040101010101" pitchFamily="2" charset="-122"/>
              </a:rPr>
              <a:t>  机架系统简介及选配</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1749"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10" name="文本框 9"/>
          <p:cNvSpPr txBox="1"/>
          <p:nvPr/>
        </p:nvSpPr>
        <p:spPr>
          <a:xfrm>
            <a:off x="373063" y="1076325"/>
            <a:ext cx="8428038" cy="1290638"/>
          </a:xfrm>
          <a:prstGeom prst="rect">
            <a:avLst/>
          </a:prstGeom>
          <a:noFill/>
        </p:spPr>
        <p:txBody>
          <a:bodyPr>
            <a:spAutoFit/>
          </a:bodyPr>
          <a:lstStyle/>
          <a:p>
            <a:pPr marR="0" indent="457200" algn="just" defTabSz="914400">
              <a:lnSpc>
                <a:spcPct val="150000"/>
              </a:lnSpc>
              <a:spcAft>
                <a:spcPts val="0"/>
              </a:spcAft>
              <a:buClrTx/>
              <a:buSzTx/>
              <a:buFontTx/>
              <a:buNone/>
              <a:defRPr/>
            </a:pP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机架一般由机身、机臂和起落架等部分组成。机身是承载多旋翼所有设备的平台。多旋翼的安全性、可用性以及续航性能都和机身的布局密切相关。因此在设计多旋翼时，其机身的尺寸、布局、材料、强度和重量等因素都是应该考虑的。</a:t>
            </a:r>
            <a:endParaRPr kumimoji="0" lang="zh-CN" altLang="zh-CN"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p:txBody>
      </p:sp>
      <p:sp>
        <p:nvSpPr>
          <p:cNvPr id="15" name="文本框 14"/>
          <p:cNvSpPr txBox="1"/>
          <p:nvPr/>
        </p:nvSpPr>
        <p:spPr>
          <a:xfrm>
            <a:off x="373063" y="2652713"/>
            <a:ext cx="8428038" cy="1290638"/>
          </a:xfrm>
          <a:prstGeom prst="rect">
            <a:avLst/>
          </a:prstGeom>
          <a:noFill/>
        </p:spPr>
        <p:txBody>
          <a:bodyPr>
            <a:spAutoFit/>
          </a:bodyPr>
          <a:lstStyle/>
          <a:p>
            <a:pPr marL="285750" marR="0" indent="-285750" algn="just" defTabSz="914400">
              <a:lnSpc>
                <a:spcPct val="150000"/>
              </a:lnSpc>
              <a:buClrTx/>
              <a:buSzTx/>
              <a:buFont typeface="Wingdings" panose="05000000000000000000" pitchFamily="2" charset="2"/>
              <a:buChar char="p"/>
              <a:defRPr/>
            </a:pPr>
            <a:r>
              <a:rPr kumimoji="0" lang="zh-CN" altLang="en-US" b="1" kern="1200" cap="none" spc="0" normalizeH="0" baseline="0" noProof="0" dirty="0">
                <a:latin typeface="宋体" panose="02010600030101010101" pitchFamily="2" charset="-122"/>
                <a:ea typeface="宋体" panose="02010600030101010101" pitchFamily="2" charset="-122"/>
                <a:cs typeface="+mn-cs"/>
              </a:rPr>
              <a:t>机架重量</a:t>
            </a:r>
            <a:endParaRPr kumimoji="0" lang="zh-CN" altLang="en-US" b="1" kern="1200" cap="none" spc="0" normalizeH="0" baseline="0" noProof="0" dirty="0">
              <a:latin typeface="宋体" panose="02010600030101010101" pitchFamily="2" charset="-122"/>
              <a:ea typeface="宋体" panose="02010600030101010101" pitchFamily="2" charset="-122"/>
              <a:cs typeface="+mn-cs"/>
            </a:endParaRPr>
          </a:p>
          <a:p>
            <a:pPr marR="0" indent="457200" algn="just" defTabSz="914400">
              <a:lnSpc>
                <a:spcPct val="150000"/>
              </a:lnSpc>
              <a:spcAft>
                <a:spcPts val="0"/>
              </a:spcAft>
              <a:buClrTx/>
              <a:buSzTx/>
              <a:buFontTx/>
              <a:buNone/>
              <a:defRPr/>
            </a:pP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机架的重量主要取决于其尺寸和材料。由于在相同拉力下，机架越轻意味着可分配的有效载荷越大，因此在保证机架性能的前提下，重量应尽量小。</a:t>
            </a:r>
            <a:endParaRPr kumimoji="0" lang="zh-CN" altLang="zh-CN"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p:txBody>
      </p:sp>
      <p:sp>
        <p:nvSpPr>
          <p:cNvPr id="17" name="文本框 16"/>
          <p:cNvSpPr txBox="1"/>
          <p:nvPr/>
        </p:nvSpPr>
        <p:spPr>
          <a:xfrm>
            <a:off x="373063" y="4227513"/>
            <a:ext cx="8428038" cy="1706563"/>
          </a:xfrm>
          <a:prstGeom prst="rect">
            <a:avLst/>
          </a:prstGeom>
          <a:noFill/>
        </p:spPr>
        <p:txBody>
          <a:bodyPr>
            <a:spAutoFit/>
          </a:bodyPr>
          <a:lstStyle/>
          <a:p>
            <a:pPr marL="285750" marR="0" indent="-285750" algn="just" defTabSz="914400">
              <a:lnSpc>
                <a:spcPct val="150000"/>
              </a:lnSpc>
              <a:buClrTx/>
              <a:buSzTx/>
              <a:buFont typeface="Wingdings" panose="05000000000000000000" pitchFamily="2" charset="2"/>
              <a:buChar char="p"/>
              <a:defRPr/>
            </a:pPr>
            <a:r>
              <a:rPr kumimoji="0" lang="zh-CN" altLang="en-US" b="1" kern="1200" cap="none" spc="0" normalizeH="0" baseline="0" noProof="0" dirty="0">
                <a:latin typeface="宋体" panose="02010600030101010101" pitchFamily="2" charset="-122"/>
                <a:ea typeface="宋体" panose="02010600030101010101" pitchFamily="2" charset="-122"/>
                <a:cs typeface="+mn-cs"/>
              </a:rPr>
              <a:t>机架轴距</a:t>
            </a:r>
            <a:endParaRPr kumimoji="0" lang="zh-CN" altLang="en-US" b="1" kern="1200" cap="none" spc="0" normalizeH="0" baseline="0" noProof="0" dirty="0">
              <a:latin typeface="宋体" panose="02010600030101010101" pitchFamily="2" charset="-122"/>
              <a:ea typeface="宋体" panose="02010600030101010101" pitchFamily="2" charset="-122"/>
              <a:cs typeface="+mn-cs"/>
            </a:endParaRPr>
          </a:p>
          <a:p>
            <a:pPr marR="0" indent="457200" algn="just" defTabSz="914400">
              <a:lnSpc>
                <a:spcPct val="150000"/>
              </a:lnSpc>
              <a:spcAft>
                <a:spcPts val="0"/>
              </a:spcAft>
              <a:buClrTx/>
              <a:buSzTx/>
              <a:buFontTx/>
              <a:buNone/>
              <a:defRPr/>
            </a:pP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轴距是指机架对角线两个电机或者桨叶中心的距离，机架按轴距一般分为</a:t>
            </a:r>
            <a:r>
              <a:rPr kumimoji="0" lang="en-US"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180</a:t>
            </a: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无人机、</a:t>
            </a:r>
            <a:r>
              <a:rPr kumimoji="0" lang="en-US"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250</a:t>
            </a: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无人机和</a:t>
            </a:r>
            <a:r>
              <a:rPr kumimoji="0" lang="en-US"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450</a:t>
            </a: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无人机等。轴距是用来衡量多旋翼尺寸的重要参数，它通常被定义为外圈电机组成圆周的直径</a:t>
            </a:r>
            <a:r>
              <a:rPr kumimoji="0" lang="zh-CN" altLang="en-US"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，轴距示意图如图</a:t>
            </a:r>
            <a:r>
              <a:rPr kumimoji="0" lang="en-US"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3-3</a:t>
            </a:r>
            <a:r>
              <a:rPr kumimoji="0" lang="zh-CN" altLang="en-US"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所示</a:t>
            </a: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a:t>
            </a:r>
            <a:endParaRPr kumimoji="0" lang="zh-CN" altLang="zh-CN"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4"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3.2.1</a:t>
            </a:r>
            <a:r>
              <a:rPr lang="zh-CN" altLang="en-US" sz="2700" dirty="0">
                <a:solidFill>
                  <a:schemeClr val="accent1"/>
                </a:solidFill>
                <a:latin typeface="华文楷体" panose="02010600040101010101" pitchFamily="2" charset="-122"/>
                <a:ea typeface="华文楷体" panose="02010600040101010101" pitchFamily="2" charset="-122"/>
              </a:rPr>
              <a:t>  机架系统简介及选配</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3797"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15" name="文本框 14"/>
          <p:cNvSpPr txBox="1"/>
          <p:nvPr/>
        </p:nvSpPr>
        <p:spPr>
          <a:xfrm>
            <a:off x="373063" y="869950"/>
            <a:ext cx="8428038" cy="2122488"/>
          </a:xfrm>
          <a:prstGeom prst="rect">
            <a:avLst/>
          </a:prstGeom>
          <a:noFill/>
        </p:spPr>
        <p:txBody>
          <a:bodyPr>
            <a:spAutoFit/>
          </a:bodyPr>
          <a:lstStyle/>
          <a:p>
            <a:pPr marL="285750" marR="0" indent="-285750" algn="just" defTabSz="914400">
              <a:lnSpc>
                <a:spcPct val="150000"/>
              </a:lnSpc>
              <a:buClrTx/>
              <a:buSzTx/>
              <a:buFont typeface="Wingdings" panose="05000000000000000000" pitchFamily="2" charset="2"/>
              <a:buChar char="p"/>
              <a:defRPr/>
            </a:pPr>
            <a:r>
              <a:rPr kumimoji="0" lang="zh-CN" altLang="en-US" b="1" kern="1200" cap="none" spc="0" normalizeH="0" baseline="0" noProof="0" dirty="0">
                <a:latin typeface="宋体" panose="02010600030101010101" pitchFamily="2" charset="-122"/>
                <a:ea typeface="宋体" panose="02010600030101010101" pitchFamily="2" charset="-122"/>
                <a:cs typeface="+mn-cs"/>
              </a:rPr>
              <a:t>机架类型</a:t>
            </a:r>
            <a:endParaRPr kumimoji="0" lang="zh-CN" altLang="en-US" b="1" kern="1200" cap="none" spc="0" normalizeH="0" baseline="0" noProof="0" dirty="0">
              <a:latin typeface="宋体" panose="02010600030101010101" pitchFamily="2" charset="-122"/>
              <a:ea typeface="宋体" panose="02010600030101010101" pitchFamily="2" charset="-122"/>
              <a:cs typeface="+mn-cs"/>
            </a:endParaRPr>
          </a:p>
          <a:p>
            <a:pPr marR="0" indent="457200" algn="just" defTabSz="914400">
              <a:lnSpc>
                <a:spcPct val="150000"/>
              </a:lnSpc>
              <a:spcAft>
                <a:spcPts val="0"/>
              </a:spcAft>
              <a:buClrTx/>
              <a:buSzTx/>
              <a:buFontTx/>
              <a:buNone/>
              <a:defRPr/>
            </a:pP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根据旋翼轴数的不同，可分为三轴、四轴、六轴、八轴甚至是十八轴等</a:t>
            </a:r>
            <a:r>
              <a:rPr kumimoji="0" lang="zh-CN" altLang="en-US"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，如图</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3-4</a:t>
            </a:r>
            <a:r>
              <a:rPr kumimoji="0" lang="zh-CN" altLang="en-US"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所示</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。根据发动机个数分有三旋翼、四旋翼、六旋翼、八旋翼甚至十八旋翼等。轴数和旋翼数一般情况下是相等的，但也有特殊情况，比如三轴六旋翼。是在三轴每个轴上下各安装一个电机构成六旋翼。</a:t>
            </a:r>
            <a:endPar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5847" name="图片 153" descr="微信图片_20180410162046"/>
          <p:cNvPicPr>
            <a:picLocks noChangeAspect="1"/>
          </p:cNvPicPr>
          <p:nvPr/>
        </p:nvPicPr>
        <p:blipFill>
          <a:blip r:embed="rId2"/>
          <a:srcRect l="2641" t="9055" r="1114" b="12930"/>
          <a:stretch>
            <a:fillRect/>
          </a:stretch>
        </p:blipFill>
        <p:spPr>
          <a:xfrm>
            <a:off x="544513" y="3144838"/>
            <a:ext cx="5686425" cy="1443037"/>
          </a:xfrm>
          <a:prstGeom prst="rect">
            <a:avLst/>
          </a:prstGeom>
          <a:noFill/>
          <a:ln w="9525">
            <a:noFill/>
          </a:ln>
        </p:spPr>
      </p:pic>
      <p:sp>
        <p:nvSpPr>
          <p:cNvPr id="11" name="文本框 10"/>
          <p:cNvSpPr txBox="1"/>
          <p:nvPr/>
        </p:nvSpPr>
        <p:spPr>
          <a:xfrm>
            <a:off x="6542088" y="4249738"/>
            <a:ext cx="2057400" cy="338138"/>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图</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3-3 </a:t>
            </a: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轴距示意图</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pic>
        <p:nvPicPr>
          <p:cNvPr id="35849" name="图片 152" descr="未标题-1"/>
          <p:cNvPicPr>
            <a:picLocks noChangeAspect="1"/>
          </p:cNvPicPr>
          <p:nvPr/>
        </p:nvPicPr>
        <p:blipFill>
          <a:blip r:embed="rId3"/>
          <a:srcRect t="22627" b="16850"/>
          <a:stretch>
            <a:fillRect/>
          </a:stretch>
        </p:blipFill>
        <p:spPr>
          <a:xfrm>
            <a:off x="544513" y="4740275"/>
            <a:ext cx="5686425" cy="1895475"/>
          </a:xfrm>
          <a:prstGeom prst="rect">
            <a:avLst/>
          </a:prstGeom>
          <a:noFill/>
          <a:ln w="9525">
            <a:noFill/>
          </a:ln>
        </p:spPr>
      </p:pic>
      <p:sp>
        <p:nvSpPr>
          <p:cNvPr id="14" name="文本框 13"/>
          <p:cNvSpPr txBox="1"/>
          <p:nvPr/>
        </p:nvSpPr>
        <p:spPr>
          <a:xfrm>
            <a:off x="6630988" y="6275388"/>
            <a:ext cx="1879600" cy="338138"/>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图</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3-4 </a:t>
            </a: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机架分类</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847"/>
                                        </p:tgtEl>
                                        <p:attrNameLst>
                                          <p:attrName>style.visibility</p:attrName>
                                        </p:attrNameLst>
                                      </p:cBhvr>
                                      <p:to>
                                        <p:strVal val="visible"/>
                                      </p:to>
                                    </p:set>
                                    <p:anim calcmode="lin" valueType="num">
                                      <p:cBhvr additive="base">
                                        <p:cTn id="7" dur="500" fill="hold"/>
                                        <p:tgtEl>
                                          <p:spTgt spid="35847"/>
                                        </p:tgtEl>
                                        <p:attrNameLst>
                                          <p:attrName>ppt_x</p:attrName>
                                        </p:attrNameLst>
                                      </p:cBhvr>
                                      <p:tavLst>
                                        <p:tav tm="0">
                                          <p:val>
                                            <p:strVal val="#ppt_x"/>
                                          </p:val>
                                        </p:tav>
                                        <p:tav tm="100000">
                                          <p:val>
                                            <p:strVal val="#ppt_x"/>
                                          </p:val>
                                        </p:tav>
                                      </p:tavLst>
                                    </p:anim>
                                    <p:anim calcmode="lin" valueType="num">
                                      <p:cBhvr additive="base">
                                        <p:cTn id="8" dur="500" fill="hold"/>
                                        <p:tgtEl>
                                          <p:spTgt spid="3584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5849"/>
                                        </p:tgtEl>
                                        <p:attrNameLst>
                                          <p:attrName>style.visibility</p:attrName>
                                        </p:attrNameLst>
                                      </p:cBhvr>
                                      <p:to>
                                        <p:strVal val="visible"/>
                                      </p:to>
                                    </p:set>
                                    <p:anim calcmode="lin" valueType="num">
                                      <p:cBhvr additive="base">
                                        <p:cTn id="22" dur="500" fill="hold"/>
                                        <p:tgtEl>
                                          <p:spTgt spid="35849"/>
                                        </p:tgtEl>
                                        <p:attrNameLst>
                                          <p:attrName>ppt_x</p:attrName>
                                        </p:attrNameLst>
                                      </p:cBhvr>
                                      <p:tavLst>
                                        <p:tav tm="0">
                                          <p:val>
                                            <p:strVal val="#ppt_x"/>
                                          </p:val>
                                        </p:tav>
                                        <p:tav tm="100000">
                                          <p:val>
                                            <p:strVal val="#ppt_x"/>
                                          </p:val>
                                        </p:tav>
                                      </p:tavLst>
                                    </p:anim>
                                    <p:anim calcmode="lin" valueType="num">
                                      <p:cBhvr additive="base">
                                        <p:cTn id="23" dur="500" fill="hold"/>
                                        <p:tgtEl>
                                          <p:spTgt spid="35849"/>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fill="hold"/>
                                        <p:tgtEl>
                                          <p:spTgt spid="14"/>
                                        </p:tgtEl>
                                        <p:attrNameLst>
                                          <p:attrName>ppt_x</p:attrName>
                                        </p:attrNameLst>
                                      </p:cBhvr>
                                      <p:tavLst>
                                        <p:tav tm="0">
                                          <p:val>
                                            <p:strVal val="#ppt_x"/>
                                          </p:val>
                                        </p:tav>
                                        <p:tav tm="100000">
                                          <p:val>
                                            <p:strVal val="#ppt_x"/>
                                          </p:val>
                                        </p:tav>
                                      </p:tavLst>
                                    </p:anim>
                                    <p:anim calcmode="lin" valueType="num">
                                      <p:cBhvr additive="base">
                                        <p:cTn id="2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1"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2"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3.2.1</a:t>
            </a:r>
            <a:r>
              <a:rPr lang="zh-CN" altLang="en-US" sz="2700" dirty="0">
                <a:solidFill>
                  <a:schemeClr val="accent1"/>
                </a:solidFill>
                <a:latin typeface="华文楷体" panose="02010600040101010101" pitchFamily="2" charset="-122"/>
                <a:ea typeface="华文楷体" panose="02010600040101010101" pitchFamily="2" charset="-122"/>
              </a:rPr>
              <a:t>  机架系统简介及选配</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5845"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15" name="文本框 14"/>
          <p:cNvSpPr txBox="1"/>
          <p:nvPr/>
        </p:nvSpPr>
        <p:spPr>
          <a:xfrm>
            <a:off x="373063" y="822325"/>
            <a:ext cx="8428038" cy="2122488"/>
          </a:xfrm>
          <a:prstGeom prst="rect">
            <a:avLst/>
          </a:prstGeom>
          <a:noFill/>
        </p:spPr>
        <p:txBody>
          <a:bodyPr>
            <a:spAutoFit/>
          </a:bodyPr>
          <a:lstStyle/>
          <a:p>
            <a:pPr marL="285750" marR="0" indent="-285750" algn="just" defTabSz="914400">
              <a:lnSpc>
                <a:spcPct val="150000"/>
              </a:lnSpc>
              <a:buClrTx/>
              <a:buSzTx/>
              <a:buFont typeface="Wingdings" panose="05000000000000000000" pitchFamily="2" charset="2"/>
              <a:buChar char="p"/>
              <a:defRPr/>
            </a:pPr>
            <a:r>
              <a:rPr kumimoji="0" lang="zh-CN" altLang="en-US" b="1" kern="1200" cap="none" spc="0" normalizeH="0" baseline="0" noProof="0" dirty="0">
                <a:latin typeface="宋体" panose="02010600030101010101" pitchFamily="2" charset="-122"/>
                <a:ea typeface="宋体" panose="02010600030101010101" pitchFamily="2" charset="-122"/>
                <a:cs typeface="+mn-cs"/>
              </a:rPr>
              <a:t>机架布局</a:t>
            </a:r>
            <a:endParaRPr kumimoji="0" lang="zh-CN" altLang="en-US" b="1" kern="1200" cap="none" spc="0" normalizeH="0" baseline="0" noProof="0" dirty="0">
              <a:latin typeface="宋体" panose="02010600030101010101" pitchFamily="2" charset="-122"/>
              <a:ea typeface="宋体" panose="02010600030101010101" pitchFamily="2" charset="-122"/>
              <a:cs typeface="+mn-cs"/>
            </a:endParaRPr>
          </a:p>
          <a:p>
            <a:pPr marR="0" indent="457200" algn="just" defTabSz="914400">
              <a:lnSpc>
                <a:spcPct val="150000"/>
              </a:lnSpc>
              <a:spcAft>
                <a:spcPts val="0"/>
              </a:spcAft>
              <a:buClrTx/>
              <a:buSzTx/>
              <a:buFontTx/>
              <a:buNone/>
              <a:defRPr/>
            </a:pPr>
            <a:r>
              <a:rPr kumimoji="0" lang="zh-CN" altLang="zh-CN"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常见的机架布局有</a:t>
            </a:r>
            <a:r>
              <a:rPr kumimoji="0" lang="en-US" altLang="zh-CN"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X</a:t>
            </a:r>
            <a:r>
              <a:rPr kumimoji="0" lang="zh-CN" altLang="zh-CN"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型、</a:t>
            </a:r>
            <a:r>
              <a:rPr kumimoji="0" lang="en-US" altLang="zh-CN"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I</a:t>
            </a:r>
            <a:r>
              <a:rPr kumimoji="0" lang="zh-CN" altLang="zh-CN"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型、</a:t>
            </a:r>
            <a:r>
              <a:rPr kumimoji="0" lang="en-US" altLang="zh-CN"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V</a:t>
            </a:r>
            <a:r>
              <a:rPr kumimoji="0" lang="zh-CN" altLang="zh-CN"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型、</a:t>
            </a:r>
            <a:r>
              <a:rPr kumimoji="0" lang="en-US" altLang="zh-CN"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Y</a:t>
            </a:r>
            <a:r>
              <a:rPr kumimoji="0" lang="zh-CN" altLang="zh-CN"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型和</a:t>
            </a:r>
            <a:r>
              <a:rPr kumimoji="0" lang="en-US" altLang="zh-CN"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IY</a:t>
            </a:r>
            <a:r>
              <a:rPr kumimoji="0" lang="zh-CN" altLang="zh-CN"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型等</a:t>
            </a:r>
            <a:r>
              <a:rPr kumimoji="0" lang="zh-CN" altLang="en-US"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，如图</a:t>
            </a:r>
            <a:r>
              <a:rPr kumimoji="0" lang="en-US" altLang="zh-CN"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3-5</a:t>
            </a:r>
            <a:r>
              <a:rPr kumimoji="0" lang="zh-CN" altLang="en-US"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所示</a:t>
            </a:r>
            <a:r>
              <a:rPr kumimoji="0" lang="zh-CN" altLang="zh-CN"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。目前常用的</a:t>
            </a:r>
            <a:r>
              <a:rPr kumimoji="0" lang="en-US" altLang="zh-CN"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X</a:t>
            </a:r>
            <a:r>
              <a:rPr kumimoji="0" lang="zh-CN" altLang="zh-CN"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字型结构，具有以下特点：</a:t>
            </a:r>
            <a:endParaRPr kumimoji="0" lang="zh-CN" altLang="zh-CN"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endParaRPr>
          </a:p>
          <a:p>
            <a:pPr marR="0" indent="457200" algn="just" defTabSz="914400">
              <a:lnSpc>
                <a:spcPct val="150000"/>
              </a:lnSpc>
              <a:spcAft>
                <a:spcPts val="0"/>
              </a:spcAft>
              <a:buClrTx/>
              <a:buSzTx/>
              <a:buFontTx/>
              <a:buNone/>
              <a:defRPr/>
            </a:pPr>
            <a:r>
              <a:rPr kumimoji="0" lang="zh-CN" altLang="zh-CN"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a:t>
            </a:r>
            <a:r>
              <a:rPr kumimoji="0" lang="en-US" altLang="zh-CN"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1</a:t>
            </a:r>
            <a:r>
              <a:rPr kumimoji="0" lang="zh-CN" altLang="zh-CN"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）机动性更强</a:t>
            </a:r>
            <a:endParaRPr kumimoji="0" lang="zh-CN" altLang="zh-CN"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endParaRPr>
          </a:p>
          <a:p>
            <a:pPr marR="0" indent="457200" algn="just" defTabSz="914400">
              <a:lnSpc>
                <a:spcPct val="150000"/>
              </a:lnSpc>
              <a:spcAft>
                <a:spcPts val="0"/>
              </a:spcAft>
              <a:buClrTx/>
              <a:buSzTx/>
              <a:buFontTx/>
              <a:buNone/>
              <a:defRPr/>
            </a:pPr>
            <a:r>
              <a:rPr kumimoji="0" lang="zh-CN" altLang="zh-CN"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a:t>
            </a:r>
            <a:r>
              <a:rPr kumimoji="0" lang="en-US" altLang="zh-CN"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2</a:t>
            </a:r>
            <a:r>
              <a:rPr kumimoji="0" lang="zh-CN" altLang="zh-CN"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rPr>
              <a:t>）前视相机的视场角不容易被遮挡。</a:t>
            </a:r>
            <a:endParaRPr kumimoji="0" lang="zh-CN" altLang="zh-CN"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endParaRPr>
          </a:p>
        </p:txBody>
      </p:sp>
      <p:pic>
        <p:nvPicPr>
          <p:cNvPr id="37895" name="图片 49"/>
          <p:cNvPicPr>
            <a:picLocks noChangeAspect="1"/>
          </p:cNvPicPr>
          <p:nvPr/>
        </p:nvPicPr>
        <p:blipFill>
          <a:blip r:embed="rId2"/>
          <a:stretch>
            <a:fillRect/>
          </a:stretch>
        </p:blipFill>
        <p:spPr>
          <a:xfrm>
            <a:off x="1624013" y="3014663"/>
            <a:ext cx="5895975" cy="3276600"/>
          </a:xfrm>
          <a:prstGeom prst="rect">
            <a:avLst/>
          </a:prstGeom>
          <a:noFill/>
          <a:ln w="9525">
            <a:noFill/>
          </a:ln>
        </p:spPr>
      </p:pic>
      <p:sp>
        <p:nvSpPr>
          <p:cNvPr id="13" name="文本框 12"/>
          <p:cNvSpPr txBox="1"/>
          <p:nvPr/>
        </p:nvSpPr>
        <p:spPr>
          <a:xfrm>
            <a:off x="3473450" y="6411913"/>
            <a:ext cx="2489200" cy="339725"/>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图</a:t>
            </a:r>
            <a:r>
              <a:rPr kumimoji="0" lang="en-US" altLang="zh-CN" sz="1600"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3-5 </a:t>
            </a:r>
            <a:r>
              <a:rPr kumimoji="0" lang="zh-CN" altLang="zh-CN" sz="1600"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多旋翼基本布局</a:t>
            </a:r>
            <a:endParaRPr kumimoji="0" lang="zh-CN" altLang="en-US" sz="1600" kern="1200" cap="none" spc="0" normalizeH="0" baseline="0" noProof="0" dirty="0">
              <a:latin typeface="宋体" panose="02010600030101010101" pitchFamily="2" charset="-122"/>
              <a:ea typeface="宋体" panose="02010600030101010101" pitchFamily="2" charset="-122"/>
              <a:cs typeface="+mn-cs"/>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7895"/>
                                        </p:tgtEl>
                                        <p:attrNameLst>
                                          <p:attrName>style.visibility</p:attrName>
                                        </p:attrNameLst>
                                      </p:cBhvr>
                                      <p:to>
                                        <p:strVal val="visible"/>
                                      </p:to>
                                    </p:set>
                                    <p:anim calcmode="lin" valueType="num">
                                      <p:cBhvr additive="base">
                                        <p:cTn id="12" dur="500" fill="hold"/>
                                        <p:tgtEl>
                                          <p:spTgt spid="37895"/>
                                        </p:tgtEl>
                                        <p:attrNameLst>
                                          <p:attrName>ppt_x</p:attrName>
                                        </p:attrNameLst>
                                      </p:cBhvr>
                                      <p:tavLst>
                                        <p:tav tm="0">
                                          <p:val>
                                            <p:strVal val="#ppt_x"/>
                                          </p:val>
                                        </p:tav>
                                        <p:tav tm="100000">
                                          <p:val>
                                            <p:strVal val="#ppt_x"/>
                                          </p:val>
                                        </p:tav>
                                      </p:tavLst>
                                    </p:anim>
                                    <p:anim calcmode="lin" valueType="num">
                                      <p:cBhvr additive="base">
                                        <p:cTn id="13" dur="500" fill="hold"/>
                                        <p:tgtEl>
                                          <p:spTgt spid="37895"/>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ppt_x"/>
                                          </p:val>
                                        </p:tav>
                                        <p:tav tm="100000">
                                          <p:val>
                                            <p:strVal val="#ppt_x"/>
                                          </p:val>
                                        </p:tav>
                                      </p:tavLst>
                                    </p:anim>
                                    <p:anim calcmode="lin" valueType="num">
                                      <p:cBhvr additive="base">
                                        <p:cTn id="1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3.2.1</a:t>
            </a:r>
            <a:r>
              <a:rPr lang="zh-CN" altLang="en-US" sz="2700" dirty="0">
                <a:solidFill>
                  <a:schemeClr val="accent1"/>
                </a:solidFill>
                <a:latin typeface="华文楷体" panose="02010600040101010101" pitchFamily="2" charset="-122"/>
                <a:ea typeface="华文楷体" panose="02010600040101010101" pitchFamily="2" charset="-122"/>
              </a:rPr>
              <a:t>  机架系统简介及选配</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7893"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15" name="文本框 14"/>
          <p:cNvSpPr txBox="1"/>
          <p:nvPr/>
        </p:nvSpPr>
        <p:spPr>
          <a:xfrm>
            <a:off x="373063" y="822325"/>
            <a:ext cx="8428038" cy="3416300"/>
          </a:xfrm>
          <a:prstGeom prst="rect">
            <a:avLst/>
          </a:prstGeom>
          <a:noFill/>
        </p:spPr>
        <p:txBody>
          <a:bodyPr>
            <a:spAutoFit/>
          </a:bodyPr>
          <a:lstStyle/>
          <a:p>
            <a:pPr marL="285750" marR="0" indent="-285750" algn="just" defTabSz="914400">
              <a:lnSpc>
                <a:spcPct val="150000"/>
              </a:lnSpc>
              <a:buClrTx/>
              <a:buSzTx/>
              <a:buFont typeface="Wingdings" panose="05000000000000000000" pitchFamily="2" charset="2"/>
              <a:buChar char="p"/>
              <a:defRPr/>
            </a:pPr>
            <a:r>
              <a:rPr kumimoji="0" lang="zh-CN" altLang="en-US" b="1" kern="1200" cap="none" spc="0" normalizeH="0" baseline="0" noProof="0" dirty="0">
                <a:latin typeface="宋体" panose="02010600030101010101" pitchFamily="2" charset="-122"/>
                <a:ea typeface="宋体" panose="02010600030101010101" pitchFamily="2" charset="-122"/>
                <a:cs typeface="+mn-cs"/>
              </a:rPr>
              <a:t>机架材料</a:t>
            </a:r>
            <a:endParaRPr kumimoji="0" lang="zh-CN" altLang="en-US" b="1" kern="1200" cap="none" spc="0" normalizeH="0" baseline="0" noProof="0" dirty="0">
              <a:latin typeface="宋体" panose="02010600030101010101" pitchFamily="2" charset="-122"/>
              <a:ea typeface="宋体" panose="02010600030101010101" pitchFamily="2" charset="-122"/>
              <a:cs typeface="+mn-cs"/>
            </a:endParaRPr>
          </a:p>
          <a:p>
            <a:pPr marR="0" indent="457200" algn="just" defTabSz="914400">
              <a:lnSpc>
                <a:spcPct val="150000"/>
              </a:lnSpc>
              <a:buClrTx/>
              <a:buSzTx/>
              <a:buFontTx/>
              <a:buNone/>
              <a:defRPr/>
            </a:pPr>
            <a:r>
              <a:rPr kumimoji="0" lang="zh-CN"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按机架材质一般有以下几种：</a:t>
            </a:r>
            <a:endParaRPr kumimoji="0" lang="zh-CN"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indent="457200" algn="just" defTabSz="914400">
              <a:lnSpc>
                <a:spcPct val="150000"/>
              </a:lnSpc>
              <a:buClrTx/>
              <a:buSzTx/>
              <a:buFontTx/>
              <a:buNone/>
              <a:defRPr/>
            </a:pPr>
            <a:r>
              <a:rPr kumimoji="0" lang="zh-CN"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1</a:t>
            </a:r>
            <a:r>
              <a:rPr kumimoji="0" lang="zh-CN"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）塑料：具有一定的刚度、强度和可弯曲度，易加工且价格便宜，比较适合初学者</a:t>
            </a:r>
            <a:r>
              <a:rPr kumimoji="0"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，如图</a:t>
            </a:r>
            <a:r>
              <a:rPr kumimoji="0"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3-6</a:t>
            </a:r>
            <a:r>
              <a:rPr kumimoji="0"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a:t>
            </a:r>
            <a:r>
              <a:rPr kumimoji="0"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）所示</a:t>
            </a:r>
            <a:r>
              <a:rPr kumimoji="0" lang="zh-CN"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indent="457200" algn="just" defTabSz="914400">
              <a:lnSpc>
                <a:spcPct val="150000"/>
              </a:lnSpc>
              <a:buClrTx/>
              <a:buSzTx/>
              <a:buFontTx/>
              <a:buNone/>
              <a:defRPr/>
            </a:pPr>
            <a:r>
              <a:rPr kumimoji="0" lang="zh-CN"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2</a:t>
            </a:r>
            <a:r>
              <a:rPr kumimoji="0" lang="zh-CN"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）玻璃纤维：刚度和强度比较高，加工困难，价格较高，密度小，可以减轻整体机架的重量。中心板多用玻璃纤维，机臂多用管型</a:t>
            </a:r>
            <a:r>
              <a:rPr kumimoji="0"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，如图</a:t>
            </a:r>
            <a:r>
              <a:rPr kumimoji="0"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3-6</a:t>
            </a:r>
            <a:r>
              <a:rPr kumimoji="0"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b</a:t>
            </a:r>
            <a:r>
              <a:rPr kumimoji="0"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）所示</a:t>
            </a:r>
            <a:r>
              <a:rPr kumimoji="0" lang="zh-CN"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indent="457200" algn="just" defTabSz="914400">
              <a:lnSpc>
                <a:spcPct val="150000"/>
              </a:lnSpc>
              <a:buClrTx/>
              <a:buSzTx/>
              <a:buFontTx/>
              <a:buNone/>
              <a:defRPr/>
            </a:pPr>
            <a:r>
              <a:rPr kumimoji="0" lang="zh-CN"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a:t>
            </a:r>
            <a:r>
              <a:rPr kumimoji="0" lang="zh-CN"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）碳纤维：相比玻纤机架，强度更高、价格更贵。出于结构强度和重量的考虑，机架一般选用碳纤维材料</a:t>
            </a:r>
            <a:r>
              <a:rPr kumimoji="0"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，如图</a:t>
            </a:r>
            <a:r>
              <a:rPr kumimoji="0"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3-6</a:t>
            </a:r>
            <a:r>
              <a:rPr kumimoji="0"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c</a:t>
            </a:r>
            <a:r>
              <a:rPr kumimoji="0"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）所示</a:t>
            </a:r>
            <a:r>
              <a:rPr kumimoji="0" lang="zh-CN"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indent="457200" algn="just" defTabSz="914400">
              <a:lnSpc>
                <a:spcPct val="150000"/>
              </a:lnSpc>
              <a:buClrTx/>
              <a:buSzTx/>
              <a:buFontTx/>
              <a:buNone/>
              <a:defRPr/>
            </a:pPr>
            <a:r>
              <a:rPr kumimoji="0" lang="zh-CN"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a:t>
            </a:r>
            <a:r>
              <a:rPr kumimoji="0" lang="zh-CN"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）铝合金</a:t>
            </a:r>
            <a:r>
              <a:rPr kumimoji="0"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钢：适合自己</a:t>
            </a:r>
            <a:r>
              <a:rPr kumimoji="0" lang="en-US"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DIY</a:t>
            </a:r>
            <a:r>
              <a:rPr kumimoji="0" lang="zh-CN"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制作。</a:t>
            </a:r>
            <a:endParaRPr kumimoji="0" lang="zh-CN"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文本框 12"/>
          <p:cNvSpPr txBox="1"/>
          <p:nvPr/>
        </p:nvSpPr>
        <p:spPr>
          <a:xfrm>
            <a:off x="3382963" y="6427788"/>
            <a:ext cx="2490788" cy="338138"/>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图</a:t>
            </a:r>
            <a:r>
              <a:rPr kumimoji="0" lang="en-US" altLang="zh-CN" sz="1600"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3-6 </a:t>
            </a:r>
            <a:r>
              <a:rPr kumimoji="0" lang="zh-CN" altLang="en-US" sz="1600"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支架材料</a:t>
            </a:r>
            <a:endParaRPr kumimoji="0" lang="zh-CN" altLang="en-US" sz="1600" kern="1200" cap="none" spc="0" normalizeH="0" baseline="0" noProof="0" dirty="0">
              <a:latin typeface="宋体" panose="02010600030101010101" pitchFamily="2" charset="-122"/>
              <a:ea typeface="宋体" panose="02010600030101010101" pitchFamily="2" charset="-122"/>
              <a:cs typeface="+mn-cs"/>
            </a:endParaRPr>
          </a:p>
        </p:txBody>
      </p:sp>
      <p:pic>
        <p:nvPicPr>
          <p:cNvPr id="39944" name="图片 51" descr="1C12856A72BA9EBFD90DB2B66B877C39"/>
          <p:cNvPicPr>
            <a:picLocks noChangeAspect="1"/>
          </p:cNvPicPr>
          <p:nvPr/>
        </p:nvPicPr>
        <p:blipFill>
          <a:blip r:embed="rId2"/>
          <a:stretch>
            <a:fillRect/>
          </a:stretch>
        </p:blipFill>
        <p:spPr>
          <a:xfrm>
            <a:off x="1054100" y="4406900"/>
            <a:ext cx="2149475" cy="1465263"/>
          </a:xfrm>
          <a:prstGeom prst="rect">
            <a:avLst/>
          </a:prstGeom>
          <a:noFill/>
          <a:ln w="9525">
            <a:noFill/>
          </a:ln>
        </p:spPr>
      </p:pic>
      <p:pic>
        <p:nvPicPr>
          <p:cNvPr id="39945" name="图片 52" descr="625B57CC66009D916AB2D4A246FD0039"/>
          <p:cNvPicPr>
            <a:picLocks noChangeAspect="1"/>
          </p:cNvPicPr>
          <p:nvPr/>
        </p:nvPicPr>
        <p:blipFill>
          <a:blip r:embed="rId3"/>
          <a:stretch>
            <a:fillRect/>
          </a:stretch>
        </p:blipFill>
        <p:spPr>
          <a:xfrm>
            <a:off x="3651250" y="4406900"/>
            <a:ext cx="1954213" cy="1465263"/>
          </a:xfrm>
          <a:prstGeom prst="rect">
            <a:avLst/>
          </a:prstGeom>
          <a:noFill/>
          <a:ln w="9525">
            <a:noFill/>
          </a:ln>
        </p:spPr>
      </p:pic>
      <p:pic>
        <p:nvPicPr>
          <p:cNvPr id="39946" name="图片 53" descr="A8C5081E37BDD907D9BE63998C302A3B"/>
          <p:cNvPicPr>
            <a:picLocks noChangeAspect="1"/>
          </p:cNvPicPr>
          <p:nvPr/>
        </p:nvPicPr>
        <p:blipFill>
          <a:blip r:embed="rId4"/>
          <a:stretch>
            <a:fillRect/>
          </a:stretch>
        </p:blipFill>
        <p:spPr>
          <a:xfrm>
            <a:off x="6053138" y="4406900"/>
            <a:ext cx="1989137" cy="1465263"/>
          </a:xfrm>
          <a:prstGeom prst="rect">
            <a:avLst/>
          </a:prstGeom>
          <a:noFill/>
          <a:ln w="9525">
            <a:noFill/>
          </a:ln>
        </p:spPr>
      </p:pic>
      <p:sp>
        <p:nvSpPr>
          <p:cNvPr id="18" name="文本框 17"/>
          <p:cNvSpPr txBox="1"/>
          <p:nvPr/>
        </p:nvSpPr>
        <p:spPr>
          <a:xfrm>
            <a:off x="1290638" y="6065838"/>
            <a:ext cx="1676400" cy="338138"/>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a</a:t>
            </a: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）塑料支架</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sp>
        <p:nvSpPr>
          <p:cNvPr id="20" name="文本框 19"/>
          <p:cNvSpPr txBox="1"/>
          <p:nvPr/>
        </p:nvSpPr>
        <p:spPr>
          <a:xfrm>
            <a:off x="3736975" y="6067425"/>
            <a:ext cx="1782763" cy="339725"/>
          </a:xfrm>
          <a:prstGeom prst="rect">
            <a:avLst/>
          </a:prstGeom>
          <a:noFill/>
        </p:spPr>
        <p:txBody>
          <a:bodyPr>
            <a:spAutoFit/>
          </a:bodyPr>
          <a:lstStyle/>
          <a:p>
            <a:pPr marR="0" algn="ctr" defTabSz="914400">
              <a:buClrTx/>
              <a:buSzTx/>
              <a:buFontTx/>
              <a:buNone/>
              <a:defRPr/>
            </a:pPr>
            <a:r>
              <a:rPr kumimoji="0" lang="en-US" altLang="zh-CN" sz="1600" kern="100" cap="none" spc="0" normalizeH="0" baseline="0" noProof="0" dirty="0">
                <a:latin typeface="宋体" panose="02010600030101010101" pitchFamily="2" charset="-122"/>
                <a:ea typeface="微软雅黑" panose="020B0503020204020204" pitchFamily="34" charset="-122"/>
                <a:cs typeface="宋体" panose="02010600030101010101" pitchFamily="2" charset="-122"/>
              </a:rPr>
              <a:t>(b)</a:t>
            </a: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玻璃钢支架</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sp>
        <p:nvSpPr>
          <p:cNvPr id="22" name="文本框 21"/>
          <p:cNvSpPr txBox="1"/>
          <p:nvPr/>
        </p:nvSpPr>
        <p:spPr>
          <a:xfrm>
            <a:off x="6156325" y="6065838"/>
            <a:ext cx="1782763" cy="338138"/>
          </a:xfrm>
          <a:prstGeom prst="rect">
            <a:avLst/>
          </a:prstGeom>
          <a:noFill/>
        </p:spPr>
        <p:txBody>
          <a:bodyPr>
            <a:spAutoFit/>
          </a:bodyPr>
          <a:lstStyle/>
          <a:p>
            <a:pPr marR="0" algn="ctr" defTabSz="914400">
              <a:buClrTx/>
              <a:buSzTx/>
              <a:buFontTx/>
              <a:buNone/>
              <a:defRPr/>
            </a:pPr>
            <a:r>
              <a:rPr kumimoji="0" lang="en-US" altLang="zh-CN" sz="1600" kern="100" cap="none" spc="0" normalizeH="0" baseline="0" noProof="0" dirty="0">
                <a:latin typeface="宋体" panose="02010600030101010101" pitchFamily="2" charset="-122"/>
                <a:ea typeface="微软雅黑" panose="020B0503020204020204" pitchFamily="34" charset="-122"/>
                <a:cs typeface="宋体" panose="02010600030101010101" pitchFamily="2" charset="-122"/>
              </a:rPr>
              <a:t>(c)</a:t>
            </a: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碳纤维支架</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9944"/>
                                        </p:tgtEl>
                                        <p:attrNameLst>
                                          <p:attrName>style.visibility</p:attrName>
                                        </p:attrNameLst>
                                      </p:cBhvr>
                                      <p:to>
                                        <p:strVal val="visible"/>
                                      </p:to>
                                    </p:set>
                                    <p:anim calcmode="lin" valueType="num">
                                      <p:cBhvr additive="base">
                                        <p:cTn id="18" dur="500" fill="hold"/>
                                        <p:tgtEl>
                                          <p:spTgt spid="39944"/>
                                        </p:tgtEl>
                                        <p:attrNameLst>
                                          <p:attrName>ppt_x</p:attrName>
                                        </p:attrNameLst>
                                      </p:cBhvr>
                                      <p:tavLst>
                                        <p:tav tm="0">
                                          <p:val>
                                            <p:strVal val="#ppt_x"/>
                                          </p:val>
                                        </p:tav>
                                        <p:tav tm="100000">
                                          <p:val>
                                            <p:strVal val="#ppt_x"/>
                                          </p:val>
                                        </p:tav>
                                      </p:tavLst>
                                    </p:anim>
                                    <p:anim calcmode="lin" valueType="num">
                                      <p:cBhvr additive="base">
                                        <p:cTn id="19" dur="500" fill="hold"/>
                                        <p:tgtEl>
                                          <p:spTgt spid="39944"/>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500" fill="hold"/>
                                        <p:tgtEl>
                                          <p:spTgt spid="18"/>
                                        </p:tgtEl>
                                        <p:attrNameLst>
                                          <p:attrName>ppt_x</p:attrName>
                                        </p:attrNameLst>
                                      </p:cBhvr>
                                      <p:tavLst>
                                        <p:tav tm="0">
                                          <p:val>
                                            <p:strVal val="#ppt_x"/>
                                          </p:val>
                                        </p:tav>
                                        <p:tav tm="100000">
                                          <p:val>
                                            <p:strVal val="#ppt_x"/>
                                          </p:val>
                                        </p:tav>
                                      </p:tavLst>
                                    </p:anim>
                                    <p:anim calcmode="lin" valueType="num">
                                      <p:cBhvr additive="base">
                                        <p:cTn id="2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39945"/>
                                        </p:tgtEl>
                                        <p:attrNameLst>
                                          <p:attrName>style.visibility</p:attrName>
                                        </p:attrNameLst>
                                      </p:cBhvr>
                                      <p:to>
                                        <p:strVal val="visible"/>
                                      </p:to>
                                    </p:set>
                                    <p:anim calcmode="lin" valueType="num">
                                      <p:cBhvr additive="base">
                                        <p:cTn id="28" dur="500" fill="hold"/>
                                        <p:tgtEl>
                                          <p:spTgt spid="39945"/>
                                        </p:tgtEl>
                                        <p:attrNameLst>
                                          <p:attrName>ppt_x</p:attrName>
                                        </p:attrNameLst>
                                      </p:cBhvr>
                                      <p:tavLst>
                                        <p:tav tm="0">
                                          <p:val>
                                            <p:strVal val="#ppt_x"/>
                                          </p:val>
                                        </p:tav>
                                        <p:tav tm="100000">
                                          <p:val>
                                            <p:strVal val="#ppt_x"/>
                                          </p:val>
                                        </p:tav>
                                      </p:tavLst>
                                    </p:anim>
                                    <p:anim calcmode="lin" valueType="num">
                                      <p:cBhvr additive="base">
                                        <p:cTn id="29" dur="500" fill="hold"/>
                                        <p:tgtEl>
                                          <p:spTgt spid="39945"/>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ppt_x"/>
                                          </p:val>
                                        </p:tav>
                                        <p:tav tm="100000">
                                          <p:val>
                                            <p:strVal val="#ppt_x"/>
                                          </p:val>
                                        </p:tav>
                                      </p:tavLst>
                                    </p:anim>
                                    <p:anim calcmode="lin" valueType="num">
                                      <p:cBhvr additive="base">
                                        <p:cTn id="3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39946"/>
                                        </p:tgtEl>
                                        <p:attrNameLst>
                                          <p:attrName>style.visibility</p:attrName>
                                        </p:attrNameLst>
                                      </p:cBhvr>
                                      <p:to>
                                        <p:strVal val="visible"/>
                                      </p:to>
                                    </p:set>
                                    <p:anim calcmode="lin" valueType="num">
                                      <p:cBhvr additive="base">
                                        <p:cTn id="38" dur="500" fill="hold"/>
                                        <p:tgtEl>
                                          <p:spTgt spid="39946"/>
                                        </p:tgtEl>
                                        <p:attrNameLst>
                                          <p:attrName>ppt_x</p:attrName>
                                        </p:attrNameLst>
                                      </p:cBhvr>
                                      <p:tavLst>
                                        <p:tav tm="0">
                                          <p:val>
                                            <p:strVal val="#ppt_x"/>
                                          </p:val>
                                        </p:tav>
                                        <p:tav tm="100000">
                                          <p:val>
                                            <p:strVal val="#ppt_x"/>
                                          </p:val>
                                        </p:tav>
                                      </p:tavLst>
                                    </p:anim>
                                    <p:anim calcmode="lin" valueType="num">
                                      <p:cBhvr additive="base">
                                        <p:cTn id="39" dur="500" fill="hold"/>
                                        <p:tgtEl>
                                          <p:spTgt spid="39946"/>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ppt_x"/>
                                          </p:val>
                                        </p:tav>
                                        <p:tav tm="100000">
                                          <p:val>
                                            <p:strVal val="#ppt_x"/>
                                          </p:val>
                                        </p:tav>
                                      </p:tavLst>
                                    </p:anim>
                                    <p:anim calcmode="lin" valueType="num">
                                      <p:cBhvr additive="base">
                                        <p:cTn id="4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3" grpId="0"/>
      <p:bldP spid="18" grpId="0"/>
      <p:bldP spid="20" grpId="0"/>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8"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3.2.1</a:t>
            </a:r>
            <a:r>
              <a:rPr lang="zh-CN" altLang="en-US" sz="2700" dirty="0">
                <a:solidFill>
                  <a:schemeClr val="accent1"/>
                </a:solidFill>
                <a:latin typeface="华文楷体" panose="02010600040101010101" pitchFamily="2" charset="-122"/>
                <a:ea typeface="华文楷体" panose="02010600040101010101" pitchFamily="2" charset="-122"/>
              </a:rPr>
              <a:t>  机架系统简介及选配</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9941"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15" name="文本框 14"/>
          <p:cNvSpPr txBox="1"/>
          <p:nvPr/>
        </p:nvSpPr>
        <p:spPr>
          <a:xfrm>
            <a:off x="373063" y="822325"/>
            <a:ext cx="8428038" cy="2122488"/>
          </a:xfrm>
          <a:prstGeom prst="rect">
            <a:avLst/>
          </a:prstGeom>
          <a:noFill/>
        </p:spPr>
        <p:txBody>
          <a:bodyPr>
            <a:spAutoFit/>
          </a:bodyPr>
          <a:lstStyle/>
          <a:p>
            <a:pPr marL="285750" marR="0" indent="-285750" algn="just" defTabSz="914400">
              <a:lnSpc>
                <a:spcPct val="150000"/>
              </a:lnSpc>
              <a:buClrTx/>
              <a:buSzTx/>
              <a:buFont typeface="Wingdings" panose="05000000000000000000" pitchFamily="2" charset="2"/>
              <a:buChar char="p"/>
              <a:defRPr/>
            </a:pPr>
            <a:r>
              <a:rPr kumimoji="0" lang="zh-CN" altLang="en-US" b="1" kern="1200" cap="none" spc="0" normalizeH="0" baseline="0" noProof="0" dirty="0">
                <a:latin typeface="宋体" panose="02010600030101010101" pitchFamily="2" charset="-122"/>
                <a:ea typeface="宋体" panose="02010600030101010101" pitchFamily="2" charset="-122"/>
                <a:cs typeface="+mn-cs"/>
              </a:rPr>
              <a:t>起落架</a:t>
            </a:r>
            <a:endParaRPr kumimoji="0" lang="zh-CN" altLang="en-US" b="1" kern="1200" cap="none" spc="0" normalizeH="0" baseline="0" noProof="0" dirty="0">
              <a:latin typeface="宋体" panose="02010600030101010101" pitchFamily="2" charset="-122"/>
              <a:ea typeface="宋体" panose="02010600030101010101" pitchFamily="2" charset="-122"/>
              <a:cs typeface="+mn-cs"/>
            </a:endParaRPr>
          </a:p>
          <a:p>
            <a:pPr marR="0" indent="457200" algn="just" defTabSz="914400">
              <a:lnSpc>
                <a:spcPct val="150000"/>
              </a:lnSpc>
              <a:buClrTx/>
              <a:buSzTx/>
              <a:buFontTx/>
              <a:buNone/>
              <a:defRPr/>
            </a:pPr>
            <a:r>
              <a:rPr kumimoji="0" lang="zh-CN" altLang="zh-CN" kern="1200" cap="none" spc="0" normalizeH="0" baseline="0" noProof="0" dirty="0">
                <a:latin typeface="Calibri" panose="020F0502020204030204" pitchFamily="34" charset="0"/>
                <a:ea typeface="宋体" panose="02010600030101010101" pitchFamily="2" charset="-122"/>
                <a:cs typeface="宋体" panose="02010600030101010101" pitchFamily="2" charset="-122"/>
              </a:rPr>
              <a:t>起落架是多旋翼无人机唯一和地面接触的部位。作为整个机身在起飞和降落时候的缓冲，也是为了保护机载设备，要求强度高</a:t>
            </a:r>
            <a:r>
              <a:rPr kumimoji="0" lang="zh-CN" altLang="en-US" kern="1200" cap="none" spc="0" normalizeH="0" baseline="0" noProof="0" dirty="0">
                <a:latin typeface="Calibri" panose="020F0502020204030204" pitchFamily="34" charset="0"/>
                <a:ea typeface="宋体" panose="02010600030101010101" pitchFamily="2" charset="-122"/>
                <a:cs typeface="宋体" panose="02010600030101010101" pitchFamily="2" charset="-122"/>
              </a:rPr>
              <a:t>、</a:t>
            </a:r>
            <a:r>
              <a:rPr kumimoji="0" lang="zh-CN" altLang="zh-CN" kern="1200" cap="none" spc="0" normalizeH="0" baseline="0" noProof="0" dirty="0">
                <a:latin typeface="Calibri" panose="020F0502020204030204" pitchFamily="34" charset="0"/>
                <a:ea typeface="宋体" panose="02010600030101010101" pitchFamily="2" charset="-122"/>
                <a:cs typeface="宋体" panose="02010600030101010101" pitchFamily="2" charset="-122"/>
              </a:rPr>
              <a:t>结构牢固</a:t>
            </a:r>
            <a:r>
              <a:rPr kumimoji="0" lang="zh-CN" altLang="en-US" kern="1200" cap="none" spc="0" normalizeH="0" baseline="0" noProof="0" dirty="0">
                <a:latin typeface="Calibri" panose="020F0502020204030204" pitchFamily="34" charset="0"/>
                <a:ea typeface="宋体" panose="02010600030101010101" pitchFamily="2" charset="-122"/>
                <a:cs typeface="宋体" panose="02010600030101010101" pitchFamily="2" charset="-122"/>
              </a:rPr>
              <a:t>、</a:t>
            </a:r>
            <a:r>
              <a:rPr kumimoji="0" lang="zh-CN" altLang="zh-CN" kern="1200" cap="none" spc="0" normalizeH="0" baseline="0" noProof="0" dirty="0">
                <a:latin typeface="Calibri" panose="020F0502020204030204" pitchFamily="34" charset="0"/>
                <a:ea typeface="宋体" panose="02010600030101010101" pitchFamily="2" charset="-122"/>
                <a:cs typeface="宋体" panose="02010600030101010101" pitchFamily="2" charset="-122"/>
              </a:rPr>
              <a:t>和机身保持相当可靠的连接，能够承受一定的冲力。一般在起落架前后安装或者涂装上不同的颜色，用来在多旋翼无人机远距离飞行时能够区分多旋翼无人机的前后。</a:t>
            </a:r>
            <a:endParaRPr kumimoji="0" lang="zh-CN" altLang="zh-CN" sz="1600" kern="1200" cap="none" spc="0" normalizeH="0" baseline="0" noProof="0" dirty="0">
              <a:latin typeface="Calibri" panose="020F0502020204030204" pitchFamily="34" charset="0"/>
              <a:ea typeface="微软雅黑" panose="020B0503020204020204" pitchFamily="34" charset="-122"/>
              <a:cs typeface="+mn-cs"/>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TextBox 76"/>
          <p:cNvSpPr txBox="1"/>
          <p:nvPr/>
        </p:nvSpPr>
        <p:spPr>
          <a:xfrm>
            <a:off x="1054100" y="244475"/>
            <a:ext cx="5257800"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zh-CN" altLang="en-US" sz="2700" dirty="0">
                <a:solidFill>
                  <a:schemeClr val="accent1"/>
                </a:solidFill>
                <a:latin typeface="华文楷体" panose="02010600040101010101" pitchFamily="2" charset="-122"/>
                <a:ea typeface="华文楷体" panose="02010600040101010101" pitchFamily="2" charset="-122"/>
              </a:rPr>
              <a:t>第</a:t>
            </a:r>
            <a:r>
              <a:rPr lang="en-US" altLang="zh-CN" sz="2700" dirty="0">
                <a:solidFill>
                  <a:schemeClr val="accent1"/>
                </a:solidFill>
                <a:latin typeface="华文楷体" panose="02010600040101010101" pitchFamily="2" charset="-122"/>
                <a:ea typeface="华文楷体" panose="02010600040101010101" pitchFamily="2" charset="-122"/>
              </a:rPr>
              <a:t>3</a:t>
            </a:r>
            <a:r>
              <a:rPr lang="zh-CN" altLang="en-US" sz="2700" dirty="0">
                <a:solidFill>
                  <a:schemeClr val="accent1"/>
                </a:solidFill>
                <a:latin typeface="华文楷体" panose="02010600040101010101" pitchFamily="2" charset="-122"/>
                <a:ea typeface="华文楷体" panose="02010600040101010101" pitchFamily="2" charset="-122"/>
              </a:rPr>
              <a:t>章   多旋翼无人机系统组装</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125"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4102" name="文本框 2"/>
          <p:cNvSpPr txBox="1"/>
          <p:nvPr/>
        </p:nvSpPr>
        <p:spPr>
          <a:xfrm>
            <a:off x="1570038" y="1289050"/>
            <a:ext cx="6561137" cy="52387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just">
              <a:lnSpc>
                <a:spcPct val="100000"/>
              </a:lnSpc>
              <a:spcBef>
                <a:spcPct val="0"/>
              </a:spcBef>
              <a:buFontTx/>
              <a:buNone/>
            </a:pPr>
            <a:r>
              <a:rPr lang="en-US" altLang="zh-CN" b="1" dirty="0">
                <a:latin typeface="华文楷体" panose="02010600040101010101" pitchFamily="2" charset="-122"/>
                <a:ea typeface="华文楷体" panose="02010600040101010101" pitchFamily="2" charset="-122"/>
              </a:rPr>
              <a:t>§3.1 </a:t>
            </a:r>
            <a:r>
              <a:rPr lang="zh-CN" altLang="en-US" b="1" dirty="0">
                <a:latin typeface="华文楷体" panose="02010600040101010101" pitchFamily="2" charset="-122"/>
                <a:ea typeface="华文楷体" panose="02010600040101010101" pitchFamily="2" charset="-122"/>
              </a:rPr>
              <a:t>多旋翼无人机概述</a:t>
            </a:r>
            <a:endParaRPr lang="en-US" altLang="zh-CN" b="1" dirty="0">
              <a:latin typeface="华文楷体" panose="02010600040101010101" pitchFamily="2" charset="-122"/>
              <a:ea typeface="华文楷体" panose="02010600040101010101" pitchFamily="2" charset="-122"/>
            </a:endParaRPr>
          </a:p>
        </p:txBody>
      </p:sp>
      <p:sp>
        <p:nvSpPr>
          <p:cNvPr id="4103" name="文本框 34"/>
          <p:cNvSpPr txBox="1"/>
          <p:nvPr/>
        </p:nvSpPr>
        <p:spPr>
          <a:xfrm>
            <a:off x="1570038" y="1949450"/>
            <a:ext cx="6561137" cy="52387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just">
              <a:lnSpc>
                <a:spcPct val="100000"/>
              </a:lnSpc>
              <a:spcBef>
                <a:spcPct val="0"/>
              </a:spcBef>
              <a:buFontTx/>
              <a:buNone/>
            </a:pPr>
            <a:r>
              <a:rPr lang="en-US" altLang="zh-CN" b="1" dirty="0">
                <a:latin typeface="华文楷体" panose="02010600040101010101" pitchFamily="2" charset="-122"/>
                <a:ea typeface="华文楷体" panose="02010600040101010101" pitchFamily="2" charset="-122"/>
              </a:rPr>
              <a:t>§3.2 </a:t>
            </a:r>
            <a:r>
              <a:rPr lang="zh-CN" altLang="en-US" b="1" dirty="0">
                <a:latin typeface="华文楷体" panose="02010600040101010101" pitchFamily="2" charset="-122"/>
                <a:ea typeface="华文楷体" panose="02010600040101010101" pitchFamily="2" charset="-122"/>
              </a:rPr>
              <a:t>多旋翼无人机机架系统的组装</a:t>
            </a:r>
            <a:endParaRPr lang="zh-CN" altLang="en-US" b="1" dirty="0">
              <a:latin typeface="华文楷体" panose="02010600040101010101" pitchFamily="2" charset="-122"/>
              <a:ea typeface="华文楷体" panose="02010600040101010101" pitchFamily="2" charset="-122"/>
            </a:endParaRPr>
          </a:p>
        </p:txBody>
      </p:sp>
      <p:sp>
        <p:nvSpPr>
          <p:cNvPr id="4104" name="文本框 36"/>
          <p:cNvSpPr txBox="1"/>
          <p:nvPr/>
        </p:nvSpPr>
        <p:spPr>
          <a:xfrm>
            <a:off x="1570038" y="2609850"/>
            <a:ext cx="6561137" cy="52387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just">
              <a:lnSpc>
                <a:spcPct val="100000"/>
              </a:lnSpc>
              <a:spcBef>
                <a:spcPct val="0"/>
              </a:spcBef>
              <a:buFontTx/>
              <a:buNone/>
            </a:pPr>
            <a:r>
              <a:rPr lang="en-US" altLang="zh-CN" b="1" dirty="0">
                <a:latin typeface="华文楷体" panose="02010600040101010101" pitchFamily="2" charset="-122"/>
                <a:ea typeface="华文楷体" panose="02010600040101010101" pitchFamily="2" charset="-122"/>
              </a:rPr>
              <a:t>§3.3 </a:t>
            </a:r>
            <a:r>
              <a:rPr lang="zh-CN" altLang="en-US" b="1" dirty="0">
                <a:latin typeface="华文楷体" panose="02010600040101010101" pitchFamily="2" charset="-122"/>
                <a:ea typeface="华文楷体" panose="02010600040101010101" pitchFamily="2" charset="-122"/>
              </a:rPr>
              <a:t>多旋翼无人机动力系统的组装</a:t>
            </a:r>
            <a:endParaRPr lang="zh-CN" altLang="en-US" b="1" dirty="0">
              <a:latin typeface="华文楷体" panose="02010600040101010101" pitchFamily="2" charset="-122"/>
              <a:ea typeface="华文楷体" panose="02010600040101010101" pitchFamily="2" charset="-122"/>
            </a:endParaRPr>
          </a:p>
        </p:txBody>
      </p:sp>
      <p:sp>
        <p:nvSpPr>
          <p:cNvPr id="9" name="文本框 36"/>
          <p:cNvSpPr txBox="1"/>
          <p:nvPr/>
        </p:nvSpPr>
        <p:spPr>
          <a:xfrm>
            <a:off x="1570038" y="3271838"/>
            <a:ext cx="6561137" cy="52228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just">
              <a:lnSpc>
                <a:spcPct val="100000"/>
              </a:lnSpc>
              <a:spcBef>
                <a:spcPct val="0"/>
              </a:spcBef>
              <a:buFontTx/>
              <a:buNone/>
            </a:pPr>
            <a:r>
              <a:rPr lang="en-US" altLang="zh-CN" b="1" dirty="0">
                <a:latin typeface="华文楷体" panose="02010600040101010101" pitchFamily="2" charset="-122"/>
                <a:ea typeface="华文楷体" panose="02010600040101010101" pitchFamily="2" charset="-122"/>
              </a:rPr>
              <a:t>§3.4 </a:t>
            </a:r>
            <a:r>
              <a:rPr lang="zh-CN" altLang="en-US" b="1" dirty="0">
                <a:latin typeface="华文楷体" panose="02010600040101010101" pitchFamily="2" charset="-122"/>
                <a:ea typeface="华文楷体" panose="02010600040101010101" pitchFamily="2" charset="-122"/>
              </a:rPr>
              <a:t>多旋翼无人机飞控系统的组装</a:t>
            </a:r>
            <a:endParaRPr lang="zh-CN" altLang="en-US" b="1" dirty="0">
              <a:latin typeface="华文楷体" panose="02010600040101010101" pitchFamily="2" charset="-122"/>
              <a:ea typeface="华文楷体" panose="02010600040101010101" pitchFamily="2" charset="-122"/>
            </a:endParaRPr>
          </a:p>
        </p:txBody>
      </p:sp>
      <p:sp>
        <p:nvSpPr>
          <p:cNvPr id="10" name="文本框 36"/>
          <p:cNvSpPr txBox="1"/>
          <p:nvPr/>
        </p:nvSpPr>
        <p:spPr>
          <a:xfrm>
            <a:off x="1570038" y="3932238"/>
            <a:ext cx="6561137" cy="52228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just">
              <a:lnSpc>
                <a:spcPct val="100000"/>
              </a:lnSpc>
              <a:spcBef>
                <a:spcPct val="0"/>
              </a:spcBef>
              <a:buFontTx/>
              <a:buNone/>
            </a:pPr>
            <a:r>
              <a:rPr lang="en-US" altLang="zh-CN" b="1" dirty="0">
                <a:latin typeface="华文楷体" panose="02010600040101010101" pitchFamily="2" charset="-122"/>
                <a:ea typeface="华文楷体" panose="02010600040101010101" pitchFamily="2" charset="-122"/>
              </a:rPr>
              <a:t>§3.5 </a:t>
            </a:r>
            <a:r>
              <a:rPr lang="zh-CN" altLang="en-US" b="1" dirty="0">
                <a:latin typeface="华文楷体" panose="02010600040101010101" pitchFamily="2" charset="-122"/>
                <a:ea typeface="华文楷体" panose="02010600040101010101" pitchFamily="2" charset="-122"/>
              </a:rPr>
              <a:t>多旋翼无人机遥控装置的组装</a:t>
            </a:r>
            <a:endParaRPr lang="zh-CN" altLang="en-US" b="1" dirty="0">
              <a:latin typeface="华文楷体" panose="02010600040101010101" pitchFamily="2" charset="-122"/>
              <a:ea typeface="华文楷体" panose="02010600040101010101" pitchFamily="2" charset="-122"/>
            </a:endParaRPr>
          </a:p>
        </p:txBody>
      </p:sp>
      <p:sp>
        <p:nvSpPr>
          <p:cNvPr id="11" name="文本框 36"/>
          <p:cNvSpPr txBox="1"/>
          <p:nvPr/>
        </p:nvSpPr>
        <p:spPr>
          <a:xfrm>
            <a:off x="1570038" y="4592638"/>
            <a:ext cx="6561137" cy="52387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just">
              <a:lnSpc>
                <a:spcPct val="100000"/>
              </a:lnSpc>
              <a:spcBef>
                <a:spcPct val="0"/>
              </a:spcBef>
              <a:buFontTx/>
              <a:buNone/>
            </a:pPr>
            <a:r>
              <a:rPr lang="en-US" altLang="zh-CN" b="1" dirty="0">
                <a:latin typeface="华文楷体" panose="02010600040101010101" pitchFamily="2" charset="-122"/>
                <a:ea typeface="华文楷体" panose="02010600040101010101" pitchFamily="2" charset="-122"/>
              </a:rPr>
              <a:t>§3.6 </a:t>
            </a:r>
            <a:r>
              <a:rPr lang="zh-CN" altLang="en-US" b="1" dirty="0">
                <a:latin typeface="华文楷体" panose="02010600040101010101" pitchFamily="2" charset="-122"/>
                <a:ea typeface="华文楷体" panose="02010600040101010101" pitchFamily="2" charset="-122"/>
              </a:rPr>
              <a:t>无线图传设备的组装</a:t>
            </a:r>
            <a:endParaRPr lang="zh-CN" altLang="en-US" b="1" dirty="0">
              <a:latin typeface="华文楷体" panose="02010600040101010101" pitchFamily="2" charset="-122"/>
              <a:ea typeface="华文楷体" panose="02010600040101010101" pitchFamily="2" charset="-122"/>
            </a:endParaRPr>
          </a:p>
        </p:txBody>
      </p:sp>
      <p:sp>
        <p:nvSpPr>
          <p:cNvPr id="12" name="文本框 36"/>
          <p:cNvSpPr txBox="1"/>
          <p:nvPr/>
        </p:nvSpPr>
        <p:spPr>
          <a:xfrm>
            <a:off x="1570038" y="5253038"/>
            <a:ext cx="6561137" cy="52387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just">
              <a:lnSpc>
                <a:spcPct val="100000"/>
              </a:lnSpc>
              <a:spcBef>
                <a:spcPct val="0"/>
              </a:spcBef>
              <a:buFontTx/>
              <a:buNone/>
            </a:pPr>
            <a:r>
              <a:rPr lang="en-US" altLang="zh-CN" b="1" dirty="0">
                <a:latin typeface="华文楷体" panose="02010600040101010101" pitchFamily="2" charset="-122"/>
                <a:ea typeface="华文楷体" panose="02010600040101010101" pitchFamily="2" charset="-122"/>
              </a:rPr>
              <a:t>§3.7 </a:t>
            </a:r>
            <a:r>
              <a:rPr lang="zh-CN" altLang="en-US" b="1" dirty="0">
                <a:latin typeface="华文楷体" panose="02010600040101010101" pitchFamily="2" charset="-122"/>
                <a:ea typeface="华文楷体" panose="02010600040101010101" pitchFamily="2" charset="-122"/>
              </a:rPr>
              <a:t>云台设备的组装</a:t>
            </a:r>
            <a:endParaRPr lang="zh-CN" altLang="en-US" b="1" dirty="0">
              <a:latin typeface="华文楷体" panose="02010600040101010101" pitchFamily="2" charset="-122"/>
              <a:ea typeface="华文楷体" panose="02010600040101010101" pitchFamily="2"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02"/>
                                        </p:tgtEl>
                                        <p:attrNameLst>
                                          <p:attrName>style.visibility</p:attrName>
                                        </p:attrNameLst>
                                      </p:cBhvr>
                                      <p:to>
                                        <p:strVal val="visible"/>
                                      </p:to>
                                    </p:set>
                                    <p:animEffect transition="in" filter="fade">
                                      <p:cBhvr>
                                        <p:cTn id="7" dur="500"/>
                                        <p:tgtEl>
                                          <p:spTgt spid="410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103"/>
                                        </p:tgtEl>
                                        <p:attrNameLst>
                                          <p:attrName>style.visibility</p:attrName>
                                        </p:attrNameLst>
                                      </p:cBhvr>
                                      <p:to>
                                        <p:strVal val="visible"/>
                                      </p:to>
                                    </p:set>
                                    <p:animEffect transition="in" filter="fade">
                                      <p:cBhvr>
                                        <p:cTn id="12" dur="500"/>
                                        <p:tgtEl>
                                          <p:spTgt spid="410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104"/>
                                        </p:tgtEl>
                                        <p:attrNameLst>
                                          <p:attrName>style.visibility</p:attrName>
                                        </p:attrNameLst>
                                      </p:cBhvr>
                                      <p:to>
                                        <p:strVal val="visible"/>
                                      </p:to>
                                    </p:set>
                                    <p:animEffect transition="in" filter="fade">
                                      <p:cBhvr>
                                        <p:cTn id="17" dur="500"/>
                                        <p:tgtEl>
                                          <p:spTgt spid="410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2" grpId="0"/>
      <p:bldP spid="4103" grpId="0"/>
      <p:bldP spid="4104" grpId="0"/>
      <p:bldP spid="9" grpId="0"/>
      <p:bldP spid="10" grpId="0"/>
      <p:bldP spid="11"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3.2.2</a:t>
            </a:r>
            <a:r>
              <a:rPr lang="zh-CN" altLang="en-US" sz="2700" dirty="0">
                <a:solidFill>
                  <a:schemeClr val="accent1"/>
                </a:solidFill>
                <a:latin typeface="华文楷体" panose="02010600040101010101" pitchFamily="2" charset="-122"/>
                <a:ea typeface="华文楷体" panose="02010600040101010101" pitchFamily="2" charset="-122"/>
              </a:rPr>
              <a:t>  机架系统的组装步骤</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1989"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15" name="文本框 14"/>
          <p:cNvSpPr txBox="1"/>
          <p:nvPr/>
        </p:nvSpPr>
        <p:spPr>
          <a:xfrm>
            <a:off x="373063" y="866775"/>
            <a:ext cx="8428038" cy="460375"/>
          </a:xfrm>
          <a:prstGeom prst="rect">
            <a:avLst/>
          </a:prstGeom>
          <a:noFill/>
        </p:spPr>
        <p:txBody>
          <a:bodyPr>
            <a:spAutoFit/>
          </a:bodyPr>
          <a:lstStyle/>
          <a:p>
            <a:pPr marR="0" algn="just" defTabSz="914400">
              <a:lnSpc>
                <a:spcPct val="150000"/>
              </a:lnSpc>
              <a:spcAft>
                <a:spcPts val="0"/>
              </a:spcAft>
              <a:buClrTx/>
              <a:buSzTx/>
              <a:buFontTx/>
              <a:buNone/>
              <a:defRPr/>
            </a:pP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本章以</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F450</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多旋翼无人机为例，介绍其组装步骤，机架的组成如图</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3-7</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所示。</a:t>
            </a:r>
            <a:endPar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4039" name="图片 155" descr="u=515184286,950729777&amp;fm=27&amp;gp=0"/>
          <p:cNvPicPr>
            <a:picLocks noChangeAspect="1"/>
          </p:cNvPicPr>
          <p:nvPr/>
        </p:nvPicPr>
        <p:blipFill>
          <a:blip r:embed="rId2"/>
          <a:srcRect t="16147" b="19063"/>
          <a:stretch>
            <a:fillRect/>
          </a:stretch>
        </p:blipFill>
        <p:spPr>
          <a:xfrm>
            <a:off x="1587500" y="1817688"/>
            <a:ext cx="5969000" cy="3849687"/>
          </a:xfrm>
          <a:prstGeom prst="rect">
            <a:avLst/>
          </a:prstGeom>
          <a:noFill/>
          <a:ln w="9525">
            <a:noFill/>
          </a:ln>
        </p:spPr>
      </p:pic>
      <p:sp>
        <p:nvSpPr>
          <p:cNvPr id="9" name="文本框 8"/>
          <p:cNvSpPr txBox="1"/>
          <p:nvPr/>
        </p:nvSpPr>
        <p:spPr>
          <a:xfrm>
            <a:off x="3648075" y="5819775"/>
            <a:ext cx="1878013" cy="338138"/>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图</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3-7  F450</a:t>
            </a: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机架</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4039"/>
                                        </p:tgtEl>
                                        <p:attrNameLst>
                                          <p:attrName>style.visibility</p:attrName>
                                        </p:attrNameLst>
                                      </p:cBhvr>
                                      <p:to>
                                        <p:strVal val="visible"/>
                                      </p:to>
                                    </p:set>
                                    <p:anim calcmode="lin" valueType="num">
                                      <p:cBhvr additive="base">
                                        <p:cTn id="12" dur="500" fill="hold"/>
                                        <p:tgtEl>
                                          <p:spTgt spid="44039"/>
                                        </p:tgtEl>
                                        <p:attrNameLst>
                                          <p:attrName>ppt_x</p:attrName>
                                        </p:attrNameLst>
                                      </p:cBhvr>
                                      <p:tavLst>
                                        <p:tav tm="0">
                                          <p:val>
                                            <p:strVal val="#ppt_x"/>
                                          </p:val>
                                        </p:tav>
                                        <p:tav tm="100000">
                                          <p:val>
                                            <p:strVal val="#ppt_x"/>
                                          </p:val>
                                        </p:tav>
                                      </p:tavLst>
                                    </p:anim>
                                    <p:anim calcmode="lin" valueType="num">
                                      <p:cBhvr additive="base">
                                        <p:cTn id="13" dur="500" fill="hold"/>
                                        <p:tgtEl>
                                          <p:spTgt spid="44039"/>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3.2.2</a:t>
            </a:r>
            <a:r>
              <a:rPr lang="zh-CN" altLang="en-US" sz="2700" dirty="0">
                <a:solidFill>
                  <a:schemeClr val="accent1"/>
                </a:solidFill>
                <a:latin typeface="华文楷体" panose="02010600040101010101" pitchFamily="2" charset="-122"/>
                <a:ea typeface="华文楷体" panose="02010600040101010101" pitchFamily="2" charset="-122"/>
              </a:rPr>
              <a:t>  机架系统的组装步骤</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4037"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15" name="文本框 14"/>
          <p:cNvSpPr txBox="1"/>
          <p:nvPr/>
        </p:nvSpPr>
        <p:spPr>
          <a:xfrm>
            <a:off x="795338" y="1106488"/>
            <a:ext cx="7553325" cy="3429000"/>
          </a:xfrm>
          <a:prstGeom prst="rect">
            <a:avLst/>
          </a:prstGeom>
          <a:noFill/>
        </p:spPr>
        <p:txBody>
          <a:bodyPr>
            <a:spAutoFit/>
          </a:bodyPr>
          <a:lstStyle/>
          <a:p>
            <a:pPr marR="0" algn="just" defTabSz="914400">
              <a:lnSpc>
                <a:spcPct val="150000"/>
              </a:lnSpc>
              <a:spcAft>
                <a:spcPts val="600"/>
              </a:spcAft>
              <a:buClrTx/>
              <a:buSzTx/>
              <a:buFontTx/>
              <a:buNone/>
              <a:defRPr/>
            </a:pPr>
            <a:r>
              <a:rPr kumimoji="0" lang="en-US" altLang="zh-CN" b="1" kern="1200" cap="none" spc="0" normalizeH="0" baseline="0" noProof="0" dirty="0">
                <a:solidFill>
                  <a:srgbClr val="FF0000"/>
                </a:solidFill>
                <a:latin typeface="宋体" panose="02010600030101010101" pitchFamily="2" charset="-122"/>
                <a:ea typeface="宋体" panose="02010600030101010101" pitchFamily="2" charset="-122"/>
                <a:cs typeface="+mn-cs"/>
              </a:rPr>
              <a:t>(1)</a:t>
            </a:r>
            <a:r>
              <a:rPr kumimoji="0" lang="zh-CN" altLang="en-US" b="1" kern="1200" cap="none" spc="0" normalizeH="0" baseline="0" noProof="0" dirty="0">
                <a:solidFill>
                  <a:srgbClr val="FF0000"/>
                </a:solidFill>
                <a:latin typeface="宋体" panose="02010600030101010101" pitchFamily="2" charset="-122"/>
                <a:ea typeface="宋体" panose="02010600030101010101" pitchFamily="2" charset="-122"/>
                <a:cs typeface="+mn-cs"/>
              </a:rPr>
              <a:t>机架系统组装的注意事项</a:t>
            </a:r>
            <a:endParaRPr kumimoji="0" lang="zh-CN" altLang="en-US" b="1" kern="1200" cap="none" spc="0" normalizeH="0" baseline="0" noProof="0" dirty="0">
              <a:solidFill>
                <a:srgbClr val="FF0000"/>
              </a:solidFill>
              <a:latin typeface="宋体" panose="02010600030101010101" pitchFamily="2" charset="-122"/>
              <a:ea typeface="宋体" panose="02010600030101010101" pitchFamily="2" charset="-122"/>
              <a:cs typeface="+mn-cs"/>
            </a:endParaRPr>
          </a:p>
          <a:p>
            <a:pPr marR="0" algn="just" defTabSz="914400">
              <a:lnSpc>
                <a:spcPct val="150000"/>
              </a:lnSpc>
              <a:buClrTx/>
              <a:buSzTx/>
              <a:buFontTx/>
              <a:buNone/>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① 检查机架零部件是否缺少。</a:t>
            </a:r>
            <a:endParaRPr kumimoji="0" lang="zh-CN" altLang="en-US" kern="1200" cap="none" spc="0" normalizeH="0" baseline="0" noProof="0" dirty="0">
              <a:latin typeface="宋体" panose="02010600030101010101" pitchFamily="2" charset="-122"/>
              <a:ea typeface="宋体" panose="02010600030101010101" pitchFamily="2" charset="-122"/>
              <a:cs typeface="+mn-cs"/>
            </a:endParaRPr>
          </a:p>
          <a:p>
            <a:pPr marR="0" algn="just" defTabSz="914400">
              <a:lnSpc>
                <a:spcPct val="150000"/>
              </a:lnSpc>
              <a:buClrTx/>
              <a:buSzTx/>
              <a:buFontTx/>
              <a:buNone/>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② 零部件是否有破损、变形。</a:t>
            </a:r>
            <a:endParaRPr kumimoji="0" lang="zh-CN" altLang="en-US" kern="1200" cap="none" spc="0" normalizeH="0" baseline="0" noProof="0" dirty="0">
              <a:latin typeface="宋体" panose="02010600030101010101" pitchFamily="2" charset="-122"/>
              <a:ea typeface="宋体" panose="02010600030101010101" pitchFamily="2" charset="-122"/>
              <a:cs typeface="+mn-cs"/>
            </a:endParaRPr>
          </a:p>
          <a:p>
            <a:pPr marR="0" algn="just" defTabSz="914400">
              <a:lnSpc>
                <a:spcPct val="150000"/>
              </a:lnSpc>
              <a:buClrTx/>
              <a:buSzTx/>
              <a:buFontTx/>
              <a:buNone/>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③ 螺钉数量是否足够、螺钉长度是否合适。</a:t>
            </a:r>
            <a:endParaRPr kumimoji="0" lang="zh-CN" altLang="en-US" kern="1200" cap="none" spc="0" normalizeH="0" baseline="0" noProof="0" dirty="0">
              <a:latin typeface="宋体" panose="02010600030101010101" pitchFamily="2" charset="-122"/>
              <a:ea typeface="宋体" panose="02010600030101010101" pitchFamily="2" charset="-122"/>
              <a:cs typeface="+mn-cs"/>
            </a:endParaRPr>
          </a:p>
          <a:p>
            <a:pPr marR="0" algn="just" defTabSz="914400">
              <a:lnSpc>
                <a:spcPct val="150000"/>
              </a:lnSpc>
              <a:buClrTx/>
              <a:buSzTx/>
              <a:buFontTx/>
              <a:buNone/>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④ 正常使用符合螺钉规格的螺丝批</a:t>
            </a:r>
            <a:r>
              <a:rPr kumimoji="0" lang="en-US" altLang="zh-CN" kern="1200" cap="none" spc="0" normalizeH="0" baseline="0" noProof="0" dirty="0">
                <a:latin typeface="宋体" panose="02010600030101010101" pitchFamily="2" charset="-122"/>
                <a:ea typeface="宋体" panose="02010600030101010101" pitchFamily="2" charset="-122"/>
                <a:cs typeface="+mn-cs"/>
              </a:rPr>
              <a:t>,</a:t>
            </a:r>
            <a:r>
              <a:rPr kumimoji="0" lang="zh-CN" altLang="en-US" kern="1200" cap="none" spc="0" normalizeH="0" baseline="0" noProof="0" dirty="0">
                <a:latin typeface="宋体" panose="02010600030101010101" pitchFamily="2" charset="-122"/>
                <a:ea typeface="宋体" panose="02010600030101010101" pitchFamily="2" charset="-122"/>
                <a:cs typeface="+mn-cs"/>
              </a:rPr>
              <a:t>防止螺钉滑丝。</a:t>
            </a:r>
            <a:endParaRPr kumimoji="0" lang="zh-CN" altLang="en-US" kern="1200" cap="none" spc="0" normalizeH="0" baseline="0" noProof="0" dirty="0">
              <a:latin typeface="宋体" panose="02010600030101010101" pitchFamily="2" charset="-122"/>
              <a:ea typeface="宋体" panose="02010600030101010101" pitchFamily="2" charset="-122"/>
              <a:cs typeface="+mn-cs"/>
            </a:endParaRPr>
          </a:p>
          <a:p>
            <a:pPr marR="0" algn="just" defTabSz="914400">
              <a:lnSpc>
                <a:spcPct val="150000"/>
              </a:lnSpc>
              <a:buClrTx/>
              <a:buSzTx/>
              <a:buFontTx/>
              <a:buNone/>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⑤ 焊接时注意不能有虚焊</a:t>
            </a:r>
            <a:r>
              <a:rPr kumimoji="0" lang="en-US" altLang="zh-CN" kern="1200" cap="none" spc="0" normalizeH="0" baseline="0" noProof="0" dirty="0">
                <a:latin typeface="宋体" panose="02010600030101010101" pitchFamily="2" charset="-122"/>
                <a:ea typeface="宋体" panose="02010600030101010101" pitchFamily="2" charset="-122"/>
                <a:cs typeface="+mn-cs"/>
              </a:rPr>
              <a:t>,</a:t>
            </a:r>
            <a:r>
              <a:rPr kumimoji="0" lang="zh-CN" altLang="en-US" kern="1200" cap="none" spc="0" normalizeH="0" baseline="0" noProof="0" dirty="0">
                <a:latin typeface="宋体" panose="02010600030101010101" pitchFamily="2" charset="-122"/>
                <a:ea typeface="宋体" panose="02010600030101010101" pitchFamily="2" charset="-122"/>
                <a:cs typeface="+mn-cs"/>
              </a:rPr>
              <a:t>防止在飞行过程中因为抖动而导致接口松动。</a:t>
            </a:r>
            <a:endParaRPr kumimoji="0" lang="zh-CN" altLang="en-US" kern="1200" cap="none" spc="0" normalizeH="0" baseline="0" noProof="0" dirty="0">
              <a:latin typeface="宋体" panose="02010600030101010101" pitchFamily="2" charset="-122"/>
              <a:ea typeface="宋体" panose="02010600030101010101" pitchFamily="2" charset="-122"/>
              <a:cs typeface="+mn-cs"/>
            </a:endParaRPr>
          </a:p>
          <a:p>
            <a:pPr marR="0" algn="just" defTabSz="914400">
              <a:lnSpc>
                <a:spcPct val="150000"/>
              </a:lnSpc>
              <a:buClrTx/>
              <a:buSzTx/>
              <a:buFontTx/>
              <a:buNone/>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⑥ 上螺钉时按照对角线原则拧螺钉</a:t>
            </a:r>
            <a:r>
              <a:rPr kumimoji="0" lang="en-US" altLang="zh-CN" kern="1200" cap="none" spc="0" normalizeH="0" baseline="0" noProof="0" dirty="0">
                <a:latin typeface="宋体" panose="02010600030101010101" pitchFamily="2" charset="-122"/>
                <a:ea typeface="宋体" panose="02010600030101010101" pitchFamily="2" charset="-122"/>
                <a:cs typeface="+mn-cs"/>
              </a:rPr>
              <a:t>,</a:t>
            </a:r>
            <a:r>
              <a:rPr kumimoji="0" lang="zh-CN" altLang="en-US" kern="1200" cap="none" spc="0" normalizeH="0" baseline="0" noProof="0" dirty="0">
                <a:latin typeface="宋体" panose="02010600030101010101" pitchFamily="2" charset="-122"/>
                <a:ea typeface="宋体" panose="02010600030101010101" pitchFamily="2" charset="-122"/>
                <a:cs typeface="+mn-cs"/>
              </a:rPr>
              <a:t>待所有螺钉上完再拧紧。</a:t>
            </a:r>
            <a:endParaRPr kumimoji="0" lang="zh-CN" altLang="en-US" kern="1200" cap="none" spc="0" normalizeH="0" baseline="0" noProof="0" dirty="0">
              <a:latin typeface="宋体" panose="02010600030101010101" pitchFamily="2" charset="-122"/>
              <a:ea typeface="宋体" panose="02010600030101010101" pitchFamily="2" charset="-122"/>
              <a:cs typeface="+mn-cs"/>
            </a:endParaRPr>
          </a:p>
          <a:p>
            <a:pPr marR="0" algn="just" defTabSz="914400">
              <a:lnSpc>
                <a:spcPct val="150000"/>
              </a:lnSpc>
              <a:buClrTx/>
              <a:buSzTx/>
              <a:buFontTx/>
              <a:buNone/>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⑦ 同颜色机臂装在同一侧</a:t>
            </a:r>
            <a:r>
              <a:rPr kumimoji="0" lang="en-US" altLang="zh-CN" kern="1200" cap="none" spc="0" normalizeH="0" baseline="0" noProof="0" dirty="0">
                <a:latin typeface="宋体" panose="02010600030101010101" pitchFamily="2" charset="-122"/>
                <a:ea typeface="宋体" panose="02010600030101010101" pitchFamily="2" charset="-122"/>
                <a:cs typeface="+mn-cs"/>
              </a:rPr>
              <a:t>,</a:t>
            </a:r>
            <a:r>
              <a:rPr kumimoji="0" lang="zh-CN" altLang="en-US" kern="1200" cap="none" spc="0" normalizeH="0" baseline="0" noProof="0" dirty="0">
                <a:latin typeface="宋体" panose="02010600030101010101" pitchFamily="2" charset="-122"/>
                <a:ea typeface="宋体" panose="02010600030101010101" pitchFamily="2" charset="-122"/>
                <a:cs typeface="+mn-cs"/>
              </a:rPr>
              <a:t>方便飞行时辨认机头方向。</a:t>
            </a:r>
            <a:endParaRPr kumimoji="0" lang="zh-CN" altLang="zh-CN"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2"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3.2.2</a:t>
            </a:r>
            <a:r>
              <a:rPr lang="zh-CN" altLang="en-US" sz="2700" dirty="0">
                <a:solidFill>
                  <a:schemeClr val="accent1"/>
                </a:solidFill>
                <a:latin typeface="华文楷体" panose="02010600040101010101" pitchFamily="2" charset="-122"/>
                <a:ea typeface="华文楷体" panose="02010600040101010101" pitchFamily="2" charset="-122"/>
              </a:rPr>
              <a:t>  机架系统的组装步骤</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6085"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15" name="文本框 14"/>
          <p:cNvSpPr txBox="1"/>
          <p:nvPr/>
        </p:nvSpPr>
        <p:spPr>
          <a:xfrm>
            <a:off x="373063" y="884238"/>
            <a:ext cx="8428038" cy="1350963"/>
          </a:xfrm>
          <a:prstGeom prst="rect">
            <a:avLst/>
          </a:prstGeom>
          <a:noFill/>
        </p:spPr>
        <p:txBody>
          <a:bodyPr>
            <a:spAutoFit/>
          </a:bodyPr>
          <a:lstStyle/>
          <a:p>
            <a:pPr marR="0" algn="just" defTabSz="914400">
              <a:lnSpc>
                <a:spcPct val="150000"/>
              </a:lnSpc>
              <a:spcAft>
                <a:spcPts val="600"/>
              </a:spcAft>
              <a:buClrTx/>
              <a:buSzTx/>
              <a:buFontTx/>
              <a:buNone/>
              <a:defRPr/>
            </a:pPr>
            <a:r>
              <a:rPr kumimoji="0" lang="en-US" altLang="zh-CN" b="1" kern="1200" cap="none" spc="0" normalizeH="0" baseline="0" noProof="0" dirty="0">
                <a:solidFill>
                  <a:srgbClr val="FF0000"/>
                </a:solidFill>
                <a:latin typeface="宋体" panose="02010600030101010101" pitchFamily="2" charset="-122"/>
                <a:ea typeface="宋体" panose="02010600030101010101" pitchFamily="2" charset="-122"/>
                <a:cs typeface="+mn-cs"/>
              </a:rPr>
              <a:t>(2)</a:t>
            </a:r>
            <a:r>
              <a:rPr kumimoji="0" lang="zh-CN" altLang="en-US" b="1" kern="1200" cap="none" spc="0" normalizeH="0" baseline="0" noProof="0" dirty="0">
                <a:solidFill>
                  <a:srgbClr val="FF0000"/>
                </a:solidFill>
                <a:latin typeface="宋体" panose="02010600030101010101" pitchFamily="2" charset="-122"/>
                <a:ea typeface="宋体" panose="02010600030101010101" pitchFamily="2" charset="-122"/>
                <a:cs typeface="+mn-cs"/>
              </a:rPr>
              <a:t>机架系统组装步骤</a:t>
            </a:r>
            <a:endParaRPr kumimoji="0" lang="en-US" altLang="zh-CN" b="1" kern="1200" cap="none" spc="0" normalizeH="0" baseline="0" noProof="0" dirty="0">
              <a:solidFill>
                <a:srgbClr val="FF0000"/>
              </a:solidFill>
              <a:latin typeface="宋体" panose="02010600030101010101" pitchFamily="2" charset="-122"/>
              <a:ea typeface="宋体" panose="02010600030101010101" pitchFamily="2" charset="-122"/>
              <a:cs typeface="+mn-cs"/>
            </a:endParaRPr>
          </a:p>
          <a:p>
            <a:pPr marR="0" indent="457200" algn="just" defTabSz="914400">
              <a:lnSpc>
                <a:spcPct val="150000"/>
              </a:lnSpc>
              <a:spcAft>
                <a:spcPts val="0"/>
              </a:spcAft>
              <a:buClrTx/>
              <a:buSzTx/>
              <a:buFontTx/>
              <a:buNone/>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需要注意的是，在安装机架之前应先将中心板底部的主电源线和电调电源线先焊接好，以免整机装配好后不便于焊接。</a:t>
            </a:r>
            <a:endParaRPr kumimoji="0" lang="en-US" altLang="zh-CN" kern="1200" cap="none" spc="0" normalizeH="0" baseline="0" noProof="0" dirty="0">
              <a:latin typeface="宋体" panose="02010600030101010101" pitchFamily="2" charset="-122"/>
              <a:ea typeface="宋体" panose="02010600030101010101" pitchFamily="2" charset="-122"/>
              <a:cs typeface="+mn-cs"/>
            </a:endParaRPr>
          </a:p>
        </p:txBody>
      </p:sp>
      <p:sp>
        <p:nvSpPr>
          <p:cNvPr id="8" name="文本框 7"/>
          <p:cNvSpPr txBox="1"/>
          <p:nvPr/>
        </p:nvSpPr>
        <p:spPr>
          <a:xfrm>
            <a:off x="373063" y="2495550"/>
            <a:ext cx="2582863" cy="2935288"/>
          </a:xfrm>
          <a:prstGeom prst="rect">
            <a:avLst/>
          </a:prstGeom>
          <a:noFill/>
        </p:spPr>
        <p:txBody>
          <a:bodyPr>
            <a:spAutoFit/>
          </a:bodyPr>
          <a:lstStyle/>
          <a:p>
            <a:pPr marL="285750" marR="0" indent="-285750" algn="just" defTabSz="914400">
              <a:lnSpc>
                <a:spcPct val="150000"/>
              </a:lnSpc>
              <a:buClrTx/>
              <a:buSzTx/>
              <a:buFont typeface="Wingdings" panose="05000000000000000000" pitchFamily="2" charset="2"/>
              <a:buChar char="n"/>
              <a:defRPr/>
            </a:pPr>
            <a:r>
              <a:rPr kumimoji="0" lang="zh-CN" altLang="en-US" b="1" kern="1200" cap="none" spc="0" normalizeH="0" baseline="0" noProof="0" dirty="0">
                <a:latin typeface="宋体" panose="02010600030101010101" pitchFamily="2" charset="-122"/>
                <a:ea typeface="宋体" panose="02010600030101010101" pitchFamily="2" charset="-122"/>
                <a:cs typeface="+mn-cs"/>
              </a:rPr>
              <a:t>电调焊接 </a:t>
            </a:r>
            <a:endParaRPr kumimoji="0" lang="en-US" altLang="zh-CN" b="1" kern="1200" cap="none" spc="0" normalizeH="0" baseline="0" noProof="0" dirty="0">
              <a:latin typeface="宋体" panose="02010600030101010101" pitchFamily="2" charset="-122"/>
              <a:ea typeface="宋体" panose="02010600030101010101" pitchFamily="2" charset="-122"/>
              <a:cs typeface="+mn-cs"/>
            </a:endParaRPr>
          </a:p>
          <a:p>
            <a:pPr marR="0" indent="457200" algn="just" defTabSz="914400">
              <a:lnSpc>
                <a:spcPct val="150000"/>
              </a:lnSpc>
              <a:buClrTx/>
              <a:buSzTx/>
              <a:buFontTx/>
              <a:buNone/>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将电调输入端的两根电源线分别焊接到下中心板</a:t>
            </a:r>
            <a:r>
              <a:rPr kumimoji="0" lang="en-US" altLang="zh-CN" kern="1200" cap="none" spc="0" normalizeH="0" baseline="0" noProof="0" dirty="0">
                <a:latin typeface="宋体" panose="02010600030101010101" pitchFamily="2" charset="-122"/>
                <a:ea typeface="宋体" panose="02010600030101010101" pitchFamily="2" charset="-122"/>
                <a:cs typeface="+mn-cs"/>
              </a:rPr>
              <a:t>(</a:t>
            </a:r>
            <a:r>
              <a:rPr kumimoji="0" lang="zh-CN" altLang="en-US" kern="1200" cap="none" spc="0" normalizeH="0" baseline="0" noProof="0" dirty="0">
                <a:latin typeface="宋体" panose="02010600030101010101" pitchFamily="2" charset="-122"/>
                <a:ea typeface="宋体" panose="02010600030101010101" pitchFamily="2" charset="-122"/>
                <a:cs typeface="+mn-cs"/>
              </a:rPr>
              <a:t>分电板</a:t>
            </a:r>
            <a:r>
              <a:rPr kumimoji="0" lang="en-US" altLang="zh-CN" kern="1200" cap="none" spc="0" normalizeH="0" baseline="0" noProof="0" dirty="0">
                <a:latin typeface="宋体" panose="02010600030101010101" pitchFamily="2" charset="-122"/>
                <a:ea typeface="宋体" panose="02010600030101010101" pitchFamily="2" charset="-122"/>
                <a:cs typeface="+mn-cs"/>
              </a:rPr>
              <a:t>)</a:t>
            </a:r>
            <a:r>
              <a:rPr kumimoji="0" lang="zh-CN" altLang="en-US" kern="1200" cap="none" spc="0" normalizeH="0" baseline="0" noProof="0" dirty="0">
                <a:latin typeface="宋体" panose="02010600030101010101" pitchFamily="2" charset="-122"/>
                <a:ea typeface="宋体" panose="02010600030101010101" pitchFamily="2" charset="-122"/>
                <a:cs typeface="+mn-cs"/>
              </a:rPr>
              <a:t>的正极</a:t>
            </a:r>
            <a:r>
              <a:rPr kumimoji="0" lang="en-US" altLang="zh-CN" kern="1200" cap="none" spc="0" normalizeH="0" baseline="0" noProof="0" dirty="0">
                <a:latin typeface="宋体" panose="02010600030101010101" pitchFamily="2" charset="-122"/>
                <a:ea typeface="宋体" panose="02010600030101010101" pitchFamily="2" charset="-122"/>
                <a:cs typeface="+mn-cs"/>
              </a:rPr>
              <a:t>(</a:t>
            </a:r>
            <a:r>
              <a:rPr kumimoji="0" lang="zh-CN" altLang="en-US" kern="1200" cap="none" spc="0" normalizeH="0" baseline="0" noProof="0" dirty="0">
                <a:latin typeface="宋体" panose="02010600030101010101" pitchFamily="2" charset="-122"/>
                <a:ea typeface="宋体" panose="02010600030101010101" pitchFamily="2" charset="-122"/>
                <a:cs typeface="+mn-cs"/>
              </a:rPr>
              <a:t>红线</a:t>
            </a:r>
            <a:r>
              <a:rPr kumimoji="0" lang="en-US" altLang="zh-CN" kern="1200" cap="none" spc="0" normalizeH="0" baseline="0" noProof="0" dirty="0">
                <a:latin typeface="宋体" panose="02010600030101010101" pitchFamily="2" charset="-122"/>
                <a:ea typeface="宋体" panose="02010600030101010101" pitchFamily="2" charset="-122"/>
                <a:cs typeface="+mn-cs"/>
              </a:rPr>
              <a:t>)</a:t>
            </a:r>
            <a:r>
              <a:rPr kumimoji="0" lang="zh-CN" altLang="en-US" kern="1200" cap="none" spc="0" normalizeH="0" baseline="0" noProof="0" dirty="0">
                <a:latin typeface="宋体" panose="02010600030101010101" pitchFamily="2" charset="-122"/>
                <a:ea typeface="宋体" panose="02010600030101010101" pitchFamily="2" charset="-122"/>
                <a:cs typeface="+mn-cs"/>
              </a:rPr>
              <a:t>和负极</a:t>
            </a:r>
            <a:r>
              <a:rPr kumimoji="0" lang="en-US" altLang="zh-CN" kern="1200" cap="none" spc="0" normalizeH="0" baseline="0" noProof="0" dirty="0">
                <a:latin typeface="宋体" panose="02010600030101010101" pitchFamily="2" charset="-122"/>
                <a:ea typeface="宋体" panose="02010600030101010101" pitchFamily="2" charset="-122"/>
                <a:cs typeface="+mn-cs"/>
              </a:rPr>
              <a:t>(</a:t>
            </a:r>
            <a:r>
              <a:rPr kumimoji="0" lang="zh-CN" altLang="en-US" kern="1200" cap="none" spc="0" normalizeH="0" baseline="0" noProof="0" dirty="0">
                <a:latin typeface="宋体" panose="02010600030101010101" pitchFamily="2" charset="-122"/>
                <a:ea typeface="宋体" panose="02010600030101010101" pitchFamily="2" charset="-122"/>
                <a:cs typeface="+mn-cs"/>
              </a:rPr>
              <a:t>黑线</a:t>
            </a:r>
            <a:r>
              <a:rPr kumimoji="0" lang="en-US" altLang="zh-CN" kern="1200" cap="none" spc="0" normalizeH="0" baseline="0" noProof="0" dirty="0">
                <a:latin typeface="宋体" panose="02010600030101010101" pitchFamily="2" charset="-122"/>
                <a:ea typeface="宋体" panose="02010600030101010101" pitchFamily="2" charset="-122"/>
                <a:cs typeface="+mn-cs"/>
              </a:rPr>
              <a:t>)</a:t>
            </a:r>
            <a:r>
              <a:rPr kumimoji="0" lang="zh-CN" altLang="en-US" kern="1200" cap="none" spc="0" normalizeH="0" baseline="0" noProof="0" dirty="0">
                <a:latin typeface="宋体" panose="02010600030101010101" pitchFamily="2" charset="-122"/>
                <a:ea typeface="宋体" panose="02010600030101010101" pitchFamily="2" charset="-122"/>
                <a:cs typeface="+mn-cs"/>
              </a:rPr>
              <a:t>上，电调的输出端焊接上插头，具体如图</a:t>
            </a:r>
            <a:r>
              <a:rPr kumimoji="0" lang="en-US" altLang="zh-CN" kern="1200" cap="none" spc="0" normalizeH="0" baseline="0" noProof="0" dirty="0">
                <a:latin typeface="宋体" panose="02010600030101010101" pitchFamily="2" charset="-122"/>
                <a:ea typeface="宋体" panose="02010600030101010101" pitchFamily="2" charset="-122"/>
                <a:cs typeface="+mn-cs"/>
              </a:rPr>
              <a:t>3-8</a:t>
            </a:r>
            <a:r>
              <a:rPr kumimoji="0" lang="zh-CN" altLang="en-US" kern="1200" cap="none" spc="0" normalizeH="0" baseline="0" noProof="0" dirty="0">
                <a:latin typeface="宋体" panose="02010600030101010101" pitchFamily="2" charset="-122"/>
                <a:ea typeface="宋体" panose="02010600030101010101" pitchFamily="2" charset="-122"/>
                <a:cs typeface="+mn-cs"/>
              </a:rPr>
              <a:t>所示。</a:t>
            </a:r>
            <a:endParaRPr kumimoji="0" lang="zh-CN" altLang="en-US" kern="1200" cap="none" spc="0" normalizeH="0" baseline="0" noProof="0" dirty="0">
              <a:latin typeface="宋体" panose="02010600030101010101" pitchFamily="2" charset="-122"/>
              <a:ea typeface="宋体" panose="02010600030101010101" pitchFamily="2" charset="-122"/>
              <a:cs typeface="+mn-cs"/>
            </a:endParaRPr>
          </a:p>
        </p:txBody>
      </p:sp>
      <p:pic>
        <p:nvPicPr>
          <p:cNvPr id="48136" name="图片 3"/>
          <p:cNvPicPr>
            <a:picLocks noChangeAspect="1"/>
          </p:cNvPicPr>
          <p:nvPr/>
        </p:nvPicPr>
        <p:blipFill>
          <a:blip r:embed="rId2"/>
          <a:stretch>
            <a:fillRect/>
          </a:stretch>
        </p:blipFill>
        <p:spPr>
          <a:xfrm>
            <a:off x="3543300" y="2495550"/>
            <a:ext cx="5257800" cy="3505200"/>
          </a:xfrm>
          <a:prstGeom prst="rect">
            <a:avLst/>
          </a:prstGeom>
          <a:noFill/>
          <a:ln w="9525">
            <a:noFill/>
          </a:ln>
        </p:spPr>
      </p:pic>
      <p:sp>
        <p:nvSpPr>
          <p:cNvPr id="48137" name="文本框 2"/>
          <p:cNvSpPr txBox="1"/>
          <p:nvPr/>
        </p:nvSpPr>
        <p:spPr>
          <a:xfrm>
            <a:off x="4973638" y="6243638"/>
            <a:ext cx="2397125" cy="33972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FontTx/>
              <a:buNone/>
            </a:pPr>
            <a:r>
              <a:rPr lang="zh-CN" altLang="en-US" sz="1600" dirty="0">
                <a:latin typeface="宋体" panose="02010600030101010101" pitchFamily="2" charset="-122"/>
                <a:ea typeface="宋体" panose="02010600030101010101" pitchFamily="2" charset="-122"/>
              </a:rPr>
              <a:t>图</a:t>
            </a:r>
            <a:r>
              <a:rPr lang="en-US" altLang="zh-CN" sz="1600" dirty="0">
                <a:latin typeface="宋体" panose="02010600030101010101" pitchFamily="2" charset="-122"/>
                <a:ea typeface="宋体" panose="02010600030101010101" pitchFamily="2" charset="-122"/>
              </a:rPr>
              <a:t>3-8 </a:t>
            </a:r>
            <a:r>
              <a:rPr lang="zh-CN" altLang="en-US" sz="1600" dirty="0">
                <a:latin typeface="宋体" panose="02010600030101010101" pitchFamily="2" charset="-122"/>
                <a:ea typeface="宋体" panose="02010600030101010101" pitchFamily="2" charset="-122"/>
              </a:rPr>
              <a:t>电调焊接示意图</a:t>
            </a:r>
            <a:endParaRPr lang="zh-CN" altLang="en-US" sz="1600" dirty="0">
              <a:latin typeface="宋体" panose="02010600030101010101" pitchFamily="2" charset="-122"/>
              <a:ea typeface="宋体" panose="02010600030101010101" pitchFamily="2" charset="-122"/>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8136"/>
                                        </p:tgtEl>
                                        <p:attrNameLst>
                                          <p:attrName>style.visibility</p:attrName>
                                        </p:attrNameLst>
                                      </p:cBhvr>
                                      <p:to>
                                        <p:strVal val="visible"/>
                                      </p:to>
                                    </p:set>
                                    <p:anim calcmode="lin" valueType="num">
                                      <p:cBhvr additive="base">
                                        <p:cTn id="17" dur="500" fill="hold"/>
                                        <p:tgtEl>
                                          <p:spTgt spid="48136"/>
                                        </p:tgtEl>
                                        <p:attrNameLst>
                                          <p:attrName>ppt_x</p:attrName>
                                        </p:attrNameLst>
                                      </p:cBhvr>
                                      <p:tavLst>
                                        <p:tav tm="0">
                                          <p:val>
                                            <p:strVal val="#ppt_x"/>
                                          </p:val>
                                        </p:tav>
                                        <p:tav tm="100000">
                                          <p:val>
                                            <p:strVal val="#ppt_x"/>
                                          </p:val>
                                        </p:tav>
                                      </p:tavLst>
                                    </p:anim>
                                    <p:anim calcmode="lin" valueType="num">
                                      <p:cBhvr additive="base">
                                        <p:cTn id="18" dur="500" fill="hold"/>
                                        <p:tgtEl>
                                          <p:spTgt spid="4813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8137"/>
                                        </p:tgtEl>
                                        <p:attrNameLst>
                                          <p:attrName>style.visibility</p:attrName>
                                        </p:attrNameLst>
                                      </p:cBhvr>
                                      <p:to>
                                        <p:strVal val="visible"/>
                                      </p:to>
                                    </p:set>
                                    <p:anim calcmode="lin" valueType="num">
                                      <p:cBhvr additive="base">
                                        <p:cTn id="21" dur="500" fill="hold"/>
                                        <p:tgtEl>
                                          <p:spTgt spid="48137"/>
                                        </p:tgtEl>
                                        <p:attrNameLst>
                                          <p:attrName>ppt_x</p:attrName>
                                        </p:attrNameLst>
                                      </p:cBhvr>
                                      <p:tavLst>
                                        <p:tav tm="0">
                                          <p:val>
                                            <p:strVal val="#ppt_x"/>
                                          </p:val>
                                        </p:tav>
                                        <p:tav tm="100000">
                                          <p:val>
                                            <p:strVal val="#ppt_x"/>
                                          </p:val>
                                        </p:tav>
                                      </p:tavLst>
                                    </p:anim>
                                    <p:anim calcmode="lin" valueType="num">
                                      <p:cBhvr additive="base">
                                        <p:cTn id="22" dur="500" fill="hold"/>
                                        <p:tgtEl>
                                          <p:spTgt spid="481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p:bldP spid="4813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30"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3.2.2</a:t>
            </a:r>
            <a:r>
              <a:rPr lang="zh-CN" altLang="en-US" sz="2700" dirty="0">
                <a:solidFill>
                  <a:schemeClr val="accent1"/>
                </a:solidFill>
                <a:latin typeface="华文楷体" panose="02010600040101010101" pitchFamily="2" charset="-122"/>
                <a:ea typeface="华文楷体" panose="02010600040101010101" pitchFamily="2" charset="-122"/>
              </a:rPr>
              <a:t>  机架系统的组装步骤</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8133"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15" name="文本框 14"/>
          <p:cNvSpPr txBox="1"/>
          <p:nvPr/>
        </p:nvSpPr>
        <p:spPr>
          <a:xfrm>
            <a:off x="373063" y="884238"/>
            <a:ext cx="8428038" cy="2538413"/>
          </a:xfrm>
          <a:prstGeom prst="rect">
            <a:avLst/>
          </a:prstGeom>
          <a:noFill/>
        </p:spPr>
        <p:txBody>
          <a:bodyPr>
            <a:spAutoFit/>
          </a:bodyPr>
          <a:lstStyle/>
          <a:p>
            <a:pPr marL="285750" marR="0" indent="-285750" algn="just" defTabSz="914400">
              <a:lnSpc>
                <a:spcPct val="150000"/>
              </a:lnSpc>
              <a:spcAft>
                <a:spcPts val="0"/>
              </a:spcAft>
              <a:buClrTx/>
              <a:buSzTx/>
              <a:buFont typeface="Wingdings" panose="05000000000000000000" pitchFamily="2" charset="2"/>
              <a:buChar char="n"/>
              <a:defRPr/>
            </a:pPr>
            <a:r>
              <a:rPr kumimoji="0" lang="zh-CN" altLang="zh-CN" b="1"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电源插头焊接</a:t>
            </a:r>
            <a:endParaRPr kumimoji="0" lang="zh-CN" altLang="zh-CN" b="1"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R="0" indent="457200" algn="just" defTabSz="914400">
              <a:lnSpc>
                <a:spcPct val="150000"/>
              </a:lnSpc>
              <a:spcAft>
                <a:spcPts val="0"/>
              </a:spcAft>
              <a:buClrTx/>
              <a:buSzTx/>
              <a:buFontTx/>
              <a:buNone/>
              <a:defRPr/>
            </a:pP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电源线选用</a:t>
            </a:r>
            <a:r>
              <a:rPr kumimoji="0" lang="en-US"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14AWG</a:t>
            </a: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软硅胶线（注意：红线接正极，黑线接负极），剥线时注意不要破坏红色电源线的硅胶层，以免造成短路，并且长度刚好够焊接到中心板上即可。</a:t>
            </a:r>
            <a:endParaRPr kumimoji="0" lang="zh-CN" altLang="zh-CN"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R="0" indent="457200" algn="just" defTabSz="914400">
              <a:lnSpc>
                <a:spcPct val="150000"/>
              </a:lnSpc>
              <a:spcAft>
                <a:spcPts val="0"/>
              </a:spcAft>
              <a:buClrTx/>
              <a:buSzTx/>
              <a:buFontTx/>
              <a:buNone/>
              <a:defRPr/>
            </a:pP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电源线接头用</a:t>
            </a:r>
            <a:r>
              <a:rPr kumimoji="0" lang="en-US"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XT60</a:t>
            </a: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公头，焊接时，注意接头上的</a:t>
            </a:r>
            <a:r>
              <a:rPr kumimoji="0" lang="en-US"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a:t>
            </a: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、﹣接口对应着红线与黑线，剥线长度</a:t>
            </a:r>
            <a:r>
              <a:rPr kumimoji="0" lang="en-US"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4mm</a:t>
            </a:r>
            <a:r>
              <a:rPr kumimoji="0" lang="zh-CN" altLang="en-US"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可</a:t>
            </a: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刚好插入</a:t>
            </a:r>
            <a:r>
              <a:rPr kumimoji="0" lang="en-US"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XT60</a:t>
            </a: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接口。</a:t>
            </a:r>
            <a:r>
              <a:rPr kumimoji="0" lang="zh-CN" altLang="en-US"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电源线插头焊接如图</a:t>
            </a:r>
            <a:r>
              <a:rPr kumimoji="0" lang="en-US"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3-9</a:t>
            </a:r>
            <a:r>
              <a:rPr kumimoji="0" lang="zh-CN" altLang="en-US"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所示。</a:t>
            </a:r>
            <a:endParaRPr kumimoji="0" lang="zh-CN" altLang="zh-CN"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p:txBody>
      </p:sp>
      <p:sp>
        <p:nvSpPr>
          <p:cNvPr id="50183" name="文本框 2"/>
          <p:cNvSpPr txBox="1"/>
          <p:nvPr/>
        </p:nvSpPr>
        <p:spPr>
          <a:xfrm>
            <a:off x="3662363" y="5803900"/>
            <a:ext cx="2395537" cy="338138"/>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FontTx/>
              <a:buNone/>
            </a:pPr>
            <a:r>
              <a:rPr lang="zh-CN" altLang="en-US" sz="1600" dirty="0">
                <a:latin typeface="宋体" panose="02010600030101010101" pitchFamily="2" charset="-122"/>
                <a:ea typeface="宋体" panose="02010600030101010101" pitchFamily="2" charset="-122"/>
              </a:rPr>
              <a:t>图</a:t>
            </a:r>
            <a:r>
              <a:rPr lang="en-US" altLang="zh-CN" sz="1600" dirty="0">
                <a:latin typeface="宋体" panose="02010600030101010101" pitchFamily="2" charset="-122"/>
                <a:ea typeface="宋体" panose="02010600030101010101" pitchFamily="2" charset="-122"/>
              </a:rPr>
              <a:t>3-9 </a:t>
            </a:r>
            <a:r>
              <a:rPr lang="zh-CN" altLang="en-US" sz="1600" dirty="0">
                <a:latin typeface="宋体" panose="02010600030101010101" pitchFamily="2" charset="-122"/>
                <a:ea typeface="宋体" panose="02010600030101010101" pitchFamily="2" charset="-122"/>
              </a:rPr>
              <a:t>电源线插头焊接</a:t>
            </a:r>
            <a:endParaRPr lang="zh-CN" altLang="en-US" sz="1600" dirty="0">
              <a:latin typeface="宋体" panose="02010600030101010101" pitchFamily="2" charset="-122"/>
              <a:ea typeface="宋体" panose="02010600030101010101" pitchFamily="2" charset="-122"/>
            </a:endParaRPr>
          </a:p>
        </p:txBody>
      </p:sp>
      <p:pic>
        <p:nvPicPr>
          <p:cNvPr id="50184" name="图片 1"/>
          <p:cNvPicPr>
            <a:picLocks noChangeAspect="1"/>
          </p:cNvPicPr>
          <p:nvPr/>
        </p:nvPicPr>
        <p:blipFill>
          <a:blip r:embed="rId2"/>
          <a:stretch>
            <a:fillRect/>
          </a:stretch>
        </p:blipFill>
        <p:spPr>
          <a:xfrm>
            <a:off x="1995488" y="4030663"/>
            <a:ext cx="5153025" cy="1604962"/>
          </a:xfrm>
          <a:prstGeom prst="rect">
            <a:avLst/>
          </a:prstGeom>
          <a:noFill/>
          <a:ln w="9525">
            <a:noFill/>
          </a:ln>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0184"/>
                                        </p:tgtEl>
                                        <p:attrNameLst>
                                          <p:attrName>style.visibility</p:attrName>
                                        </p:attrNameLst>
                                      </p:cBhvr>
                                      <p:to>
                                        <p:strVal val="visible"/>
                                      </p:to>
                                    </p:set>
                                    <p:anim calcmode="lin" valueType="num">
                                      <p:cBhvr additive="base">
                                        <p:cTn id="12" dur="500" fill="hold"/>
                                        <p:tgtEl>
                                          <p:spTgt spid="50184"/>
                                        </p:tgtEl>
                                        <p:attrNameLst>
                                          <p:attrName>ppt_x</p:attrName>
                                        </p:attrNameLst>
                                      </p:cBhvr>
                                      <p:tavLst>
                                        <p:tav tm="0">
                                          <p:val>
                                            <p:strVal val="#ppt_x"/>
                                          </p:val>
                                        </p:tav>
                                        <p:tav tm="100000">
                                          <p:val>
                                            <p:strVal val="#ppt_x"/>
                                          </p:val>
                                        </p:tav>
                                      </p:tavLst>
                                    </p:anim>
                                    <p:anim calcmode="lin" valueType="num">
                                      <p:cBhvr additive="base">
                                        <p:cTn id="13" dur="500" fill="hold"/>
                                        <p:tgtEl>
                                          <p:spTgt spid="50184"/>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50183"/>
                                        </p:tgtEl>
                                        <p:attrNameLst>
                                          <p:attrName>style.visibility</p:attrName>
                                        </p:attrNameLst>
                                      </p:cBhvr>
                                      <p:to>
                                        <p:strVal val="visible"/>
                                      </p:to>
                                    </p:set>
                                    <p:anim calcmode="lin" valueType="num">
                                      <p:cBhvr additive="base">
                                        <p:cTn id="16" dur="500" fill="hold"/>
                                        <p:tgtEl>
                                          <p:spTgt spid="50183"/>
                                        </p:tgtEl>
                                        <p:attrNameLst>
                                          <p:attrName>ppt_x</p:attrName>
                                        </p:attrNameLst>
                                      </p:cBhvr>
                                      <p:tavLst>
                                        <p:tav tm="0">
                                          <p:val>
                                            <p:strVal val="#ppt_x"/>
                                          </p:val>
                                        </p:tav>
                                        <p:tav tm="100000">
                                          <p:val>
                                            <p:strVal val="#ppt_x"/>
                                          </p:val>
                                        </p:tav>
                                      </p:tavLst>
                                    </p:anim>
                                    <p:anim calcmode="lin" valueType="num">
                                      <p:cBhvr additive="base">
                                        <p:cTn id="17" dur="500" fill="hold"/>
                                        <p:tgtEl>
                                          <p:spTgt spid="501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5018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8"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3.2.2</a:t>
            </a:r>
            <a:r>
              <a:rPr lang="zh-CN" altLang="en-US" sz="2700" dirty="0">
                <a:solidFill>
                  <a:schemeClr val="accent1"/>
                </a:solidFill>
                <a:latin typeface="华文楷体" panose="02010600040101010101" pitchFamily="2" charset="-122"/>
                <a:ea typeface="华文楷体" panose="02010600040101010101" pitchFamily="2" charset="-122"/>
              </a:rPr>
              <a:t>  机架系统的组装步骤</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0181"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15" name="文本框 14"/>
          <p:cNvSpPr txBox="1"/>
          <p:nvPr/>
        </p:nvSpPr>
        <p:spPr>
          <a:xfrm>
            <a:off x="373063" y="884238"/>
            <a:ext cx="8428038" cy="1689100"/>
          </a:xfrm>
          <a:prstGeom prst="rect">
            <a:avLst/>
          </a:prstGeom>
          <a:noFill/>
        </p:spPr>
        <p:txBody>
          <a:bodyPr>
            <a:spAutoFit/>
          </a:bodyPr>
          <a:lstStyle/>
          <a:p>
            <a:pPr marL="285750" marR="0" indent="-285750" algn="just" defTabSz="914400">
              <a:lnSpc>
                <a:spcPct val="150000"/>
              </a:lnSpc>
              <a:spcAft>
                <a:spcPts val="0"/>
              </a:spcAft>
              <a:buClrTx/>
              <a:buSzTx/>
              <a:buFont typeface="Wingdings" panose="05000000000000000000" pitchFamily="2" charset="2"/>
              <a:buChar char="n"/>
              <a:defRPr/>
            </a:pPr>
            <a:r>
              <a:rPr kumimoji="0" lang="zh-CN" altLang="zh-CN" b="1"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电源线和电源管理模块焊接</a:t>
            </a:r>
            <a:endParaRPr kumimoji="0" lang="zh-CN" altLang="zh-CN" b="1"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endParaRPr>
          </a:p>
          <a:p>
            <a:pPr marR="0" indent="457200" algn="just" defTabSz="914400">
              <a:lnSpc>
                <a:spcPct val="150000"/>
              </a:lnSpc>
              <a:spcAft>
                <a:spcPts val="0"/>
              </a:spcAft>
              <a:buClrTx/>
              <a:buSzTx/>
              <a:buFontTx/>
              <a:buNone/>
              <a:defRPr/>
            </a:pPr>
            <a:r>
              <a:rPr kumimoji="0" lang="zh-CN" altLang="zh-CN"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将电源线和电源管理模块的正极线缆端一起焊接到中心板上电源正极位置，将电源线和电源管理模块的负极线缆端一起焊接到中心板上电源负极位置，如图</a:t>
            </a:r>
            <a:r>
              <a:rPr kumimoji="0" lang="en-US" altLang="zh-CN"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3-10</a:t>
            </a:r>
            <a:r>
              <a:rPr kumimoji="0" lang="zh-CN" altLang="zh-CN"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所示</a:t>
            </a:r>
            <a:r>
              <a:rPr kumimoji="0" lang="zh-CN" altLang="en-US"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a:t>
            </a:r>
            <a:endParaRPr kumimoji="0" lang="zh-CN" altLang="zh-CN"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endParaRPr>
          </a:p>
        </p:txBody>
      </p:sp>
      <p:sp>
        <p:nvSpPr>
          <p:cNvPr id="52231" name="文本框 2"/>
          <p:cNvSpPr txBox="1"/>
          <p:nvPr/>
        </p:nvSpPr>
        <p:spPr>
          <a:xfrm>
            <a:off x="2790825" y="6334125"/>
            <a:ext cx="3562350" cy="338138"/>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FontTx/>
              <a:buNone/>
            </a:pPr>
            <a:r>
              <a:rPr lang="zh-CN" altLang="en-US" sz="1600" dirty="0">
                <a:latin typeface="宋体" panose="02010600030101010101" pitchFamily="2" charset="-122"/>
                <a:ea typeface="宋体" panose="02010600030101010101" pitchFamily="2" charset="-122"/>
              </a:rPr>
              <a:t>图</a:t>
            </a:r>
            <a:r>
              <a:rPr lang="en-US" altLang="zh-CN" sz="1600" dirty="0">
                <a:latin typeface="宋体" panose="02010600030101010101" pitchFamily="2" charset="-122"/>
                <a:ea typeface="宋体" panose="02010600030101010101" pitchFamily="2" charset="-122"/>
              </a:rPr>
              <a:t>3-10 </a:t>
            </a:r>
            <a:r>
              <a:rPr lang="zh-CN" altLang="en-US" sz="1600" dirty="0">
                <a:latin typeface="宋体" panose="02010600030101010101" pitchFamily="2" charset="-122"/>
                <a:ea typeface="宋体" panose="02010600030101010101" pitchFamily="2" charset="-122"/>
              </a:rPr>
              <a:t>电源和电源管理模块线缆焊接</a:t>
            </a:r>
            <a:endParaRPr lang="zh-CN" altLang="en-US" sz="1600" dirty="0">
              <a:latin typeface="宋体" panose="02010600030101010101" pitchFamily="2" charset="-122"/>
              <a:ea typeface="宋体" panose="02010600030101010101" pitchFamily="2" charset="-122"/>
            </a:endParaRPr>
          </a:p>
        </p:txBody>
      </p:sp>
      <p:pic>
        <p:nvPicPr>
          <p:cNvPr id="52232" name="图片 1"/>
          <p:cNvPicPr>
            <a:picLocks noChangeAspect="1"/>
          </p:cNvPicPr>
          <p:nvPr/>
        </p:nvPicPr>
        <p:blipFill>
          <a:blip r:embed="rId2"/>
          <a:stretch>
            <a:fillRect/>
          </a:stretch>
        </p:blipFill>
        <p:spPr>
          <a:xfrm>
            <a:off x="1949450" y="2708275"/>
            <a:ext cx="5275263" cy="3490913"/>
          </a:xfrm>
          <a:prstGeom prst="rect">
            <a:avLst/>
          </a:prstGeom>
          <a:noFill/>
          <a:ln w="9525">
            <a:noFill/>
          </a:ln>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2232"/>
                                        </p:tgtEl>
                                        <p:attrNameLst>
                                          <p:attrName>style.visibility</p:attrName>
                                        </p:attrNameLst>
                                      </p:cBhvr>
                                      <p:to>
                                        <p:strVal val="visible"/>
                                      </p:to>
                                    </p:set>
                                    <p:anim calcmode="lin" valueType="num">
                                      <p:cBhvr additive="base">
                                        <p:cTn id="12" dur="500" fill="hold"/>
                                        <p:tgtEl>
                                          <p:spTgt spid="52232"/>
                                        </p:tgtEl>
                                        <p:attrNameLst>
                                          <p:attrName>ppt_x</p:attrName>
                                        </p:attrNameLst>
                                      </p:cBhvr>
                                      <p:tavLst>
                                        <p:tav tm="0">
                                          <p:val>
                                            <p:strVal val="#ppt_x"/>
                                          </p:val>
                                        </p:tav>
                                        <p:tav tm="100000">
                                          <p:val>
                                            <p:strVal val="#ppt_x"/>
                                          </p:val>
                                        </p:tav>
                                      </p:tavLst>
                                    </p:anim>
                                    <p:anim calcmode="lin" valueType="num">
                                      <p:cBhvr additive="base">
                                        <p:cTn id="13" dur="500" fill="hold"/>
                                        <p:tgtEl>
                                          <p:spTgt spid="52232"/>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52231"/>
                                        </p:tgtEl>
                                        <p:attrNameLst>
                                          <p:attrName>style.visibility</p:attrName>
                                        </p:attrNameLst>
                                      </p:cBhvr>
                                      <p:to>
                                        <p:strVal val="visible"/>
                                      </p:to>
                                    </p:set>
                                    <p:anim calcmode="lin" valueType="num">
                                      <p:cBhvr additive="base">
                                        <p:cTn id="16" dur="500" fill="hold"/>
                                        <p:tgtEl>
                                          <p:spTgt spid="52231"/>
                                        </p:tgtEl>
                                        <p:attrNameLst>
                                          <p:attrName>ppt_x</p:attrName>
                                        </p:attrNameLst>
                                      </p:cBhvr>
                                      <p:tavLst>
                                        <p:tav tm="0">
                                          <p:val>
                                            <p:strVal val="#ppt_x"/>
                                          </p:val>
                                        </p:tav>
                                        <p:tav tm="100000">
                                          <p:val>
                                            <p:strVal val="#ppt_x"/>
                                          </p:val>
                                        </p:tav>
                                      </p:tavLst>
                                    </p:anim>
                                    <p:anim calcmode="lin" valueType="num">
                                      <p:cBhvr additive="base">
                                        <p:cTn id="17" dur="500" fill="hold"/>
                                        <p:tgtEl>
                                          <p:spTgt spid="522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5223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6"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3.2.2</a:t>
            </a:r>
            <a:r>
              <a:rPr lang="zh-CN" altLang="en-US" sz="2700" dirty="0">
                <a:solidFill>
                  <a:schemeClr val="accent1"/>
                </a:solidFill>
                <a:latin typeface="华文楷体" panose="02010600040101010101" pitchFamily="2" charset="-122"/>
                <a:ea typeface="华文楷体" panose="02010600040101010101" pitchFamily="2" charset="-122"/>
              </a:rPr>
              <a:t>  机架系统的组装步骤</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2229"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15" name="文本框 14"/>
          <p:cNvSpPr txBox="1"/>
          <p:nvPr/>
        </p:nvSpPr>
        <p:spPr>
          <a:xfrm>
            <a:off x="373063" y="901700"/>
            <a:ext cx="8428038" cy="1274763"/>
          </a:xfrm>
          <a:prstGeom prst="rect">
            <a:avLst/>
          </a:prstGeom>
          <a:noFill/>
        </p:spPr>
        <p:txBody>
          <a:bodyPr>
            <a:spAutoFit/>
          </a:bodyPr>
          <a:lstStyle/>
          <a:p>
            <a:pPr marL="285750" marR="0" indent="-285750" algn="just" defTabSz="914400">
              <a:lnSpc>
                <a:spcPct val="150000"/>
              </a:lnSpc>
              <a:buClrTx/>
              <a:buSzTx/>
              <a:buFont typeface="Wingdings" panose="05000000000000000000" pitchFamily="2" charset="2"/>
              <a:buChar char="n"/>
              <a:defRPr/>
            </a:pPr>
            <a:r>
              <a:rPr kumimoji="0" lang="zh-CN" altLang="en-US" b="1" kern="1200" cap="none" spc="0" normalizeH="0" baseline="0" noProof="0" dirty="0">
                <a:latin typeface="宋体" panose="02010600030101010101" pitchFamily="2" charset="-122"/>
                <a:ea typeface="宋体" panose="02010600030101010101" pitchFamily="2" charset="-122"/>
                <a:cs typeface="+mn-cs"/>
              </a:rPr>
              <a:t>检查短路 </a:t>
            </a:r>
            <a:endParaRPr kumimoji="0" lang="en-US" altLang="zh-CN" b="1" kern="1200" cap="none" spc="0" normalizeH="0" baseline="0" noProof="0" dirty="0">
              <a:latin typeface="宋体" panose="02010600030101010101" pitchFamily="2" charset="-122"/>
              <a:ea typeface="宋体" panose="02010600030101010101" pitchFamily="2" charset="-122"/>
              <a:cs typeface="+mn-cs"/>
            </a:endParaRPr>
          </a:p>
          <a:p>
            <a:pPr marR="0" indent="457200" algn="just" defTabSz="914400">
              <a:lnSpc>
                <a:spcPct val="150000"/>
              </a:lnSpc>
              <a:buClrTx/>
              <a:buSzTx/>
              <a:buFontTx/>
              <a:buNone/>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焊接完成后，检查上述焊接电路是否漏焊虚焊，再用万用表测试各个焊点是否短路。</a:t>
            </a:r>
            <a:endParaRPr kumimoji="0" lang="zh-CN" altLang="en-US" kern="1200" cap="none" spc="0" normalizeH="0" baseline="0" noProof="0" dirty="0">
              <a:latin typeface="宋体" panose="02010600030101010101" pitchFamily="2" charset="-122"/>
              <a:ea typeface="宋体" panose="02010600030101010101" pitchFamily="2" charset="-122"/>
              <a:cs typeface="+mn-cs"/>
            </a:endParaRPr>
          </a:p>
        </p:txBody>
      </p:sp>
      <p:sp>
        <p:nvSpPr>
          <p:cNvPr id="11" name="文本框 10"/>
          <p:cNvSpPr txBox="1"/>
          <p:nvPr/>
        </p:nvSpPr>
        <p:spPr>
          <a:xfrm>
            <a:off x="373063" y="4522788"/>
            <a:ext cx="8428038" cy="1285875"/>
          </a:xfrm>
          <a:prstGeom prst="rect">
            <a:avLst/>
          </a:prstGeom>
          <a:noFill/>
        </p:spPr>
        <p:txBody>
          <a:bodyPr>
            <a:spAutoFit/>
          </a:bodyPr>
          <a:lstStyle/>
          <a:p>
            <a:pPr marL="285750" marR="0" indent="-285750" algn="just" defTabSz="914400">
              <a:lnSpc>
                <a:spcPct val="150000"/>
              </a:lnSpc>
              <a:buClrTx/>
              <a:buSzTx/>
              <a:buFont typeface="Wingdings" panose="05000000000000000000" pitchFamily="2" charset="2"/>
              <a:buChar char="n"/>
              <a:defRPr/>
            </a:pPr>
            <a:r>
              <a:rPr kumimoji="0" lang="zh-CN" altLang="en-US" b="1"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安装脚架 </a:t>
            </a:r>
            <a:endParaRPr kumimoji="0" lang="en-US" altLang="zh-CN" b="1"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indent="457200" algn="just" defTabSz="914400">
              <a:lnSpc>
                <a:spcPct val="150000"/>
              </a:lnSpc>
              <a:buClrTx/>
              <a:buSzTx/>
              <a:buFontTx/>
              <a:buNone/>
              <a:defRPr/>
            </a:pP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用脚架附带的螺钉，把脚架、下中心板、机臂拧紧，如图</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3-13</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所示。四个脚架安装完成后的整体示意图如图</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3-14</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所示。</a:t>
            </a:r>
            <a:endPar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文本框 12"/>
          <p:cNvSpPr txBox="1"/>
          <p:nvPr/>
        </p:nvSpPr>
        <p:spPr>
          <a:xfrm>
            <a:off x="373063" y="2290763"/>
            <a:ext cx="8428038" cy="2117725"/>
          </a:xfrm>
          <a:prstGeom prst="rect">
            <a:avLst/>
          </a:prstGeom>
          <a:noFill/>
        </p:spPr>
        <p:txBody>
          <a:bodyPr>
            <a:spAutoFit/>
          </a:bodyPr>
          <a:lstStyle/>
          <a:p>
            <a:pPr marL="285750" marR="0" indent="-285750" algn="just" defTabSz="914400">
              <a:lnSpc>
                <a:spcPct val="150000"/>
              </a:lnSpc>
              <a:buClrTx/>
              <a:buSzTx/>
              <a:buFont typeface="Wingdings" panose="05000000000000000000" pitchFamily="2" charset="2"/>
              <a:buChar char="n"/>
              <a:defRPr/>
            </a:pPr>
            <a:r>
              <a:rPr kumimoji="0" lang="zh-CN" altLang="en-US" b="1" kern="1200" cap="none" spc="0" normalizeH="0" baseline="0" noProof="0" dirty="0">
                <a:latin typeface="宋体" panose="02010600030101010101" pitchFamily="2" charset="-122"/>
                <a:ea typeface="宋体" panose="02010600030101010101" pitchFamily="2" charset="-122"/>
                <a:cs typeface="+mn-cs"/>
              </a:rPr>
              <a:t>安装机架 </a:t>
            </a:r>
            <a:endParaRPr kumimoji="0" lang="en-US" altLang="zh-CN" b="1" kern="1200" cap="none" spc="0" normalizeH="0" baseline="0" noProof="0" dirty="0">
              <a:latin typeface="宋体" panose="02010600030101010101" pitchFamily="2" charset="-122"/>
              <a:ea typeface="宋体" panose="02010600030101010101" pitchFamily="2" charset="-122"/>
              <a:cs typeface="+mn-cs"/>
            </a:endParaRPr>
          </a:p>
          <a:p>
            <a:pPr marR="0" indent="457200" algn="just" defTabSz="914400">
              <a:lnSpc>
                <a:spcPct val="150000"/>
              </a:lnSpc>
              <a:buClrTx/>
              <a:buSzTx/>
              <a:buFontTx/>
              <a:buNone/>
              <a:defRPr/>
            </a:pP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按照电机安装顺序把已经安装好电机的四个机臂安装在下中心板上，同色机臂在同一侧，拧螺钉时，力度要适度，避免拧坏螺钉，先打对角螺钉，拧至</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2/3</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处，全部拧完后统一拧紧。安装位置如图</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3-11</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所示。四个机架安装完成后的整体示意图如图</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3-12</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所示。</a:t>
            </a:r>
            <a:endPar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1"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3.2.2</a:t>
            </a:r>
            <a:r>
              <a:rPr lang="zh-CN" altLang="en-US" sz="2700" dirty="0">
                <a:solidFill>
                  <a:schemeClr val="accent1"/>
                </a:solidFill>
                <a:latin typeface="华文楷体" panose="02010600040101010101" pitchFamily="2" charset="-122"/>
                <a:ea typeface="华文楷体" panose="02010600040101010101" pitchFamily="2" charset="-122"/>
              </a:rPr>
              <a:t>  机架系统的组装步骤</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4277"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56326" name="文本框 2"/>
          <p:cNvSpPr txBox="1"/>
          <p:nvPr/>
        </p:nvSpPr>
        <p:spPr>
          <a:xfrm>
            <a:off x="744538" y="4640263"/>
            <a:ext cx="3143250" cy="33972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FontTx/>
              <a:buNone/>
            </a:pPr>
            <a:r>
              <a:rPr lang="zh-CN" altLang="en-US" sz="1600" dirty="0">
                <a:latin typeface="宋体" panose="02010600030101010101" pitchFamily="2" charset="-122"/>
                <a:ea typeface="宋体" panose="02010600030101010101" pitchFamily="2" charset="-122"/>
              </a:rPr>
              <a:t>图</a:t>
            </a:r>
            <a:r>
              <a:rPr lang="en-US" altLang="zh-CN" sz="1600" dirty="0">
                <a:latin typeface="宋体" panose="02010600030101010101" pitchFamily="2" charset="-122"/>
                <a:ea typeface="宋体" panose="02010600030101010101" pitchFamily="2" charset="-122"/>
              </a:rPr>
              <a:t>3-11 </a:t>
            </a:r>
            <a:r>
              <a:rPr lang="zh-CN" altLang="en-US" sz="1600" dirty="0">
                <a:latin typeface="宋体" panose="02010600030101010101" pitchFamily="2" charset="-122"/>
                <a:ea typeface="宋体" panose="02010600030101010101" pitchFamily="2" charset="-122"/>
              </a:rPr>
              <a:t>机臂和下中心安装位置</a:t>
            </a:r>
            <a:endParaRPr lang="zh-CN" altLang="en-US" sz="1600" dirty="0">
              <a:latin typeface="宋体" panose="02010600030101010101" pitchFamily="2" charset="-122"/>
              <a:ea typeface="宋体" panose="02010600030101010101" pitchFamily="2" charset="-122"/>
            </a:endParaRPr>
          </a:p>
        </p:txBody>
      </p:sp>
      <p:pic>
        <p:nvPicPr>
          <p:cNvPr id="56327" name="图片 1"/>
          <p:cNvPicPr>
            <a:picLocks noChangeAspect="1"/>
          </p:cNvPicPr>
          <p:nvPr/>
        </p:nvPicPr>
        <p:blipFill>
          <a:blip r:embed="rId2"/>
          <a:stretch>
            <a:fillRect/>
          </a:stretch>
        </p:blipFill>
        <p:spPr>
          <a:xfrm>
            <a:off x="373063" y="1627188"/>
            <a:ext cx="3886200" cy="2743200"/>
          </a:xfrm>
          <a:prstGeom prst="rect">
            <a:avLst/>
          </a:prstGeom>
          <a:noFill/>
          <a:ln w="9525">
            <a:noFill/>
          </a:ln>
        </p:spPr>
      </p:pic>
      <p:pic>
        <p:nvPicPr>
          <p:cNvPr id="56328" name="图片 918"/>
          <p:cNvPicPr>
            <a:picLocks noChangeAspect="1"/>
          </p:cNvPicPr>
          <p:nvPr/>
        </p:nvPicPr>
        <p:blipFill>
          <a:blip r:embed="rId3"/>
          <a:stretch>
            <a:fillRect/>
          </a:stretch>
        </p:blipFill>
        <p:spPr>
          <a:xfrm>
            <a:off x="4381500" y="1627188"/>
            <a:ext cx="4419600" cy="3505200"/>
          </a:xfrm>
          <a:prstGeom prst="rect">
            <a:avLst/>
          </a:prstGeom>
          <a:noFill/>
          <a:ln w="9525">
            <a:noFill/>
          </a:ln>
        </p:spPr>
      </p:pic>
      <p:sp>
        <p:nvSpPr>
          <p:cNvPr id="56329" name="文本框 1"/>
          <p:cNvSpPr txBox="1"/>
          <p:nvPr/>
        </p:nvSpPr>
        <p:spPr>
          <a:xfrm>
            <a:off x="5019675" y="5233988"/>
            <a:ext cx="3143250" cy="33813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FontTx/>
              <a:buNone/>
            </a:pPr>
            <a:r>
              <a:rPr lang="zh-CN" altLang="en-US" sz="1600" dirty="0">
                <a:latin typeface="宋体" panose="02010600030101010101" pitchFamily="2" charset="-122"/>
                <a:ea typeface="宋体" panose="02010600030101010101" pitchFamily="2" charset="-122"/>
              </a:rPr>
              <a:t>图</a:t>
            </a:r>
            <a:r>
              <a:rPr lang="en-US" altLang="zh-CN" sz="1600" dirty="0">
                <a:latin typeface="宋体" panose="02010600030101010101" pitchFamily="2" charset="-122"/>
                <a:ea typeface="宋体" panose="02010600030101010101" pitchFamily="2" charset="-122"/>
              </a:rPr>
              <a:t>3-12 </a:t>
            </a:r>
            <a:r>
              <a:rPr lang="zh-CN" altLang="en-US" sz="1600" dirty="0">
                <a:latin typeface="宋体" panose="02010600030101010101" pitchFamily="2" charset="-122"/>
                <a:ea typeface="宋体" panose="02010600030101010101" pitchFamily="2" charset="-122"/>
              </a:rPr>
              <a:t>机架安装示意图</a:t>
            </a:r>
            <a:endParaRPr lang="zh-CN" altLang="en-US" sz="1600" dirty="0">
              <a:latin typeface="宋体" panose="02010600030101010101" pitchFamily="2" charset="-122"/>
              <a:ea typeface="宋体" panose="02010600030101010101" pitchFamily="2" charset="-122"/>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6327"/>
                                        </p:tgtEl>
                                        <p:attrNameLst>
                                          <p:attrName>style.visibility</p:attrName>
                                        </p:attrNameLst>
                                      </p:cBhvr>
                                      <p:to>
                                        <p:strVal val="visible"/>
                                      </p:to>
                                    </p:set>
                                    <p:anim calcmode="lin" valueType="num">
                                      <p:cBhvr additive="base">
                                        <p:cTn id="7" dur="500" fill="hold"/>
                                        <p:tgtEl>
                                          <p:spTgt spid="56327"/>
                                        </p:tgtEl>
                                        <p:attrNameLst>
                                          <p:attrName>ppt_x</p:attrName>
                                        </p:attrNameLst>
                                      </p:cBhvr>
                                      <p:tavLst>
                                        <p:tav tm="0">
                                          <p:val>
                                            <p:strVal val="#ppt_x"/>
                                          </p:val>
                                        </p:tav>
                                        <p:tav tm="100000">
                                          <p:val>
                                            <p:strVal val="#ppt_x"/>
                                          </p:val>
                                        </p:tav>
                                      </p:tavLst>
                                    </p:anim>
                                    <p:anim calcmode="lin" valueType="num">
                                      <p:cBhvr additive="base">
                                        <p:cTn id="8" dur="500" fill="hold"/>
                                        <p:tgtEl>
                                          <p:spTgt spid="5632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6326"/>
                                        </p:tgtEl>
                                        <p:attrNameLst>
                                          <p:attrName>style.visibility</p:attrName>
                                        </p:attrNameLst>
                                      </p:cBhvr>
                                      <p:to>
                                        <p:strVal val="visible"/>
                                      </p:to>
                                    </p:set>
                                    <p:anim calcmode="lin" valueType="num">
                                      <p:cBhvr additive="base">
                                        <p:cTn id="11" dur="500" fill="hold"/>
                                        <p:tgtEl>
                                          <p:spTgt spid="56326"/>
                                        </p:tgtEl>
                                        <p:attrNameLst>
                                          <p:attrName>ppt_x</p:attrName>
                                        </p:attrNameLst>
                                      </p:cBhvr>
                                      <p:tavLst>
                                        <p:tav tm="0">
                                          <p:val>
                                            <p:strVal val="#ppt_x"/>
                                          </p:val>
                                        </p:tav>
                                        <p:tav tm="100000">
                                          <p:val>
                                            <p:strVal val="#ppt_x"/>
                                          </p:val>
                                        </p:tav>
                                      </p:tavLst>
                                    </p:anim>
                                    <p:anim calcmode="lin" valueType="num">
                                      <p:cBhvr additive="base">
                                        <p:cTn id="12" dur="500" fill="hold"/>
                                        <p:tgtEl>
                                          <p:spTgt spid="5632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6328"/>
                                        </p:tgtEl>
                                        <p:attrNameLst>
                                          <p:attrName>style.visibility</p:attrName>
                                        </p:attrNameLst>
                                      </p:cBhvr>
                                      <p:to>
                                        <p:strVal val="visible"/>
                                      </p:to>
                                    </p:set>
                                    <p:anim calcmode="lin" valueType="num">
                                      <p:cBhvr additive="base">
                                        <p:cTn id="17" dur="500" fill="hold"/>
                                        <p:tgtEl>
                                          <p:spTgt spid="56328"/>
                                        </p:tgtEl>
                                        <p:attrNameLst>
                                          <p:attrName>ppt_x</p:attrName>
                                        </p:attrNameLst>
                                      </p:cBhvr>
                                      <p:tavLst>
                                        <p:tav tm="0">
                                          <p:val>
                                            <p:strVal val="#ppt_x"/>
                                          </p:val>
                                        </p:tav>
                                        <p:tav tm="100000">
                                          <p:val>
                                            <p:strVal val="#ppt_x"/>
                                          </p:val>
                                        </p:tav>
                                      </p:tavLst>
                                    </p:anim>
                                    <p:anim calcmode="lin" valueType="num">
                                      <p:cBhvr additive="base">
                                        <p:cTn id="18" dur="500" fill="hold"/>
                                        <p:tgtEl>
                                          <p:spTgt spid="5632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6329"/>
                                        </p:tgtEl>
                                        <p:attrNameLst>
                                          <p:attrName>style.visibility</p:attrName>
                                        </p:attrNameLst>
                                      </p:cBhvr>
                                      <p:to>
                                        <p:strVal val="visible"/>
                                      </p:to>
                                    </p:set>
                                    <p:anim calcmode="lin" valueType="num">
                                      <p:cBhvr additive="base">
                                        <p:cTn id="21" dur="500" fill="hold"/>
                                        <p:tgtEl>
                                          <p:spTgt spid="56329"/>
                                        </p:tgtEl>
                                        <p:attrNameLst>
                                          <p:attrName>ppt_x</p:attrName>
                                        </p:attrNameLst>
                                      </p:cBhvr>
                                      <p:tavLst>
                                        <p:tav tm="0">
                                          <p:val>
                                            <p:strVal val="#ppt_x"/>
                                          </p:val>
                                        </p:tav>
                                        <p:tav tm="100000">
                                          <p:val>
                                            <p:strVal val="#ppt_x"/>
                                          </p:val>
                                        </p:tav>
                                      </p:tavLst>
                                    </p:anim>
                                    <p:anim calcmode="lin" valueType="num">
                                      <p:cBhvr additive="base">
                                        <p:cTn id="22" dur="500" fill="hold"/>
                                        <p:tgtEl>
                                          <p:spTgt spid="563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6" grpId="0"/>
      <p:bldP spid="5632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2"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3.2.2</a:t>
            </a:r>
            <a:r>
              <a:rPr lang="zh-CN" altLang="en-US" sz="2700" dirty="0">
                <a:solidFill>
                  <a:schemeClr val="accent1"/>
                </a:solidFill>
                <a:latin typeface="华文楷体" panose="02010600040101010101" pitchFamily="2" charset="-122"/>
                <a:ea typeface="华文楷体" panose="02010600040101010101" pitchFamily="2" charset="-122"/>
              </a:rPr>
              <a:t>  机架系统的组装步骤</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6325"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58374" name="文本框 2"/>
          <p:cNvSpPr txBox="1"/>
          <p:nvPr/>
        </p:nvSpPr>
        <p:spPr>
          <a:xfrm>
            <a:off x="1054100" y="5295900"/>
            <a:ext cx="3143250" cy="33972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FontTx/>
              <a:buNone/>
            </a:pPr>
            <a:r>
              <a:rPr lang="zh-CN" altLang="en-US" sz="1600" dirty="0">
                <a:latin typeface="宋体" panose="02010600030101010101" pitchFamily="2" charset="-122"/>
                <a:ea typeface="宋体" panose="02010600030101010101" pitchFamily="2" charset="-122"/>
              </a:rPr>
              <a:t>图</a:t>
            </a:r>
            <a:r>
              <a:rPr lang="en-US" altLang="zh-CN" sz="1600" dirty="0">
                <a:latin typeface="宋体" panose="02010600030101010101" pitchFamily="2" charset="-122"/>
                <a:ea typeface="宋体" panose="02010600030101010101" pitchFamily="2" charset="-122"/>
              </a:rPr>
              <a:t>3-13 </a:t>
            </a:r>
            <a:r>
              <a:rPr lang="zh-CN" altLang="en-US" sz="1600" dirty="0">
                <a:latin typeface="宋体" panose="02010600030101010101" pitchFamily="2" charset="-122"/>
                <a:ea typeface="宋体" panose="02010600030101010101" pitchFamily="2" charset="-122"/>
              </a:rPr>
              <a:t>脚架安装位置</a:t>
            </a:r>
            <a:endParaRPr lang="zh-CN" altLang="en-US" sz="1600" dirty="0">
              <a:latin typeface="宋体" panose="02010600030101010101" pitchFamily="2" charset="-122"/>
              <a:ea typeface="宋体" panose="02010600030101010101" pitchFamily="2" charset="-122"/>
            </a:endParaRPr>
          </a:p>
        </p:txBody>
      </p:sp>
      <p:sp>
        <p:nvSpPr>
          <p:cNvPr id="58375" name="文本框 1"/>
          <p:cNvSpPr txBox="1"/>
          <p:nvPr/>
        </p:nvSpPr>
        <p:spPr>
          <a:xfrm>
            <a:off x="5451475" y="5295900"/>
            <a:ext cx="3143250" cy="33972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FontTx/>
              <a:buNone/>
            </a:pPr>
            <a:r>
              <a:rPr lang="zh-CN" altLang="en-US" sz="1600" dirty="0">
                <a:latin typeface="宋体" panose="02010600030101010101" pitchFamily="2" charset="-122"/>
                <a:ea typeface="宋体" panose="02010600030101010101" pitchFamily="2" charset="-122"/>
              </a:rPr>
              <a:t>图</a:t>
            </a:r>
            <a:r>
              <a:rPr lang="en-US" altLang="zh-CN" sz="1600" dirty="0">
                <a:latin typeface="宋体" panose="02010600030101010101" pitchFamily="2" charset="-122"/>
                <a:ea typeface="宋体" panose="02010600030101010101" pitchFamily="2" charset="-122"/>
              </a:rPr>
              <a:t>3-14 </a:t>
            </a:r>
            <a:r>
              <a:rPr lang="zh-CN" altLang="en-US" sz="1600" dirty="0">
                <a:latin typeface="宋体" panose="02010600030101010101" pitchFamily="2" charset="-122"/>
                <a:ea typeface="宋体" panose="02010600030101010101" pitchFamily="2" charset="-122"/>
              </a:rPr>
              <a:t>脚架安装示意图</a:t>
            </a:r>
            <a:endParaRPr lang="zh-CN" altLang="en-US" sz="1600" dirty="0">
              <a:latin typeface="宋体" panose="02010600030101010101" pitchFamily="2" charset="-122"/>
              <a:ea typeface="宋体" panose="02010600030101010101" pitchFamily="2" charset="-122"/>
            </a:endParaRPr>
          </a:p>
        </p:txBody>
      </p:sp>
      <p:pic>
        <p:nvPicPr>
          <p:cNvPr id="58376" name="图片 488"/>
          <p:cNvPicPr>
            <a:picLocks noChangeAspect="1"/>
          </p:cNvPicPr>
          <p:nvPr/>
        </p:nvPicPr>
        <p:blipFill>
          <a:blip r:embed="rId2"/>
          <a:stretch>
            <a:fillRect/>
          </a:stretch>
        </p:blipFill>
        <p:spPr>
          <a:xfrm>
            <a:off x="544513" y="1393825"/>
            <a:ext cx="4419600" cy="3733800"/>
          </a:xfrm>
          <a:prstGeom prst="rect">
            <a:avLst/>
          </a:prstGeom>
          <a:noFill/>
          <a:ln w="9525">
            <a:noFill/>
          </a:ln>
        </p:spPr>
      </p:pic>
      <p:pic>
        <p:nvPicPr>
          <p:cNvPr id="58377" name="图片 929"/>
          <p:cNvPicPr>
            <a:picLocks noChangeAspect="1"/>
          </p:cNvPicPr>
          <p:nvPr/>
        </p:nvPicPr>
        <p:blipFill>
          <a:blip r:embed="rId3"/>
          <a:stretch>
            <a:fillRect/>
          </a:stretch>
        </p:blipFill>
        <p:spPr>
          <a:xfrm>
            <a:off x="5437188" y="1393825"/>
            <a:ext cx="3124200" cy="3200400"/>
          </a:xfrm>
          <a:prstGeom prst="rect">
            <a:avLst/>
          </a:prstGeom>
          <a:noFill/>
          <a:ln w="9525">
            <a:noFill/>
          </a:ln>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8376"/>
                                        </p:tgtEl>
                                        <p:attrNameLst>
                                          <p:attrName>style.visibility</p:attrName>
                                        </p:attrNameLst>
                                      </p:cBhvr>
                                      <p:to>
                                        <p:strVal val="visible"/>
                                      </p:to>
                                    </p:set>
                                    <p:anim calcmode="lin" valueType="num">
                                      <p:cBhvr additive="base">
                                        <p:cTn id="7" dur="500" fill="hold"/>
                                        <p:tgtEl>
                                          <p:spTgt spid="58376"/>
                                        </p:tgtEl>
                                        <p:attrNameLst>
                                          <p:attrName>ppt_x</p:attrName>
                                        </p:attrNameLst>
                                      </p:cBhvr>
                                      <p:tavLst>
                                        <p:tav tm="0">
                                          <p:val>
                                            <p:strVal val="#ppt_x"/>
                                          </p:val>
                                        </p:tav>
                                        <p:tav tm="100000">
                                          <p:val>
                                            <p:strVal val="#ppt_x"/>
                                          </p:val>
                                        </p:tav>
                                      </p:tavLst>
                                    </p:anim>
                                    <p:anim calcmode="lin" valueType="num">
                                      <p:cBhvr additive="base">
                                        <p:cTn id="8" dur="500" fill="hold"/>
                                        <p:tgtEl>
                                          <p:spTgt spid="5837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8374"/>
                                        </p:tgtEl>
                                        <p:attrNameLst>
                                          <p:attrName>style.visibility</p:attrName>
                                        </p:attrNameLst>
                                      </p:cBhvr>
                                      <p:to>
                                        <p:strVal val="visible"/>
                                      </p:to>
                                    </p:set>
                                    <p:anim calcmode="lin" valueType="num">
                                      <p:cBhvr additive="base">
                                        <p:cTn id="11" dur="500" fill="hold"/>
                                        <p:tgtEl>
                                          <p:spTgt spid="58374"/>
                                        </p:tgtEl>
                                        <p:attrNameLst>
                                          <p:attrName>ppt_x</p:attrName>
                                        </p:attrNameLst>
                                      </p:cBhvr>
                                      <p:tavLst>
                                        <p:tav tm="0">
                                          <p:val>
                                            <p:strVal val="#ppt_x"/>
                                          </p:val>
                                        </p:tav>
                                        <p:tav tm="100000">
                                          <p:val>
                                            <p:strVal val="#ppt_x"/>
                                          </p:val>
                                        </p:tav>
                                      </p:tavLst>
                                    </p:anim>
                                    <p:anim calcmode="lin" valueType="num">
                                      <p:cBhvr additive="base">
                                        <p:cTn id="12" dur="500" fill="hold"/>
                                        <p:tgtEl>
                                          <p:spTgt spid="5837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8377"/>
                                        </p:tgtEl>
                                        <p:attrNameLst>
                                          <p:attrName>style.visibility</p:attrName>
                                        </p:attrNameLst>
                                      </p:cBhvr>
                                      <p:to>
                                        <p:strVal val="visible"/>
                                      </p:to>
                                    </p:set>
                                    <p:anim calcmode="lin" valueType="num">
                                      <p:cBhvr additive="base">
                                        <p:cTn id="17" dur="500" fill="hold"/>
                                        <p:tgtEl>
                                          <p:spTgt spid="58377"/>
                                        </p:tgtEl>
                                        <p:attrNameLst>
                                          <p:attrName>ppt_x</p:attrName>
                                        </p:attrNameLst>
                                      </p:cBhvr>
                                      <p:tavLst>
                                        <p:tav tm="0">
                                          <p:val>
                                            <p:strVal val="#ppt_x"/>
                                          </p:val>
                                        </p:tav>
                                        <p:tav tm="100000">
                                          <p:val>
                                            <p:strVal val="#ppt_x"/>
                                          </p:val>
                                        </p:tav>
                                      </p:tavLst>
                                    </p:anim>
                                    <p:anim calcmode="lin" valueType="num">
                                      <p:cBhvr additive="base">
                                        <p:cTn id="18" dur="500" fill="hold"/>
                                        <p:tgtEl>
                                          <p:spTgt spid="58377"/>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8375"/>
                                        </p:tgtEl>
                                        <p:attrNameLst>
                                          <p:attrName>style.visibility</p:attrName>
                                        </p:attrNameLst>
                                      </p:cBhvr>
                                      <p:to>
                                        <p:strVal val="visible"/>
                                      </p:to>
                                    </p:set>
                                    <p:anim calcmode="lin" valueType="num">
                                      <p:cBhvr additive="base">
                                        <p:cTn id="21" dur="500" fill="hold"/>
                                        <p:tgtEl>
                                          <p:spTgt spid="58375"/>
                                        </p:tgtEl>
                                        <p:attrNameLst>
                                          <p:attrName>ppt_x</p:attrName>
                                        </p:attrNameLst>
                                      </p:cBhvr>
                                      <p:tavLst>
                                        <p:tav tm="0">
                                          <p:val>
                                            <p:strVal val="#ppt_x"/>
                                          </p:val>
                                        </p:tav>
                                        <p:tav tm="100000">
                                          <p:val>
                                            <p:strVal val="#ppt_x"/>
                                          </p:val>
                                        </p:tav>
                                      </p:tavLst>
                                    </p:anim>
                                    <p:anim calcmode="lin" valueType="num">
                                      <p:cBhvr additive="base">
                                        <p:cTn id="22" dur="500" fill="hold"/>
                                        <p:tgtEl>
                                          <p:spTgt spid="583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4" grpId="0"/>
      <p:bldP spid="5837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70" name="TextBox 76"/>
          <p:cNvSpPr txBox="1"/>
          <p:nvPr/>
        </p:nvSpPr>
        <p:spPr>
          <a:xfrm>
            <a:off x="1054100" y="214313"/>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3.2.2</a:t>
            </a:r>
            <a:r>
              <a:rPr lang="zh-CN" altLang="en-US" sz="2700" dirty="0">
                <a:solidFill>
                  <a:schemeClr val="accent1"/>
                </a:solidFill>
                <a:latin typeface="华文楷体" panose="02010600040101010101" pitchFamily="2" charset="-122"/>
                <a:ea typeface="华文楷体" panose="02010600040101010101" pitchFamily="2" charset="-122"/>
              </a:rPr>
              <a:t>  机架系统的组装步骤</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8373"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15" name="文本框 14"/>
          <p:cNvSpPr txBox="1"/>
          <p:nvPr/>
        </p:nvSpPr>
        <p:spPr>
          <a:xfrm>
            <a:off x="373063" y="901700"/>
            <a:ext cx="8428038" cy="1287463"/>
          </a:xfrm>
          <a:prstGeom prst="rect">
            <a:avLst/>
          </a:prstGeom>
          <a:noFill/>
        </p:spPr>
        <p:txBody>
          <a:bodyPr>
            <a:spAutoFit/>
          </a:bodyPr>
          <a:lstStyle/>
          <a:p>
            <a:pPr marL="285750" marR="0" indent="-285750" algn="just" defTabSz="914400">
              <a:lnSpc>
                <a:spcPct val="150000"/>
              </a:lnSpc>
              <a:buClrTx/>
              <a:buSzTx/>
              <a:buFont typeface="Wingdings" panose="05000000000000000000" pitchFamily="2" charset="2"/>
              <a:buChar char="n"/>
              <a:defRPr/>
            </a:pPr>
            <a:r>
              <a:rPr kumimoji="0" lang="zh-CN" altLang="en-US" b="1"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安装上中心板 </a:t>
            </a:r>
            <a:endParaRPr kumimoji="0" lang="en-US" altLang="zh-CN" b="1"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indent="457200" algn="just" defTabSz="914400">
              <a:lnSpc>
                <a:spcPct val="150000"/>
              </a:lnSpc>
              <a:buClrTx/>
              <a:buSzTx/>
              <a:buFontTx/>
              <a:buNone/>
              <a:defRPr/>
            </a:pP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取出上中心板，把上中心板拧紧在机臂上。注意，电源模块插头要和飞控上面的电源插口保持在一边，如图</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3-15</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所示。</a:t>
            </a:r>
            <a:endPar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60423" name="图片 916"/>
          <p:cNvPicPr>
            <a:picLocks noChangeAspect="1"/>
          </p:cNvPicPr>
          <p:nvPr/>
        </p:nvPicPr>
        <p:blipFill>
          <a:blip r:embed="rId2"/>
          <a:stretch>
            <a:fillRect/>
          </a:stretch>
        </p:blipFill>
        <p:spPr>
          <a:xfrm>
            <a:off x="1631950" y="2303463"/>
            <a:ext cx="5880100" cy="3919537"/>
          </a:xfrm>
          <a:prstGeom prst="rect">
            <a:avLst/>
          </a:prstGeom>
          <a:noFill/>
          <a:ln w="9525">
            <a:noFill/>
          </a:ln>
        </p:spPr>
      </p:pic>
      <p:sp>
        <p:nvSpPr>
          <p:cNvPr id="60424" name="文本框 1"/>
          <p:cNvSpPr txBox="1"/>
          <p:nvPr/>
        </p:nvSpPr>
        <p:spPr>
          <a:xfrm>
            <a:off x="3014663" y="6354763"/>
            <a:ext cx="3144837" cy="33972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FontTx/>
              <a:buNone/>
            </a:pPr>
            <a:r>
              <a:rPr lang="zh-CN" altLang="en-US" sz="1600" dirty="0">
                <a:latin typeface="宋体" panose="02010600030101010101" pitchFamily="2" charset="-122"/>
                <a:ea typeface="宋体" panose="02010600030101010101" pitchFamily="2" charset="-122"/>
              </a:rPr>
              <a:t>图</a:t>
            </a:r>
            <a:r>
              <a:rPr lang="en-US" altLang="zh-CN" sz="1600" dirty="0">
                <a:latin typeface="宋体" panose="02010600030101010101" pitchFamily="2" charset="-122"/>
                <a:ea typeface="宋体" panose="02010600030101010101" pitchFamily="2" charset="-122"/>
              </a:rPr>
              <a:t>3-15 </a:t>
            </a:r>
            <a:r>
              <a:rPr lang="zh-CN" altLang="en-US" sz="1600" dirty="0">
                <a:latin typeface="宋体" panose="02010600030101010101" pitchFamily="2" charset="-122"/>
                <a:ea typeface="宋体" panose="02010600030101010101" pitchFamily="2" charset="-122"/>
              </a:rPr>
              <a:t>上中心板安装</a:t>
            </a:r>
            <a:endParaRPr lang="zh-CN" altLang="en-US" sz="1600" dirty="0">
              <a:latin typeface="宋体" panose="02010600030101010101" pitchFamily="2" charset="-122"/>
              <a:ea typeface="宋体" panose="02010600030101010101" pitchFamily="2" charset="-122"/>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0423"/>
                                        </p:tgtEl>
                                        <p:attrNameLst>
                                          <p:attrName>style.visibility</p:attrName>
                                        </p:attrNameLst>
                                      </p:cBhvr>
                                      <p:to>
                                        <p:strVal val="visible"/>
                                      </p:to>
                                    </p:set>
                                    <p:anim calcmode="lin" valueType="num">
                                      <p:cBhvr additive="base">
                                        <p:cTn id="12" dur="500" fill="hold"/>
                                        <p:tgtEl>
                                          <p:spTgt spid="60423"/>
                                        </p:tgtEl>
                                        <p:attrNameLst>
                                          <p:attrName>ppt_x</p:attrName>
                                        </p:attrNameLst>
                                      </p:cBhvr>
                                      <p:tavLst>
                                        <p:tav tm="0">
                                          <p:val>
                                            <p:strVal val="#ppt_x"/>
                                          </p:val>
                                        </p:tav>
                                        <p:tav tm="100000">
                                          <p:val>
                                            <p:strVal val="#ppt_x"/>
                                          </p:val>
                                        </p:tav>
                                      </p:tavLst>
                                    </p:anim>
                                    <p:anim calcmode="lin" valueType="num">
                                      <p:cBhvr additive="base">
                                        <p:cTn id="13" dur="500" fill="hold"/>
                                        <p:tgtEl>
                                          <p:spTgt spid="60423"/>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60424"/>
                                        </p:tgtEl>
                                        <p:attrNameLst>
                                          <p:attrName>style.visibility</p:attrName>
                                        </p:attrNameLst>
                                      </p:cBhvr>
                                      <p:to>
                                        <p:strVal val="visible"/>
                                      </p:to>
                                    </p:set>
                                    <p:anim calcmode="lin" valueType="num">
                                      <p:cBhvr additive="base">
                                        <p:cTn id="16" dur="500" fill="hold"/>
                                        <p:tgtEl>
                                          <p:spTgt spid="60424"/>
                                        </p:tgtEl>
                                        <p:attrNameLst>
                                          <p:attrName>ppt_x</p:attrName>
                                        </p:attrNameLst>
                                      </p:cBhvr>
                                      <p:tavLst>
                                        <p:tav tm="0">
                                          <p:val>
                                            <p:strVal val="#ppt_x"/>
                                          </p:val>
                                        </p:tav>
                                        <p:tav tm="100000">
                                          <p:val>
                                            <p:strVal val="#ppt_x"/>
                                          </p:val>
                                        </p:tav>
                                      </p:tavLst>
                                    </p:anim>
                                    <p:anim calcmode="lin" valueType="num">
                                      <p:cBhvr additive="base">
                                        <p:cTn id="17" dur="500" fill="hold"/>
                                        <p:tgtEl>
                                          <p:spTgt spid="604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6042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8"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3.3</a:t>
            </a:r>
            <a:r>
              <a:rPr lang="zh-CN" altLang="en-US" sz="2700" dirty="0">
                <a:solidFill>
                  <a:schemeClr val="accent1"/>
                </a:solidFill>
                <a:latin typeface="华文楷体" panose="02010600040101010101" pitchFamily="2" charset="-122"/>
                <a:ea typeface="华文楷体" panose="02010600040101010101" pitchFamily="2" charset="-122"/>
              </a:rPr>
              <a:t>  多旋翼无人机动力系统的组装</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0421"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6150" name="文本框 2"/>
          <p:cNvSpPr txBox="1"/>
          <p:nvPr/>
        </p:nvSpPr>
        <p:spPr>
          <a:xfrm>
            <a:off x="1641475" y="2271713"/>
            <a:ext cx="6124575" cy="52387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just">
              <a:lnSpc>
                <a:spcPct val="100000"/>
              </a:lnSpc>
              <a:spcBef>
                <a:spcPct val="0"/>
              </a:spcBef>
              <a:buFontTx/>
              <a:buNone/>
            </a:pPr>
            <a:r>
              <a:rPr lang="en-US" altLang="zh-CN" b="1" dirty="0">
                <a:latin typeface="华文楷体" panose="02010600040101010101" pitchFamily="2" charset="-122"/>
                <a:ea typeface="华文楷体" panose="02010600040101010101" pitchFamily="2" charset="-122"/>
              </a:rPr>
              <a:t>§3.3.1 </a:t>
            </a:r>
            <a:r>
              <a:rPr lang="zh-CN" altLang="en-US" b="1" dirty="0">
                <a:latin typeface="华文楷体" panose="02010600040101010101" pitchFamily="2" charset="-122"/>
                <a:ea typeface="华文楷体" panose="02010600040101010101" pitchFamily="2" charset="-122"/>
              </a:rPr>
              <a:t>动力系统简介及选配</a:t>
            </a:r>
            <a:endParaRPr lang="zh-CN" altLang="en-US" b="1" dirty="0">
              <a:latin typeface="华文楷体" panose="02010600040101010101" pitchFamily="2" charset="-122"/>
              <a:ea typeface="华文楷体" panose="02010600040101010101" pitchFamily="2" charset="-122"/>
            </a:endParaRPr>
          </a:p>
        </p:txBody>
      </p:sp>
      <p:sp>
        <p:nvSpPr>
          <p:cNvPr id="6151" name="文本框 34"/>
          <p:cNvSpPr txBox="1"/>
          <p:nvPr/>
        </p:nvSpPr>
        <p:spPr>
          <a:xfrm>
            <a:off x="1641475" y="3095625"/>
            <a:ext cx="6124575" cy="52387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just">
              <a:lnSpc>
                <a:spcPct val="100000"/>
              </a:lnSpc>
              <a:spcBef>
                <a:spcPct val="0"/>
              </a:spcBef>
              <a:buFontTx/>
              <a:buNone/>
            </a:pPr>
            <a:r>
              <a:rPr lang="en-US" altLang="zh-CN" b="1" dirty="0">
                <a:latin typeface="华文楷体" panose="02010600040101010101" pitchFamily="2" charset="-122"/>
                <a:ea typeface="华文楷体" panose="02010600040101010101" pitchFamily="2" charset="-122"/>
              </a:rPr>
              <a:t>§3.3.2 </a:t>
            </a:r>
            <a:r>
              <a:rPr lang="zh-CN" altLang="en-US" b="1" dirty="0">
                <a:latin typeface="华文楷体" panose="02010600040101010101" pitchFamily="2" charset="-122"/>
                <a:ea typeface="华文楷体" panose="02010600040101010101" pitchFamily="2" charset="-122"/>
              </a:rPr>
              <a:t>动力系统的组装步骤</a:t>
            </a:r>
            <a:endParaRPr lang="zh-CN" altLang="en-US" b="1" dirty="0">
              <a:latin typeface="华文楷体" panose="02010600040101010101" pitchFamily="2" charset="-122"/>
              <a:ea typeface="华文楷体" panose="02010600040101010101" pitchFamily="2"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50"/>
                                        </p:tgtEl>
                                        <p:attrNameLst>
                                          <p:attrName>style.visibility</p:attrName>
                                        </p:attrNameLst>
                                      </p:cBhvr>
                                      <p:to>
                                        <p:strVal val="visible"/>
                                      </p:to>
                                    </p:set>
                                    <p:animEffect transition="in" filter="fade">
                                      <p:cBhvr>
                                        <p:cTn id="7" dur="500"/>
                                        <p:tgtEl>
                                          <p:spTgt spid="61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151"/>
                                        </p:tgtEl>
                                        <p:attrNameLst>
                                          <p:attrName>style.visibility</p:attrName>
                                        </p:attrNameLst>
                                      </p:cBhvr>
                                      <p:to>
                                        <p:strVal val="visible"/>
                                      </p:to>
                                    </p:set>
                                    <p:animEffect transition="in" filter="fade">
                                      <p:cBhvr>
                                        <p:cTn id="12" dur="500"/>
                                        <p:tgtEl>
                                          <p:spTgt spid="6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0" grpId="0"/>
      <p:bldP spid="615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3.1</a:t>
            </a:r>
            <a:r>
              <a:rPr lang="zh-CN" altLang="en-US" sz="2700" dirty="0">
                <a:solidFill>
                  <a:schemeClr val="accent1"/>
                </a:solidFill>
                <a:latin typeface="华文楷体" panose="02010600040101010101" pitchFamily="2" charset="-122"/>
                <a:ea typeface="华文楷体" panose="02010600040101010101" pitchFamily="2" charset="-122"/>
              </a:rPr>
              <a:t>  多旋翼无人机概述</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173"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11270" name="文本框 11"/>
          <p:cNvSpPr txBox="1"/>
          <p:nvPr/>
        </p:nvSpPr>
        <p:spPr>
          <a:xfrm>
            <a:off x="357188" y="1497013"/>
            <a:ext cx="8428037" cy="3090862"/>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457200" algn="just">
              <a:lnSpc>
                <a:spcPct val="150000"/>
              </a:lnSpc>
              <a:spcBef>
                <a:spcPts val="600"/>
              </a:spcBef>
              <a:spcAft>
                <a:spcPts val="600"/>
              </a:spcAft>
              <a:buFontTx/>
              <a:buNone/>
            </a:pPr>
            <a:r>
              <a:rPr lang="zh-CN" altLang="en-US" sz="1800" dirty="0">
                <a:latin typeface="宋体" panose="02010600030101010101" pitchFamily="2" charset="-122"/>
                <a:ea typeface="宋体" panose="02010600030101010101" pitchFamily="2" charset="-122"/>
              </a:rPr>
              <a:t>多旋翼飞行器也称为多轴飞行器，它通常有三个或三个以上的独立动力系统来进行各种控制动作，不同于单旋翼，多旋翼机械结构简单，只需要协调电机之间的转速即可实现控制，飞行器的机动性通过改变不同旋翼的扭力和转速来实现。</a:t>
            </a:r>
            <a:endParaRPr lang="en-US" altLang="zh-CN" sz="1800" dirty="0">
              <a:latin typeface="宋体" panose="02010600030101010101" pitchFamily="2" charset="-122"/>
              <a:ea typeface="宋体" panose="02010600030101010101" pitchFamily="2" charset="-122"/>
            </a:endParaRPr>
          </a:p>
          <a:p>
            <a:pPr marL="0" lvl="0" indent="457200" algn="just">
              <a:lnSpc>
                <a:spcPct val="150000"/>
              </a:lnSpc>
              <a:spcBef>
                <a:spcPts val="600"/>
              </a:spcBef>
              <a:spcAft>
                <a:spcPts val="600"/>
              </a:spcAft>
              <a:buFontTx/>
              <a:buNone/>
            </a:pPr>
            <a:r>
              <a:rPr lang="zh-CN" altLang="en-US" sz="1800" dirty="0">
                <a:latin typeface="宋体" panose="02010600030101010101" pitchFamily="2" charset="-122"/>
                <a:ea typeface="宋体" panose="02010600030101010101" pitchFamily="2" charset="-122"/>
              </a:rPr>
              <a:t>相比传统的单水平旋翼直升机，它构造精简、易于维护、操作简便、稳定性高且携带方便。其系统高度智能，飞行器姿态保持能力较高，具有非常广阔的使用领域和研究价值。常见的多旋翼飞行器，如：四旋翼、六旋翼和八旋翼，被广泛用于影视航拍、安全监控、安全防范、农业植保、电力巡线等领域。</a:t>
            </a:r>
            <a:endParaRPr lang="zh-CN" altLang="en-US" sz="1800" dirty="0">
              <a:latin typeface="宋体" panose="02010600030101010101" pitchFamily="2" charset="-122"/>
              <a:ea typeface="宋体" panose="02010600030101010101" pitchFamily="2"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70">
                                            <p:txEl>
                                              <p:charRg st="0" end="105"/>
                                            </p:txEl>
                                          </p:spTgt>
                                        </p:tgtEl>
                                        <p:attrNameLst>
                                          <p:attrName>style.visibility</p:attrName>
                                        </p:attrNameLst>
                                      </p:cBhvr>
                                      <p:to>
                                        <p:strVal val="visible"/>
                                      </p:to>
                                    </p:set>
                                    <p:animEffect transition="in" filter="fade">
                                      <p:cBhvr>
                                        <p:cTn id="7" dur="500"/>
                                        <p:tgtEl>
                                          <p:spTgt spid="11270">
                                            <p:txEl>
                                              <p:charRg st="0" end="10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270">
                                            <p:txEl>
                                              <p:charRg st="105" end="240"/>
                                            </p:txEl>
                                          </p:spTgt>
                                        </p:tgtEl>
                                        <p:attrNameLst>
                                          <p:attrName>style.visibility</p:attrName>
                                        </p:attrNameLst>
                                      </p:cBhvr>
                                      <p:to>
                                        <p:strVal val="visible"/>
                                      </p:to>
                                    </p:set>
                                    <p:animEffect transition="in" filter="fade">
                                      <p:cBhvr>
                                        <p:cTn id="12" dur="500"/>
                                        <p:tgtEl>
                                          <p:spTgt spid="11270">
                                            <p:txEl>
                                              <p:charRg st="105" end="24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6"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3.3.1</a:t>
            </a:r>
            <a:r>
              <a:rPr lang="zh-CN" altLang="en-US" sz="2700" dirty="0">
                <a:solidFill>
                  <a:schemeClr val="accent1"/>
                </a:solidFill>
                <a:latin typeface="华文楷体" panose="02010600040101010101" pitchFamily="2" charset="-122"/>
                <a:ea typeface="华文楷体" panose="02010600040101010101" pitchFamily="2" charset="-122"/>
              </a:rPr>
              <a:t>  动力系统简介及选配</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2469"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64518" name="文本框 14"/>
          <p:cNvSpPr txBox="1"/>
          <p:nvPr/>
        </p:nvSpPr>
        <p:spPr>
          <a:xfrm>
            <a:off x="373063" y="1152525"/>
            <a:ext cx="8428037" cy="858838"/>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457200" algn="just">
              <a:lnSpc>
                <a:spcPct val="150000"/>
              </a:lnSpc>
              <a:spcBef>
                <a:spcPct val="0"/>
              </a:spcBef>
              <a:buFontTx/>
              <a:buNone/>
            </a:pPr>
            <a:r>
              <a:rPr lang="zh-CN" altLang="en-US" sz="1800" dirty="0">
                <a:latin typeface="宋体" panose="02010600030101010101" pitchFamily="2" charset="-122"/>
                <a:ea typeface="宋体" panose="02010600030101010101" pitchFamily="2" charset="-122"/>
              </a:rPr>
              <a:t>根据动力来源不同，无人机可分为油动和电动两种。顾名思义，油动无人机采用燃料</a:t>
            </a:r>
            <a:r>
              <a:rPr lang="en-US" altLang="zh-CN" sz="1800" dirty="0">
                <a:latin typeface="宋体" panose="02010600030101010101" pitchFamily="2" charset="-122"/>
                <a:ea typeface="宋体" panose="02010600030101010101" pitchFamily="2" charset="-122"/>
              </a:rPr>
              <a:t>(</a:t>
            </a:r>
            <a:r>
              <a:rPr lang="zh-CN" altLang="en-US" sz="1800" dirty="0">
                <a:latin typeface="宋体" panose="02010600030101010101" pitchFamily="2" charset="-122"/>
                <a:ea typeface="宋体" panose="02010600030101010101" pitchFamily="2" charset="-122"/>
              </a:rPr>
              <a:t>汽油</a:t>
            </a:r>
            <a:r>
              <a:rPr lang="en-US" altLang="zh-CN" sz="1800" dirty="0">
                <a:latin typeface="宋体" panose="02010600030101010101" pitchFamily="2" charset="-122"/>
                <a:ea typeface="宋体" panose="02010600030101010101" pitchFamily="2" charset="-122"/>
              </a:rPr>
              <a:t>)</a:t>
            </a:r>
            <a:r>
              <a:rPr lang="zh-CN" altLang="en-US" sz="1800" dirty="0">
                <a:latin typeface="宋体" panose="02010600030101010101" pitchFamily="2" charset="-122"/>
                <a:ea typeface="宋体" panose="02010600030101010101" pitchFamily="2" charset="-122"/>
              </a:rPr>
              <a:t>作为驱动，电动无人机采用电池</a:t>
            </a:r>
            <a:r>
              <a:rPr lang="en-US" altLang="zh-CN" sz="1800" dirty="0">
                <a:latin typeface="宋体" panose="02010600030101010101" pitchFamily="2" charset="-122"/>
                <a:ea typeface="宋体" panose="02010600030101010101" pitchFamily="2" charset="-122"/>
              </a:rPr>
              <a:t>(</a:t>
            </a:r>
            <a:r>
              <a:rPr lang="zh-CN" altLang="en-US" sz="1800" dirty="0">
                <a:latin typeface="宋体" panose="02010600030101010101" pitchFamily="2" charset="-122"/>
                <a:ea typeface="宋体" panose="02010600030101010101" pitchFamily="2" charset="-122"/>
              </a:rPr>
              <a:t>锂电池</a:t>
            </a:r>
            <a:r>
              <a:rPr lang="en-US" altLang="zh-CN" sz="1800" dirty="0">
                <a:latin typeface="宋体" panose="02010600030101010101" pitchFamily="2" charset="-122"/>
                <a:ea typeface="宋体" panose="02010600030101010101" pitchFamily="2" charset="-122"/>
              </a:rPr>
              <a:t>)</a:t>
            </a:r>
            <a:r>
              <a:rPr lang="zh-CN" altLang="en-US" sz="1800" dirty="0">
                <a:latin typeface="宋体" panose="02010600030101010101" pitchFamily="2" charset="-122"/>
                <a:ea typeface="宋体" panose="02010600030101010101" pitchFamily="2" charset="-122"/>
              </a:rPr>
              <a:t>作为驱动。</a:t>
            </a:r>
            <a:endParaRPr lang="zh-CN" altLang="zh-CN" sz="1600" dirty="0">
              <a:latin typeface="宋体" panose="02010600030101010101" pitchFamily="2" charset="-122"/>
              <a:ea typeface="宋体" panose="02010600030101010101" pitchFamily="2" charset="-122"/>
            </a:endParaRPr>
          </a:p>
        </p:txBody>
      </p:sp>
      <p:sp>
        <p:nvSpPr>
          <p:cNvPr id="64519" name="文本框 7"/>
          <p:cNvSpPr txBox="1"/>
          <p:nvPr/>
        </p:nvSpPr>
        <p:spPr>
          <a:xfrm>
            <a:off x="373063" y="2376488"/>
            <a:ext cx="8428037" cy="210502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457200" algn="just">
              <a:lnSpc>
                <a:spcPct val="150000"/>
              </a:lnSpc>
              <a:spcBef>
                <a:spcPct val="0"/>
              </a:spcBef>
              <a:buFontTx/>
              <a:buNone/>
            </a:pPr>
            <a:r>
              <a:rPr lang="zh-CN" altLang="en-US" sz="1800" dirty="0">
                <a:latin typeface="宋体" panose="02010600030101010101" pitchFamily="2" charset="-122"/>
                <a:ea typeface="宋体" panose="02010600030101010101" pitchFamily="2" charset="-122"/>
              </a:rPr>
              <a:t>多旋翼无人机电动系统通常包括：螺旋桨、电机、电调以及电池。桨叶转动提供升力，电机转动带动桨叶转动，电调控制电机转动，电池给动力系统提供电能。动力系统决定了多旋翼的主要性能，例如悬停时间、载重能力、飞行速度和飞行距离等。动力系统的部件之间需要相互匹配与兼容，否则很可能无法正常工作，甚至在某些极端情况下突然失效导致事故发生。</a:t>
            </a:r>
            <a:endParaRPr lang="zh-CN" altLang="en-US" sz="1800" dirty="0">
              <a:latin typeface="宋体" panose="02010600030101010101" pitchFamily="2" charset="-122"/>
              <a:ea typeface="宋体" panose="02010600030101010101" pitchFamily="2"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4518"/>
                                        </p:tgtEl>
                                        <p:attrNameLst>
                                          <p:attrName>style.visibility</p:attrName>
                                        </p:attrNameLst>
                                      </p:cBhvr>
                                      <p:to>
                                        <p:strVal val="visible"/>
                                      </p:to>
                                    </p:set>
                                    <p:animEffect transition="in" filter="fade">
                                      <p:cBhvr>
                                        <p:cTn id="7" dur="500"/>
                                        <p:tgtEl>
                                          <p:spTgt spid="645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4519"/>
                                        </p:tgtEl>
                                        <p:attrNameLst>
                                          <p:attrName>style.visibility</p:attrName>
                                        </p:attrNameLst>
                                      </p:cBhvr>
                                      <p:to>
                                        <p:strVal val="visible"/>
                                      </p:to>
                                    </p:set>
                                    <p:animEffect transition="in" filter="fade">
                                      <p:cBhvr>
                                        <p:cTn id="12" dur="500"/>
                                        <p:tgtEl>
                                          <p:spTgt spid="645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8" grpId="0"/>
      <p:bldP spid="6451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4"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3.3.1</a:t>
            </a:r>
            <a:r>
              <a:rPr lang="zh-CN" altLang="en-US" sz="2700" dirty="0">
                <a:solidFill>
                  <a:schemeClr val="accent1"/>
                </a:solidFill>
                <a:latin typeface="华文楷体" panose="02010600040101010101" pitchFamily="2" charset="-122"/>
                <a:ea typeface="华文楷体" panose="02010600040101010101" pitchFamily="2" charset="-122"/>
              </a:rPr>
              <a:t>  动力系统简介及选配</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4517"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66566" name="文本框 14"/>
          <p:cNvSpPr txBox="1"/>
          <p:nvPr/>
        </p:nvSpPr>
        <p:spPr>
          <a:xfrm>
            <a:off x="373063" y="1446213"/>
            <a:ext cx="8428037" cy="211772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457200" algn="just">
              <a:lnSpc>
                <a:spcPct val="150000"/>
              </a:lnSpc>
              <a:spcBef>
                <a:spcPct val="0"/>
              </a:spcBef>
              <a:buFontTx/>
              <a:buNone/>
            </a:pPr>
            <a:r>
              <a:rPr lang="zh-CN" altLang="en-US" sz="1800" dirty="0">
                <a:latin typeface="Times New Roman" panose="02020603050405020304" pitchFamily="18" charset="0"/>
                <a:ea typeface="宋体" panose="02010600030101010101" pitchFamily="2" charset="-122"/>
              </a:rPr>
              <a:t>桨叶是通过自身旋转，将电机转动功率转化为动力的装置。在整个飞行系统中，桨叶主要起到提供飞行所需动能的作用。螺旋桨是直接产生多旋翼运动所需的力与力矩的部件，合适的螺旋桨对提高多旋翼性能和效率有着直接的影响。电机效率会随螺旋桨尺寸变化而变化，所以合理匹配的螺旋桨可以使电机工作在更高效的状态，从而保证在产生相同拉力情况下消耗更少的能量，进而提高续航时间。</a:t>
            </a:r>
            <a:endParaRPr lang="zh-CN" altLang="zh-CN" sz="1600" dirty="0">
              <a:latin typeface="Times New Roman" panose="02020603050405020304" pitchFamily="18" charset="0"/>
              <a:ea typeface="宋体" panose="02010600030101010101" pitchFamily="2" charset="-122"/>
            </a:endParaRPr>
          </a:p>
        </p:txBody>
      </p:sp>
      <p:sp>
        <p:nvSpPr>
          <p:cNvPr id="3" name="矩形: 圆角 2"/>
          <p:cNvSpPr/>
          <p:nvPr/>
        </p:nvSpPr>
        <p:spPr>
          <a:xfrm>
            <a:off x="373063" y="884238"/>
            <a:ext cx="1828800" cy="444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just"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lt1"/>
                </a:solidFill>
                <a:effectLst/>
                <a:uLnTx/>
                <a:uFillTx/>
                <a:latin typeface="+mn-lt"/>
                <a:ea typeface="+mn-ea"/>
                <a:cs typeface="+mn-cs"/>
              </a:rPr>
              <a:t>一、螺旋桨</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1" name="文本框 10"/>
          <p:cNvSpPr txBox="1"/>
          <p:nvPr/>
        </p:nvSpPr>
        <p:spPr>
          <a:xfrm>
            <a:off x="373063" y="3683000"/>
            <a:ext cx="8428038" cy="2935288"/>
          </a:xfrm>
          <a:prstGeom prst="rect">
            <a:avLst/>
          </a:prstGeom>
          <a:noFill/>
          <a:ln>
            <a:solidFill>
              <a:srgbClr val="7030A0"/>
            </a:solidFill>
          </a:ln>
        </p:spPr>
        <p:txBody>
          <a:bodyPr>
            <a:spAutoFit/>
          </a:bodyPr>
          <a:lstStyle/>
          <a:p>
            <a:pPr marL="285750" marR="0" indent="-285750" algn="just" defTabSz="914400">
              <a:lnSpc>
                <a:spcPct val="150000"/>
              </a:lnSpc>
              <a:buClrTx/>
              <a:buSzTx/>
              <a:buFont typeface="Wingdings" panose="05000000000000000000" pitchFamily="2" charset="2"/>
              <a:buChar char="u"/>
              <a:defRPr/>
            </a:pPr>
            <a:r>
              <a:rPr kumimoji="0" lang="zh-CN" altLang="en-US" b="1" kern="1200" cap="none" spc="0" normalizeH="0" baseline="0" noProof="0" dirty="0">
                <a:solidFill>
                  <a:srgbClr val="7030A0"/>
                </a:solidFill>
                <a:latin typeface="宋体" panose="02010600030101010101" pitchFamily="2" charset="-122"/>
                <a:ea typeface="宋体" panose="02010600030101010101" pitchFamily="2" charset="-122"/>
                <a:cs typeface="+mn-cs"/>
              </a:rPr>
              <a:t>指标参数</a:t>
            </a:r>
            <a:endParaRPr kumimoji="0" lang="zh-CN" altLang="en-US" b="1" kern="1200" cap="none" spc="0" normalizeH="0" baseline="0" noProof="0" dirty="0">
              <a:solidFill>
                <a:srgbClr val="7030A0"/>
              </a:solidFill>
              <a:latin typeface="宋体" panose="02010600030101010101" pitchFamily="2" charset="-122"/>
              <a:ea typeface="宋体" panose="02010600030101010101" pitchFamily="2" charset="-122"/>
              <a:cs typeface="+mn-cs"/>
            </a:endParaRPr>
          </a:p>
          <a:p>
            <a:pPr marR="0" indent="457200" algn="just" defTabSz="914400">
              <a:lnSpc>
                <a:spcPct val="150000"/>
              </a:lnSpc>
              <a:buClrTx/>
              <a:buSzTx/>
              <a:buFontTx/>
              <a:buNone/>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螺旋桨一般用</a:t>
            </a:r>
            <a:r>
              <a:rPr kumimoji="0" lang="en-US" altLang="zh-CN" kern="1200" cap="none" spc="0" normalizeH="0" baseline="0" noProof="0" dirty="0">
                <a:latin typeface="宋体" panose="02010600030101010101" pitchFamily="2" charset="-122"/>
                <a:ea typeface="宋体" panose="02010600030101010101" pitchFamily="2" charset="-122"/>
                <a:cs typeface="+mn-cs"/>
              </a:rPr>
              <a:t>4</a:t>
            </a:r>
            <a:r>
              <a:rPr kumimoji="0" lang="zh-CN" altLang="en-US" kern="1200" cap="none" spc="0" normalizeH="0" baseline="0" noProof="0" dirty="0">
                <a:latin typeface="宋体" panose="02010600030101010101" pitchFamily="2" charset="-122"/>
                <a:ea typeface="宋体" panose="02010600030101010101" pitchFamily="2" charset="-122"/>
                <a:cs typeface="+mn-cs"/>
              </a:rPr>
              <a:t>个数字表示，其中前面</a:t>
            </a:r>
            <a:r>
              <a:rPr kumimoji="0" lang="en-US" altLang="zh-CN" kern="1200" cap="none" spc="0" normalizeH="0" baseline="0" noProof="0" dirty="0">
                <a:latin typeface="宋体" panose="02010600030101010101" pitchFamily="2" charset="-122"/>
                <a:ea typeface="宋体" panose="02010600030101010101" pitchFamily="2" charset="-122"/>
                <a:cs typeface="+mn-cs"/>
              </a:rPr>
              <a:t>2</a:t>
            </a:r>
            <a:r>
              <a:rPr kumimoji="0" lang="zh-CN" altLang="en-US" kern="1200" cap="none" spc="0" normalizeH="0" baseline="0" noProof="0" dirty="0">
                <a:latin typeface="宋体" panose="02010600030101010101" pitchFamily="2" charset="-122"/>
                <a:ea typeface="宋体" panose="02010600030101010101" pitchFamily="2" charset="-122"/>
                <a:cs typeface="+mn-cs"/>
              </a:rPr>
              <a:t>位是螺旋桨的直径，后面</a:t>
            </a:r>
            <a:r>
              <a:rPr kumimoji="0" lang="en-US" altLang="zh-CN" kern="1200" cap="none" spc="0" normalizeH="0" baseline="0" noProof="0" dirty="0">
                <a:latin typeface="宋体" panose="02010600030101010101" pitchFamily="2" charset="-122"/>
                <a:ea typeface="宋体" panose="02010600030101010101" pitchFamily="2" charset="-122"/>
                <a:cs typeface="+mn-cs"/>
              </a:rPr>
              <a:t>2</a:t>
            </a:r>
            <a:r>
              <a:rPr kumimoji="0" lang="zh-CN" altLang="en-US" kern="1200" cap="none" spc="0" normalizeH="0" baseline="0" noProof="0" dirty="0">
                <a:latin typeface="宋体" panose="02010600030101010101" pitchFamily="2" charset="-122"/>
                <a:ea typeface="宋体" panose="02010600030101010101" pitchFamily="2" charset="-122"/>
                <a:cs typeface="+mn-cs"/>
              </a:rPr>
              <a:t>位是螺旋桨的螺距。比如：</a:t>
            </a:r>
            <a:r>
              <a:rPr kumimoji="0" lang="en-US" altLang="zh-CN" kern="1200" cap="none" spc="0" normalizeH="0" baseline="0" noProof="0" dirty="0">
                <a:latin typeface="宋体" panose="02010600030101010101" pitchFamily="2" charset="-122"/>
                <a:ea typeface="宋体" panose="02010600030101010101" pitchFamily="2" charset="-122"/>
                <a:cs typeface="+mn-cs"/>
              </a:rPr>
              <a:t>1045</a:t>
            </a:r>
            <a:r>
              <a:rPr kumimoji="0" lang="zh-CN" altLang="en-US" kern="1200" cap="none" spc="0" normalizeH="0" baseline="0" noProof="0" dirty="0">
                <a:latin typeface="宋体" panose="02010600030101010101" pitchFamily="2" charset="-122"/>
                <a:ea typeface="宋体" panose="02010600030101010101" pitchFamily="2" charset="-122"/>
                <a:cs typeface="+mn-cs"/>
              </a:rPr>
              <a:t>桨的直径为</a:t>
            </a:r>
            <a:r>
              <a:rPr kumimoji="0" lang="en-US" altLang="zh-CN" kern="1200" cap="none" spc="0" normalizeH="0" baseline="0" noProof="0" dirty="0">
                <a:latin typeface="宋体" panose="02010600030101010101" pitchFamily="2" charset="-122"/>
                <a:ea typeface="宋体" panose="02010600030101010101" pitchFamily="2" charset="-122"/>
                <a:cs typeface="+mn-cs"/>
              </a:rPr>
              <a:t>10</a:t>
            </a:r>
            <a:r>
              <a:rPr kumimoji="0" lang="zh-CN" altLang="en-US" kern="1200" cap="none" spc="0" normalizeH="0" baseline="0" noProof="0" dirty="0">
                <a:latin typeface="宋体" panose="02010600030101010101" pitchFamily="2" charset="-122"/>
                <a:ea typeface="宋体" panose="02010600030101010101" pitchFamily="2" charset="-122"/>
                <a:cs typeface="+mn-cs"/>
              </a:rPr>
              <a:t>英寸，而螺距为</a:t>
            </a:r>
            <a:r>
              <a:rPr kumimoji="0" lang="en-US" altLang="zh-CN" kern="1200" cap="none" spc="0" normalizeH="0" baseline="0" noProof="0" dirty="0">
                <a:latin typeface="宋体" panose="02010600030101010101" pitchFamily="2" charset="-122"/>
                <a:ea typeface="宋体" panose="02010600030101010101" pitchFamily="2" charset="-122"/>
                <a:cs typeface="+mn-cs"/>
              </a:rPr>
              <a:t>4.5</a:t>
            </a:r>
            <a:r>
              <a:rPr kumimoji="0" lang="zh-CN" altLang="en-US" kern="1200" cap="none" spc="0" normalizeH="0" baseline="0" noProof="0" dirty="0">
                <a:latin typeface="宋体" panose="02010600030101010101" pitchFamily="2" charset="-122"/>
                <a:ea typeface="宋体" panose="02010600030101010101" pitchFamily="2" charset="-122"/>
                <a:cs typeface="+mn-cs"/>
              </a:rPr>
              <a:t>英寸。</a:t>
            </a:r>
            <a:endParaRPr kumimoji="0" lang="zh-CN" altLang="en-US" kern="1200" cap="none" spc="0" normalizeH="0" baseline="0" noProof="0" dirty="0">
              <a:latin typeface="宋体" panose="02010600030101010101" pitchFamily="2" charset="-122"/>
              <a:ea typeface="宋体" panose="02010600030101010101" pitchFamily="2" charset="-122"/>
              <a:cs typeface="+mn-cs"/>
            </a:endParaRPr>
          </a:p>
          <a:p>
            <a:pPr marR="0" indent="457200" algn="just" defTabSz="914400">
              <a:lnSpc>
                <a:spcPct val="150000"/>
              </a:lnSpc>
              <a:buClrTx/>
              <a:buSzTx/>
              <a:buFontTx/>
              <a:buNone/>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一般情况下，半径增大拉力随之增大，效率随之提高。所以在结构允许的情况下尽量选半径较大的桨。</a:t>
            </a:r>
            <a:endParaRPr kumimoji="0" lang="zh-CN" altLang="en-US" kern="1200" cap="none" spc="0" normalizeH="0" baseline="0" noProof="0" dirty="0">
              <a:latin typeface="宋体" panose="02010600030101010101" pitchFamily="2" charset="-122"/>
              <a:ea typeface="宋体" panose="02010600030101010101" pitchFamily="2" charset="-122"/>
              <a:cs typeface="+mn-cs"/>
            </a:endParaRPr>
          </a:p>
          <a:p>
            <a:pPr marR="0" indent="457200" algn="just" defTabSz="914400">
              <a:lnSpc>
                <a:spcPct val="150000"/>
              </a:lnSpc>
              <a:buClrTx/>
              <a:buSzTx/>
              <a:buFontTx/>
              <a:buNone/>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一般情况下，桨的拉力系数和功率系数与桨叶数目成正比。航拍无人机多用两叶桨，穿越机多用三叶桨或更多桨叶数目的桨。</a:t>
            </a:r>
            <a:endParaRPr kumimoji="0" lang="zh-CN" altLang="en-US" kern="1200" cap="none" spc="0" normalizeH="0" baseline="0" noProof="0" dirty="0">
              <a:latin typeface="宋体" panose="02010600030101010101" pitchFamily="2" charset="-122"/>
              <a:ea typeface="宋体" panose="02010600030101010101" pitchFamily="2" charset="-122"/>
              <a:cs typeface="+mn-cs"/>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6566"/>
                                        </p:tgtEl>
                                        <p:attrNameLst>
                                          <p:attrName>style.visibility</p:attrName>
                                        </p:attrNameLst>
                                      </p:cBhvr>
                                      <p:to>
                                        <p:strVal val="visible"/>
                                      </p:to>
                                    </p:set>
                                    <p:animEffect transition="in" filter="fade">
                                      <p:cBhvr>
                                        <p:cTn id="13" dur="500"/>
                                        <p:tgtEl>
                                          <p:spTgt spid="6656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6" grpId="0"/>
      <p:bldP spid="3"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2"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3.3.1</a:t>
            </a:r>
            <a:r>
              <a:rPr lang="zh-CN" altLang="en-US" sz="2700" dirty="0">
                <a:solidFill>
                  <a:schemeClr val="accent1"/>
                </a:solidFill>
                <a:latin typeface="华文楷体" panose="02010600040101010101" pitchFamily="2" charset="-122"/>
                <a:ea typeface="华文楷体" panose="02010600040101010101" pitchFamily="2" charset="-122"/>
              </a:rPr>
              <a:t>  动力系统简介及选配</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6565"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15" name="文本框 14"/>
          <p:cNvSpPr txBox="1"/>
          <p:nvPr/>
        </p:nvSpPr>
        <p:spPr>
          <a:xfrm>
            <a:off x="373063" y="952500"/>
            <a:ext cx="8428038" cy="2125663"/>
          </a:xfrm>
          <a:prstGeom prst="rect">
            <a:avLst/>
          </a:prstGeom>
          <a:noFill/>
          <a:ln>
            <a:solidFill>
              <a:srgbClr val="7030A0"/>
            </a:solidFill>
          </a:ln>
        </p:spPr>
        <p:txBody>
          <a:bodyPr>
            <a:spAutoFit/>
          </a:bodyPr>
          <a:lstStyle/>
          <a:p>
            <a:pPr marL="285750" marR="0" indent="-285750" algn="just" defTabSz="914400">
              <a:lnSpc>
                <a:spcPct val="150000"/>
              </a:lnSpc>
              <a:buClrTx/>
              <a:buSzTx/>
              <a:buFont typeface="Wingdings" panose="05000000000000000000" pitchFamily="2" charset="2"/>
              <a:buChar char="u"/>
              <a:defRPr/>
            </a:pPr>
            <a:r>
              <a:rPr kumimoji="0" lang="zh-CN" altLang="en-US" b="1" kern="1200" cap="none" spc="0" normalizeH="0" baseline="0" noProof="0" dirty="0">
                <a:solidFill>
                  <a:srgbClr val="7030A0"/>
                </a:solidFill>
                <a:latin typeface="宋体" panose="02010600030101010101" pitchFamily="2" charset="-122"/>
                <a:ea typeface="宋体" panose="02010600030101010101" pitchFamily="2" charset="-122"/>
                <a:cs typeface="+mn-cs"/>
              </a:rPr>
              <a:t>静平衡和动平衡 </a:t>
            </a:r>
            <a:endParaRPr kumimoji="0" lang="en-US" altLang="zh-CN" b="1" kern="1200" cap="none" spc="0" normalizeH="0" baseline="0" noProof="0" dirty="0">
              <a:solidFill>
                <a:srgbClr val="7030A0"/>
              </a:solidFill>
              <a:latin typeface="宋体" panose="02010600030101010101" pitchFamily="2" charset="-122"/>
              <a:ea typeface="宋体" panose="02010600030101010101" pitchFamily="2" charset="-122"/>
              <a:cs typeface="+mn-cs"/>
            </a:endParaRPr>
          </a:p>
          <a:p>
            <a:pPr marR="0" indent="457200" algn="just" defTabSz="914400">
              <a:lnSpc>
                <a:spcPct val="150000"/>
              </a:lnSpc>
              <a:buClrTx/>
              <a:buSzTx/>
              <a:buFontTx/>
              <a:buNone/>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进行静平衡和动平衡测试的目的是减少振动。螺旋桨静平衡是指螺旋桨重心与轴心线重合时的平衡状态；而螺旋桨动平衡是指螺旋桨重心与其惯性中心重合时的平衡状态。当出现不平衡的情况时，可以通过贴透明胶带到轻的桨叶，或用砂纸打磨偏重的螺旋桨平面</a:t>
            </a:r>
            <a:r>
              <a:rPr kumimoji="0" lang="en-US" altLang="zh-CN" kern="1200" cap="none" spc="0" normalizeH="0" baseline="0" noProof="0" dirty="0">
                <a:latin typeface="宋体" panose="02010600030101010101" pitchFamily="2" charset="-122"/>
                <a:ea typeface="宋体" panose="02010600030101010101" pitchFamily="2" charset="-122"/>
                <a:cs typeface="+mn-cs"/>
              </a:rPr>
              <a:t>(</a:t>
            </a:r>
            <a:r>
              <a:rPr kumimoji="0" lang="zh-CN" altLang="en-US" kern="1200" cap="none" spc="0" normalizeH="0" baseline="0" noProof="0" dirty="0">
                <a:latin typeface="宋体" panose="02010600030101010101" pitchFamily="2" charset="-122"/>
                <a:ea typeface="宋体" panose="02010600030101010101" pitchFamily="2" charset="-122"/>
                <a:cs typeface="+mn-cs"/>
              </a:rPr>
              <a:t>非边缘</a:t>
            </a:r>
            <a:r>
              <a:rPr kumimoji="0" lang="en-US" altLang="zh-CN" kern="1200" cap="none" spc="0" normalizeH="0" baseline="0" noProof="0" dirty="0">
                <a:latin typeface="宋体" panose="02010600030101010101" pitchFamily="2" charset="-122"/>
                <a:ea typeface="宋体" panose="02010600030101010101" pitchFamily="2" charset="-122"/>
                <a:cs typeface="+mn-cs"/>
              </a:rPr>
              <a:t>)</a:t>
            </a:r>
            <a:r>
              <a:rPr kumimoji="0" lang="zh-CN" altLang="en-US" kern="1200" cap="none" spc="0" normalizeH="0" baseline="0" noProof="0" dirty="0">
                <a:latin typeface="宋体" panose="02010600030101010101" pitchFamily="2" charset="-122"/>
                <a:ea typeface="宋体" panose="02010600030101010101" pitchFamily="2" charset="-122"/>
                <a:cs typeface="+mn-cs"/>
              </a:rPr>
              <a:t>来实现平衡。</a:t>
            </a:r>
            <a:endParaRPr kumimoji="0" lang="zh-CN" altLang="zh-CN" kern="1200" cap="none" spc="0" normalizeH="0" baseline="0" noProof="0" dirty="0">
              <a:latin typeface="宋体" panose="02010600030101010101" pitchFamily="2" charset="-122"/>
              <a:ea typeface="宋体" panose="02010600030101010101" pitchFamily="2" charset="-122"/>
              <a:cs typeface="+mn-cs"/>
            </a:endParaRPr>
          </a:p>
        </p:txBody>
      </p:sp>
      <p:sp>
        <p:nvSpPr>
          <p:cNvPr id="11" name="文本框 10"/>
          <p:cNvSpPr txBox="1"/>
          <p:nvPr/>
        </p:nvSpPr>
        <p:spPr>
          <a:xfrm>
            <a:off x="373063" y="3263900"/>
            <a:ext cx="8428038" cy="858838"/>
          </a:xfrm>
          <a:prstGeom prst="rect">
            <a:avLst/>
          </a:prstGeom>
          <a:noFill/>
          <a:ln>
            <a:solidFill>
              <a:srgbClr val="7030A0"/>
            </a:solidFill>
          </a:ln>
        </p:spPr>
        <p:txBody>
          <a:bodyPr>
            <a:spAutoFit/>
          </a:bodyPr>
          <a:lstStyle/>
          <a:p>
            <a:pPr marL="285750" marR="0" indent="-285750" algn="just" defTabSz="914400">
              <a:lnSpc>
                <a:spcPct val="150000"/>
              </a:lnSpc>
              <a:buClrTx/>
              <a:buSzTx/>
              <a:buFont typeface="Wingdings" panose="05000000000000000000" pitchFamily="2" charset="2"/>
              <a:buChar char="u"/>
              <a:defRPr/>
            </a:pPr>
            <a:r>
              <a:rPr kumimoji="0" lang="zh-CN" altLang="en-US" b="1" kern="1200" cap="none" spc="0" normalizeH="0" baseline="0" noProof="0" dirty="0">
                <a:solidFill>
                  <a:srgbClr val="7030A0"/>
                </a:solidFill>
                <a:latin typeface="宋体" panose="02010600030101010101" pitchFamily="2" charset="-122"/>
                <a:ea typeface="宋体" panose="02010600030101010101" pitchFamily="2" charset="-122"/>
                <a:cs typeface="+mn-cs"/>
              </a:rPr>
              <a:t>螺旋桨的分类 </a:t>
            </a:r>
            <a:endParaRPr kumimoji="0" lang="en-US" altLang="zh-CN" b="1" kern="1200" cap="none" spc="0" normalizeH="0" baseline="0" noProof="0" dirty="0">
              <a:solidFill>
                <a:srgbClr val="7030A0"/>
              </a:solidFill>
              <a:latin typeface="宋体" panose="02010600030101010101" pitchFamily="2" charset="-122"/>
              <a:ea typeface="宋体" panose="02010600030101010101" pitchFamily="2" charset="-122"/>
              <a:cs typeface="+mn-cs"/>
            </a:endParaRPr>
          </a:p>
          <a:p>
            <a:pPr marR="0" indent="457200" algn="just" defTabSz="914400">
              <a:lnSpc>
                <a:spcPct val="150000"/>
              </a:lnSpc>
              <a:buClrTx/>
              <a:buSzTx/>
              <a:buFontTx/>
              <a:buNone/>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根据材质的不同，桨叶可以分成注塑桨、碳纤桨和木桨。</a:t>
            </a:r>
            <a:endParaRPr kumimoji="0" lang="zh-CN" altLang="en-US" kern="1200" cap="none" spc="0" normalizeH="0" baseline="0" noProof="0" dirty="0">
              <a:latin typeface="宋体" panose="02010600030101010101" pitchFamily="2" charset="-122"/>
              <a:ea typeface="宋体" panose="02010600030101010101" pitchFamily="2" charset="-122"/>
              <a:cs typeface="+mn-cs"/>
            </a:endParaRPr>
          </a:p>
        </p:txBody>
      </p:sp>
      <p:pic>
        <p:nvPicPr>
          <p:cNvPr id="68616" name="图片 159" descr="u=3593202628,3270861963&amp;fm=27&amp;gp=0"/>
          <p:cNvPicPr>
            <a:picLocks noChangeAspect="1"/>
          </p:cNvPicPr>
          <p:nvPr/>
        </p:nvPicPr>
        <p:blipFill>
          <a:blip r:embed="rId2"/>
          <a:srcRect t="23502" b="26138"/>
          <a:stretch>
            <a:fillRect/>
          </a:stretch>
        </p:blipFill>
        <p:spPr>
          <a:xfrm>
            <a:off x="688975" y="4481513"/>
            <a:ext cx="2590800" cy="1295400"/>
          </a:xfrm>
          <a:prstGeom prst="rect">
            <a:avLst/>
          </a:prstGeom>
          <a:noFill/>
          <a:ln w="9525">
            <a:noFill/>
          </a:ln>
        </p:spPr>
      </p:pic>
      <p:sp>
        <p:nvSpPr>
          <p:cNvPr id="12" name="文本框 11"/>
          <p:cNvSpPr txBox="1"/>
          <p:nvPr/>
        </p:nvSpPr>
        <p:spPr>
          <a:xfrm>
            <a:off x="1090613" y="6135688"/>
            <a:ext cx="1782763" cy="338138"/>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solidFill>
                  <a:srgbClr val="333333"/>
                </a:solidFill>
                <a:latin typeface="Calibri" panose="020F0502020204030204" pitchFamily="34" charset="0"/>
                <a:ea typeface="宋体" panose="02010600030101010101" pitchFamily="2" charset="-122"/>
                <a:cs typeface="宋体" panose="02010600030101010101" pitchFamily="2" charset="-122"/>
              </a:rPr>
              <a:t>图</a:t>
            </a:r>
            <a:r>
              <a:rPr kumimoji="0" lang="en-US" altLang="zh-CN" sz="1600" kern="100" cap="none" spc="0" normalizeH="0" baseline="0" noProof="0" dirty="0">
                <a:solidFill>
                  <a:srgbClr val="333333"/>
                </a:solidFill>
                <a:latin typeface="Calibri" panose="020F0502020204030204" pitchFamily="34" charset="0"/>
                <a:ea typeface="宋体" panose="02010600030101010101" pitchFamily="2" charset="-122"/>
                <a:cs typeface="宋体" panose="02010600030101010101" pitchFamily="2" charset="-122"/>
              </a:rPr>
              <a:t>3-16  </a:t>
            </a:r>
            <a:r>
              <a:rPr kumimoji="0" lang="zh-CN" altLang="zh-CN" sz="1600" kern="100" cap="none" spc="0" normalizeH="0" baseline="0" noProof="0" dirty="0">
                <a:solidFill>
                  <a:srgbClr val="333333"/>
                </a:solidFill>
                <a:latin typeface="Calibri" panose="020F0502020204030204" pitchFamily="34" charset="0"/>
                <a:ea typeface="宋体" panose="02010600030101010101" pitchFamily="2" charset="-122"/>
                <a:cs typeface="宋体" panose="02010600030101010101" pitchFamily="2" charset="-122"/>
              </a:rPr>
              <a:t>注塑桨</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pic>
        <p:nvPicPr>
          <p:cNvPr id="68618" name="图片 160" descr="u=236198892,2738514981&amp;fm=27&amp;gp=0"/>
          <p:cNvPicPr>
            <a:picLocks noChangeAspect="1"/>
          </p:cNvPicPr>
          <p:nvPr/>
        </p:nvPicPr>
        <p:blipFill>
          <a:blip r:embed="rId3"/>
          <a:stretch>
            <a:fillRect/>
          </a:stretch>
        </p:blipFill>
        <p:spPr>
          <a:xfrm>
            <a:off x="3621088" y="4481513"/>
            <a:ext cx="2209800" cy="1295400"/>
          </a:xfrm>
          <a:prstGeom prst="rect">
            <a:avLst/>
          </a:prstGeom>
          <a:noFill/>
          <a:ln w="9525">
            <a:noFill/>
          </a:ln>
        </p:spPr>
      </p:pic>
      <p:sp>
        <p:nvSpPr>
          <p:cNvPr id="14" name="文本框 13"/>
          <p:cNvSpPr txBox="1"/>
          <p:nvPr/>
        </p:nvSpPr>
        <p:spPr>
          <a:xfrm>
            <a:off x="3535363" y="6135688"/>
            <a:ext cx="2073275" cy="338138"/>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solidFill>
                  <a:srgbClr val="333333"/>
                </a:solidFill>
                <a:latin typeface="Calibri" panose="020F0502020204030204" pitchFamily="34" charset="0"/>
                <a:ea typeface="宋体" panose="02010600030101010101" pitchFamily="2" charset="-122"/>
                <a:cs typeface="宋体" panose="02010600030101010101" pitchFamily="2" charset="-122"/>
              </a:rPr>
              <a:t>图</a:t>
            </a:r>
            <a:r>
              <a:rPr kumimoji="0" lang="en-US" altLang="zh-CN" sz="1600" kern="100" cap="none" spc="0" normalizeH="0" baseline="0" noProof="0" dirty="0">
                <a:solidFill>
                  <a:srgbClr val="333333"/>
                </a:solidFill>
                <a:latin typeface="Calibri" panose="020F0502020204030204" pitchFamily="34" charset="0"/>
                <a:ea typeface="宋体" panose="02010600030101010101" pitchFamily="2" charset="-122"/>
                <a:cs typeface="宋体" panose="02010600030101010101" pitchFamily="2" charset="-122"/>
              </a:rPr>
              <a:t>3-17  </a:t>
            </a:r>
            <a:r>
              <a:rPr kumimoji="0" lang="zh-CN" altLang="zh-CN" sz="1600" kern="100" cap="none" spc="0" normalizeH="0" baseline="0" noProof="0" dirty="0">
                <a:solidFill>
                  <a:srgbClr val="333333"/>
                </a:solidFill>
                <a:latin typeface="Calibri" panose="020F0502020204030204" pitchFamily="34" charset="0"/>
                <a:ea typeface="宋体" panose="02010600030101010101" pitchFamily="2" charset="-122"/>
                <a:cs typeface="宋体" panose="02010600030101010101" pitchFamily="2" charset="-122"/>
              </a:rPr>
              <a:t>碳纤维桨</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pic>
        <p:nvPicPr>
          <p:cNvPr id="68620" name="图片 60"/>
          <p:cNvPicPr>
            <a:picLocks noChangeAspect="1"/>
          </p:cNvPicPr>
          <p:nvPr/>
        </p:nvPicPr>
        <p:blipFill>
          <a:blip r:embed="rId4"/>
          <a:stretch>
            <a:fillRect/>
          </a:stretch>
        </p:blipFill>
        <p:spPr>
          <a:xfrm>
            <a:off x="6173788" y="4481513"/>
            <a:ext cx="2209800" cy="1295400"/>
          </a:xfrm>
          <a:prstGeom prst="rect">
            <a:avLst/>
          </a:prstGeom>
          <a:noFill/>
          <a:ln w="9525">
            <a:noFill/>
          </a:ln>
        </p:spPr>
      </p:pic>
      <p:sp>
        <p:nvSpPr>
          <p:cNvPr id="17" name="文本框 16"/>
          <p:cNvSpPr txBox="1"/>
          <p:nvPr/>
        </p:nvSpPr>
        <p:spPr>
          <a:xfrm>
            <a:off x="6527800" y="6142038"/>
            <a:ext cx="1500188" cy="338138"/>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solidFill>
                  <a:srgbClr val="333333"/>
                </a:solidFill>
                <a:latin typeface="Calibri" panose="020F0502020204030204" pitchFamily="34" charset="0"/>
                <a:ea typeface="宋体" panose="02010600030101010101" pitchFamily="2" charset="-122"/>
                <a:cs typeface="宋体" panose="02010600030101010101" pitchFamily="2" charset="-122"/>
              </a:rPr>
              <a:t>图</a:t>
            </a:r>
            <a:r>
              <a:rPr kumimoji="0" lang="en-US" altLang="zh-CN" sz="1600" kern="100" cap="none" spc="0" normalizeH="0" baseline="0" noProof="0" dirty="0">
                <a:solidFill>
                  <a:srgbClr val="333333"/>
                </a:solidFill>
                <a:latin typeface="Calibri" panose="020F0502020204030204" pitchFamily="34" charset="0"/>
                <a:ea typeface="宋体" panose="02010600030101010101" pitchFamily="2" charset="-122"/>
                <a:cs typeface="宋体" panose="02010600030101010101" pitchFamily="2" charset="-122"/>
              </a:rPr>
              <a:t>3-18 </a:t>
            </a:r>
            <a:r>
              <a:rPr kumimoji="0" lang="zh-CN" altLang="zh-CN" sz="1600" kern="100" cap="none" spc="0" normalizeH="0" baseline="0" noProof="0" dirty="0">
                <a:solidFill>
                  <a:srgbClr val="333333"/>
                </a:solidFill>
                <a:latin typeface="Calibri" panose="020F0502020204030204" pitchFamily="34" charset="0"/>
                <a:ea typeface="宋体" panose="02010600030101010101" pitchFamily="2" charset="-122"/>
                <a:cs typeface="宋体" panose="02010600030101010101" pitchFamily="2" charset="-122"/>
              </a:rPr>
              <a:t>木桨</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8616"/>
                                        </p:tgtEl>
                                        <p:attrNameLst>
                                          <p:attrName>style.visibility</p:attrName>
                                        </p:attrNameLst>
                                      </p:cBhvr>
                                      <p:to>
                                        <p:strVal val="visible"/>
                                      </p:to>
                                    </p:set>
                                    <p:anim calcmode="lin" valueType="num">
                                      <p:cBhvr additive="base">
                                        <p:cTn id="17" dur="500" fill="hold"/>
                                        <p:tgtEl>
                                          <p:spTgt spid="68616"/>
                                        </p:tgtEl>
                                        <p:attrNameLst>
                                          <p:attrName>ppt_x</p:attrName>
                                        </p:attrNameLst>
                                      </p:cBhvr>
                                      <p:tavLst>
                                        <p:tav tm="0">
                                          <p:val>
                                            <p:strVal val="#ppt_x"/>
                                          </p:val>
                                        </p:tav>
                                        <p:tav tm="100000">
                                          <p:val>
                                            <p:strVal val="#ppt_x"/>
                                          </p:val>
                                        </p:tav>
                                      </p:tavLst>
                                    </p:anim>
                                    <p:anim calcmode="lin" valueType="num">
                                      <p:cBhvr additive="base">
                                        <p:cTn id="18" dur="500" fill="hold"/>
                                        <p:tgtEl>
                                          <p:spTgt spid="6861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8618"/>
                                        </p:tgtEl>
                                        <p:attrNameLst>
                                          <p:attrName>style.visibility</p:attrName>
                                        </p:attrNameLst>
                                      </p:cBhvr>
                                      <p:to>
                                        <p:strVal val="visible"/>
                                      </p:to>
                                    </p:set>
                                    <p:anim calcmode="lin" valueType="num">
                                      <p:cBhvr additive="base">
                                        <p:cTn id="27" dur="500" fill="hold"/>
                                        <p:tgtEl>
                                          <p:spTgt spid="68618"/>
                                        </p:tgtEl>
                                        <p:attrNameLst>
                                          <p:attrName>ppt_x</p:attrName>
                                        </p:attrNameLst>
                                      </p:cBhvr>
                                      <p:tavLst>
                                        <p:tav tm="0">
                                          <p:val>
                                            <p:strVal val="#ppt_x"/>
                                          </p:val>
                                        </p:tav>
                                        <p:tav tm="100000">
                                          <p:val>
                                            <p:strVal val="#ppt_x"/>
                                          </p:val>
                                        </p:tav>
                                      </p:tavLst>
                                    </p:anim>
                                    <p:anim calcmode="lin" valueType="num">
                                      <p:cBhvr additive="base">
                                        <p:cTn id="28" dur="500" fill="hold"/>
                                        <p:tgtEl>
                                          <p:spTgt spid="6861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68620"/>
                                        </p:tgtEl>
                                        <p:attrNameLst>
                                          <p:attrName>style.visibility</p:attrName>
                                        </p:attrNameLst>
                                      </p:cBhvr>
                                      <p:to>
                                        <p:strVal val="visible"/>
                                      </p:to>
                                    </p:set>
                                    <p:anim calcmode="lin" valueType="num">
                                      <p:cBhvr additive="base">
                                        <p:cTn id="37" dur="500" fill="hold"/>
                                        <p:tgtEl>
                                          <p:spTgt spid="68620"/>
                                        </p:tgtEl>
                                        <p:attrNameLst>
                                          <p:attrName>ppt_x</p:attrName>
                                        </p:attrNameLst>
                                      </p:cBhvr>
                                      <p:tavLst>
                                        <p:tav tm="0">
                                          <p:val>
                                            <p:strVal val="#ppt_x"/>
                                          </p:val>
                                        </p:tav>
                                        <p:tav tm="100000">
                                          <p:val>
                                            <p:strVal val="#ppt_x"/>
                                          </p:val>
                                        </p:tav>
                                      </p:tavLst>
                                    </p:anim>
                                    <p:anim calcmode="lin" valueType="num">
                                      <p:cBhvr additive="base">
                                        <p:cTn id="38" dur="500" fill="hold"/>
                                        <p:tgtEl>
                                          <p:spTgt spid="6862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ppt_x"/>
                                          </p:val>
                                        </p:tav>
                                        <p:tav tm="100000">
                                          <p:val>
                                            <p:strVal val="#ppt_x"/>
                                          </p:val>
                                        </p:tav>
                                      </p:tavLst>
                                    </p:anim>
                                    <p:anim calcmode="lin" valueType="num">
                                      <p:cBhvr additive="base">
                                        <p:cTn id="4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1" grpId="0" animBg="1"/>
      <p:bldP spid="12" grpId="0"/>
      <p:bldP spid="14" grpId="0"/>
      <p:bldP spid="1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10"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3.3.1</a:t>
            </a:r>
            <a:r>
              <a:rPr lang="zh-CN" altLang="en-US" sz="2700" dirty="0">
                <a:solidFill>
                  <a:schemeClr val="accent1"/>
                </a:solidFill>
                <a:latin typeface="华文楷体" panose="02010600040101010101" pitchFamily="2" charset="-122"/>
                <a:ea typeface="华文楷体" panose="02010600040101010101" pitchFamily="2" charset="-122"/>
              </a:rPr>
              <a:t>  动力系统简介及选配</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8613"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15" name="文本框 14"/>
          <p:cNvSpPr txBox="1"/>
          <p:nvPr/>
        </p:nvSpPr>
        <p:spPr>
          <a:xfrm>
            <a:off x="373063" y="1109663"/>
            <a:ext cx="8428038" cy="5091113"/>
          </a:xfrm>
          <a:prstGeom prst="rect">
            <a:avLst/>
          </a:prstGeom>
          <a:noFill/>
          <a:ln>
            <a:solidFill>
              <a:srgbClr val="7030A0"/>
            </a:solidFill>
          </a:ln>
        </p:spPr>
        <p:txBody>
          <a:bodyPr>
            <a:spAutoFit/>
          </a:bodyPr>
          <a:lstStyle/>
          <a:p>
            <a:pPr marL="285750" marR="0" indent="-285750" algn="just" defTabSz="914400">
              <a:lnSpc>
                <a:spcPct val="150000"/>
              </a:lnSpc>
              <a:spcAft>
                <a:spcPts val="600"/>
              </a:spcAft>
              <a:buClrTx/>
              <a:buSzTx/>
              <a:buFont typeface="Wingdings" panose="05000000000000000000" pitchFamily="2" charset="2"/>
              <a:buChar char="u"/>
              <a:defRPr/>
            </a:pPr>
            <a:r>
              <a:rPr kumimoji="0" lang="zh-CN" altLang="en-US" b="1" kern="1200" cap="none" spc="0" normalizeH="0" baseline="0" noProof="0" dirty="0">
                <a:solidFill>
                  <a:srgbClr val="7030A0"/>
                </a:solidFill>
                <a:latin typeface="宋体" panose="02010600030101010101" pitchFamily="2" charset="-122"/>
                <a:ea typeface="宋体" panose="02010600030101010101" pitchFamily="2" charset="-122"/>
                <a:cs typeface="+mn-cs"/>
              </a:rPr>
              <a:t>螺旋桨选用原则 </a:t>
            </a:r>
            <a:endParaRPr kumimoji="0" lang="en-US" altLang="zh-CN" b="1" kern="1200" cap="none" spc="0" normalizeH="0" baseline="0" noProof="0" dirty="0">
              <a:solidFill>
                <a:srgbClr val="7030A0"/>
              </a:solidFill>
              <a:latin typeface="宋体" panose="02010600030101010101" pitchFamily="2" charset="-122"/>
              <a:ea typeface="宋体" panose="02010600030101010101" pitchFamily="2" charset="-122"/>
              <a:cs typeface="+mn-cs"/>
            </a:endParaRPr>
          </a:p>
          <a:p>
            <a:pPr marR="0" indent="457200" algn="just" defTabSz="914400">
              <a:lnSpc>
                <a:spcPct val="150000"/>
              </a:lnSpc>
              <a:buClrTx/>
              <a:buSzTx/>
              <a:buFontTx/>
              <a:buNone/>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螺旋桨越大，升力越大，但对应的需要更大的力量来驱动；螺旋桨转速越高，升力越大；电动机的</a:t>
            </a:r>
            <a:r>
              <a:rPr kumimoji="0" lang="en-US" altLang="zh-CN" kern="1200" cap="none" spc="0" normalizeH="0" baseline="0" noProof="0" dirty="0">
                <a:latin typeface="宋体" panose="02010600030101010101" pitchFamily="2" charset="-122"/>
                <a:ea typeface="宋体" panose="02010600030101010101" pitchFamily="2" charset="-122"/>
                <a:cs typeface="+mn-cs"/>
              </a:rPr>
              <a:t>KV</a:t>
            </a:r>
            <a:r>
              <a:rPr kumimoji="0" lang="zh-CN" altLang="en-US" kern="1200" cap="none" spc="0" normalizeH="0" baseline="0" noProof="0" dirty="0">
                <a:latin typeface="宋体" panose="02010600030101010101" pitchFamily="2" charset="-122"/>
                <a:ea typeface="宋体" panose="02010600030101010101" pitchFamily="2" charset="-122"/>
                <a:cs typeface="+mn-cs"/>
              </a:rPr>
              <a:t>值越小，转动力量越大。因此，大螺旋桨需要用低</a:t>
            </a:r>
            <a:r>
              <a:rPr kumimoji="0" lang="en-US" altLang="zh-CN" kern="1200" cap="none" spc="0" normalizeH="0" baseline="0" noProof="0" dirty="0">
                <a:latin typeface="宋体" panose="02010600030101010101" pitchFamily="2" charset="-122"/>
                <a:ea typeface="宋体" panose="02010600030101010101" pitchFamily="2" charset="-122"/>
                <a:cs typeface="+mn-cs"/>
              </a:rPr>
              <a:t>KV</a:t>
            </a:r>
            <a:r>
              <a:rPr kumimoji="0" lang="zh-CN" altLang="en-US" kern="1200" cap="none" spc="0" normalizeH="0" baseline="0" noProof="0" dirty="0">
                <a:latin typeface="宋体" panose="02010600030101010101" pitchFamily="2" charset="-122"/>
                <a:ea typeface="宋体" panose="02010600030101010101" pitchFamily="2" charset="-122"/>
                <a:cs typeface="+mn-cs"/>
              </a:rPr>
              <a:t>值的电动机，小螺旋桨需要用高</a:t>
            </a:r>
            <a:r>
              <a:rPr kumimoji="0" lang="en-US" altLang="zh-CN" kern="1200" cap="none" spc="0" normalizeH="0" baseline="0" noProof="0" dirty="0">
                <a:latin typeface="宋体" panose="02010600030101010101" pitchFamily="2" charset="-122"/>
                <a:ea typeface="宋体" panose="02010600030101010101" pitchFamily="2" charset="-122"/>
                <a:cs typeface="+mn-cs"/>
              </a:rPr>
              <a:t>KV</a:t>
            </a:r>
            <a:r>
              <a:rPr kumimoji="0" lang="zh-CN" altLang="en-US" kern="1200" cap="none" spc="0" normalizeH="0" baseline="0" noProof="0" dirty="0">
                <a:latin typeface="宋体" panose="02010600030101010101" pitchFamily="2" charset="-122"/>
                <a:ea typeface="宋体" panose="02010600030101010101" pitchFamily="2" charset="-122"/>
                <a:cs typeface="+mn-cs"/>
              </a:rPr>
              <a:t>值的电动机。如果高</a:t>
            </a:r>
            <a:r>
              <a:rPr kumimoji="0" lang="en-US" altLang="zh-CN" kern="1200" cap="none" spc="0" normalizeH="0" baseline="0" noProof="0" dirty="0">
                <a:latin typeface="宋体" panose="02010600030101010101" pitchFamily="2" charset="-122"/>
                <a:ea typeface="宋体" panose="02010600030101010101" pitchFamily="2" charset="-122"/>
                <a:cs typeface="+mn-cs"/>
              </a:rPr>
              <a:t>KV</a:t>
            </a:r>
            <a:r>
              <a:rPr kumimoji="0" lang="zh-CN" altLang="en-US" kern="1200" cap="none" spc="0" normalizeH="0" baseline="0" noProof="0" dirty="0">
                <a:latin typeface="宋体" panose="02010600030101010101" pitchFamily="2" charset="-122"/>
                <a:ea typeface="宋体" panose="02010600030101010101" pitchFamily="2" charset="-122"/>
                <a:cs typeface="+mn-cs"/>
              </a:rPr>
              <a:t>值带大桨，力量不够，实际还是低速运转，电动机和电子调速器很容易烧坏；如果低</a:t>
            </a:r>
            <a:r>
              <a:rPr kumimoji="0" lang="en-US" altLang="zh-CN" kern="1200" cap="none" spc="0" normalizeH="0" baseline="0" noProof="0" dirty="0">
                <a:latin typeface="宋体" panose="02010600030101010101" pitchFamily="2" charset="-122"/>
                <a:ea typeface="宋体" panose="02010600030101010101" pitchFamily="2" charset="-122"/>
                <a:cs typeface="+mn-cs"/>
              </a:rPr>
              <a:t>KV</a:t>
            </a:r>
            <a:r>
              <a:rPr kumimoji="0" lang="zh-CN" altLang="en-US" kern="1200" cap="none" spc="0" normalizeH="0" baseline="0" noProof="0" dirty="0">
                <a:latin typeface="宋体" panose="02010600030101010101" pitchFamily="2" charset="-122"/>
                <a:ea typeface="宋体" panose="02010600030101010101" pitchFamily="2" charset="-122"/>
                <a:cs typeface="+mn-cs"/>
              </a:rPr>
              <a:t>值带小桨，完全没有问题，但由于升力不够，可能造成无法起飞。</a:t>
            </a:r>
            <a:endParaRPr kumimoji="0" lang="en-US" altLang="zh-CN" kern="1200" cap="none" spc="0" normalizeH="0" baseline="0" noProof="0" dirty="0">
              <a:latin typeface="宋体" panose="02010600030101010101" pitchFamily="2" charset="-122"/>
              <a:ea typeface="宋体" panose="02010600030101010101" pitchFamily="2" charset="-122"/>
              <a:cs typeface="+mn-cs"/>
            </a:endParaRPr>
          </a:p>
          <a:p>
            <a:pPr marR="0" indent="457200" algn="just" defTabSz="914400">
              <a:lnSpc>
                <a:spcPct val="150000"/>
              </a:lnSpc>
              <a:buClrTx/>
              <a:buSzTx/>
              <a:buFontTx/>
              <a:buNone/>
              <a:defRPr/>
            </a:pPr>
            <a:endParaRPr kumimoji="0" lang="en-US" altLang="zh-CN" kern="1200" cap="none" spc="0" normalizeH="0" baseline="0" noProof="0" dirty="0">
              <a:latin typeface="宋体" panose="02010600030101010101" pitchFamily="2" charset="-122"/>
              <a:ea typeface="宋体" panose="02010600030101010101" pitchFamily="2" charset="-122"/>
              <a:cs typeface="+mn-cs"/>
            </a:endParaRPr>
          </a:p>
          <a:p>
            <a:pPr marR="0" indent="457200" algn="just" defTabSz="914400">
              <a:lnSpc>
                <a:spcPct val="150000"/>
              </a:lnSpc>
              <a:buClrTx/>
              <a:buSzTx/>
              <a:buFontTx/>
              <a:buNone/>
              <a:defRPr/>
            </a:pPr>
            <a:r>
              <a:rPr kumimoji="0" lang="zh-CN" altLang="en-US" b="1" kern="1200" cap="none" spc="0" normalizeH="0" baseline="0" noProof="0" dirty="0">
                <a:latin typeface="宋体" panose="02010600030101010101" pitchFamily="2" charset="-122"/>
                <a:ea typeface="宋体" panose="02010600030101010101" pitchFamily="2" charset="-122"/>
                <a:cs typeface="+mn-cs"/>
              </a:rPr>
              <a:t>选择螺旋桨时应考虑以下因素：</a:t>
            </a:r>
            <a:endParaRPr kumimoji="0" lang="zh-CN" altLang="en-US" b="1" kern="1200" cap="none" spc="0" normalizeH="0" baseline="0" noProof="0" dirty="0">
              <a:latin typeface="宋体" panose="02010600030101010101" pitchFamily="2" charset="-122"/>
              <a:ea typeface="宋体" panose="02010600030101010101" pitchFamily="2" charset="-122"/>
              <a:cs typeface="+mn-cs"/>
            </a:endParaRPr>
          </a:p>
          <a:p>
            <a:pPr marR="0" indent="457200" algn="just" defTabSz="914400">
              <a:lnSpc>
                <a:spcPct val="150000"/>
              </a:lnSpc>
              <a:buClrTx/>
              <a:buSzTx/>
              <a:buFontTx/>
              <a:buNone/>
              <a:defRPr/>
            </a:pPr>
            <a:r>
              <a:rPr kumimoji="0" lang="en-US" altLang="zh-CN" kern="1200" cap="none" spc="0" normalizeH="0" baseline="0" noProof="0" dirty="0">
                <a:latin typeface="宋体" panose="02010600030101010101" pitchFamily="2" charset="-122"/>
                <a:ea typeface="宋体" panose="02010600030101010101" pitchFamily="2" charset="-122"/>
                <a:cs typeface="+mn-cs"/>
              </a:rPr>
              <a:t>a. </a:t>
            </a:r>
            <a:r>
              <a:rPr kumimoji="0" lang="zh-CN" altLang="en-US" kern="1200" cap="none" spc="0" normalizeH="0" baseline="0" noProof="0" dirty="0">
                <a:latin typeface="宋体" panose="02010600030101010101" pitchFamily="2" charset="-122"/>
                <a:ea typeface="宋体" panose="02010600030101010101" pitchFamily="2" charset="-122"/>
                <a:cs typeface="+mn-cs"/>
              </a:rPr>
              <a:t>不同材质的螺旋桨，价格和性能差别较大，根据实际需要，选择最适合的螺旋桨。</a:t>
            </a:r>
            <a:endParaRPr kumimoji="0" lang="zh-CN" altLang="en-US" kern="1200" cap="none" spc="0" normalizeH="0" baseline="0" noProof="0" dirty="0">
              <a:latin typeface="宋体" panose="02010600030101010101" pitchFamily="2" charset="-122"/>
              <a:ea typeface="宋体" panose="02010600030101010101" pitchFamily="2" charset="-122"/>
              <a:cs typeface="+mn-cs"/>
            </a:endParaRPr>
          </a:p>
          <a:p>
            <a:pPr marR="0" indent="457200" algn="just" defTabSz="914400">
              <a:lnSpc>
                <a:spcPct val="150000"/>
              </a:lnSpc>
              <a:buClrTx/>
              <a:buSzTx/>
              <a:buFontTx/>
              <a:buNone/>
              <a:defRPr/>
            </a:pPr>
            <a:r>
              <a:rPr kumimoji="0" lang="en-US" altLang="zh-CN" kern="1200" cap="none" spc="0" normalizeH="0" baseline="0" noProof="0" dirty="0">
                <a:latin typeface="宋体" panose="02010600030101010101" pitchFamily="2" charset="-122"/>
                <a:ea typeface="宋体" panose="02010600030101010101" pitchFamily="2" charset="-122"/>
                <a:cs typeface="+mn-cs"/>
              </a:rPr>
              <a:t>b. </a:t>
            </a:r>
            <a:r>
              <a:rPr kumimoji="0" lang="zh-CN" altLang="en-US" kern="1200" cap="none" spc="0" normalizeH="0" baseline="0" noProof="0" dirty="0">
                <a:latin typeface="宋体" panose="02010600030101010101" pitchFamily="2" charset="-122"/>
                <a:ea typeface="宋体" panose="02010600030101010101" pitchFamily="2" charset="-122"/>
                <a:cs typeface="+mn-cs"/>
              </a:rPr>
              <a:t>螺旋桨的型号必须与电动机的型号相匹配，可参考电动机厂家推荐使用的螺旋桨型号，如表</a:t>
            </a:r>
            <a:r>
              <a:rPr kumimoji="0" lang="en-US" altLang="zh-CN" kern="1200" cap="none" spc="0" normalizeH="0" baseline="0" noProof="0" dirty="0">
                <a:latin typeface="宋体" panose="02010600030101010101" pitchFamily="2" charset="-122"/>
                <a:ea typeface="宋体" panose="02010600030101010101" pitchFamily="2" charset="-122"/>
                <a:cs typeface="+mn-cs"/>
              </a:rPr>
              <a:t>3-1</a:t>
            </a:r>
            <a:r>
              <a:rPr kumimoji="0" lang="zh-CN" altLang="en-US" kern="1200" cap="none" spc="0" normalizeH="0" baseline="0" noProof="0" dirty="0">
                <a:latin typeface="宋体" panose="02010600030101010101" pitchFamily="2" charset="-122"/>
                <a:ea typeface="宋体" panose="02010600030101010101" pitchFamily="2" charset="-122"/>
                <a:cs typeface="+mn-cs"/>
              </a:rPr>
              <a:t>所示。</a:t>
            </a:r>
            <a:endParaRPr kumimoji="0" lang="zh-CN" altLang="en-US" kern="1200" cap="none" spc="0" normalizeH="0" baseline="0" noProof="0" dirty="0">
              <a:latin typeface="宋体" panose="02010600030101010101" pitchFamily="2" charset="-122"/>
              <a:ea typeface="宋体" panose="02010600030101010101" pitchFamily="2" charset="-122"/>
              <a:cs typeface="+mn-cs"/>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charRg st="0" end="9"/>
                                            </p:txEl>
                                          </p:spTgt>
                                        </p:tgtEl>
                                        <p:attrNameLst>
                                          <p:attrName>style.visibility</p:attrName>
                                        </p:attrNameLst>
                                      </p:cBhvr>
                                      <p:to>
                                        <p:strVal val="visible"/>
                                      </p:to>
                                    </p:set>
                                    <p:animEffect transition="in" filter="fade">
                                      <p:cBhvr>
                                        <p:cTn id="12" dur="500"/>
                                        <p:tgtEl>
                                          <p:spTgt spid="15">
                                            <p:txEl>
                                              <p:charRg st="0" end="9"/>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charRg st="9" end="174"/>
                                            </p:txEl>
                                          </p:spTgt>
                                        </p:tgtEl>
                                        <p:attrNameLst>
                                          <p:attrName>style.visibility</p:attrName>
                                        </p:attrNameLst>
                                      </p:cBhvr>
                                      <p:to>
                                        <p:strVal val="visible"/>
                                      </p:to>
                                    </p:set>
                                    <p:animEffect transition="in" filter="fade">
                                      <p:cBhvr>
                                        <p:cTn id="17" dur="500"/>
                                        <p:tgtEl>
                                          <p:spTgt spid="15">
                                            <p:txEl>
                                              <p:charRg st="9" end="17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charRg st="175" end="190"/>
                                            </p:txEl>
                                          </p:spTgt>
                                        </p:tgtEl>
                                        <p:attrNameLst>
                                          <p:attrName>style.visibility</p:attrName>
                                        </p:attrNameLst>
                                      </p:cBhvr>
                                      <p:to>
                                        <p:strVal val="visible"/>
                                      </p:to>
                                    </p:set>
                                    <p:animEffect transition="in" filter="fade">
                                      <p:cBhvr>
                                        <p:cTn id="22" dur="500"/>
                                        <p:tgtEl>
                                          <p:spTgt spid="15">
                                            <p:txEl>
                                              <p:charRg st="175" end="19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charRg st="190" end="230"/>
                                            </p:txEl>
                                          </p:spTgt>
                                        </p:tgtEl>
                                        <p:attrNameLst>
                                          <p:attrName>style.visibility</p:attrName>
                                        </p:attrNameLst>
                                      </p:cBhvr>
                                      <p:to>
                                        <p:strVal val="visible"/>
                                      </p:to>
                                    </p:set>
                                    <p:animEffect transition="in" filter="fade">
                                      <p:cBhvr>
                                        <p:cTn id="27" dur="500"/>
                                        <p:tgtEl>
                                          <p:spTgt spid="15">
                                            <p:txEl>
                                              <p:charRg st="190" end="23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charRg st="230" end="280"/>
                                            </p:txEl>
                                          </p:spTgt>
                                        </p:tgtEl>
                                        <p:attrNameLst>
                                          <p:attrName>style.visibility</p:attrName>
                                        </p:attrNameLst>
                                      </p:cBhvr>
                                      <p:to>
                                        <p:strVal val="visible"/>
                                      </p:to>
                                    </p:set>
                                    <p:animEffect transition="in" filter="fade">
                                      <p:cBhvr>
                                        <p:cTn id="32" dur="500"/>
                                        <p:tgtEl>
                                          <p:spTgt spid="15">
                                            <p:txEl>
                                              <p:charRg st="230" end="28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8"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3.3.1</a:t>
            </a:r>
            <a:r>
              <a:rPr lang="zh-CN" altLang="en-US" sz="2700" dirty="0">
                <a:solidFill>
                  <a:schemeClr val="accent1"/>
                </a:solidFill>
                <a:latin typeface="华文楷体" panose="02010600040101010101" pitchFamily="2" charset="-122"/>
                <a:ea typeface="华文楷体" panose="02010600040101010101" pitchFamily="2" charset="-122"/>
              </a:rPr>
              <a:t>  动力系统简介及选配</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0661"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graphicFrame>
        <p:nvGraphicFramePr>
          <p:cNvPr id="2" name="表格 1"/>
          <p:cNvGraphicFramePr>
            <a:graphicFrameLocks noGrp="1"/>
          </p:cNvGraphicFramePr>
          <p:nvPr/>
        </p:nvGraphicFramePr>
        <p:xfrm>
          <a:off x="573088" y="1411288"/>
          <a:ext cx="7997825" cy="5202238"/>
        </p:xfrm>
        <a:graphic>
          <a:graphicData uri="http://schemas.openxmlformats.org/drawingml/2006/table">
            <a:tbl>
              <a:tblPr>
                <a:tableStyleId>{5C22544A-7EE6-4342-B048-85BDC9FD1C3A}</a:tableStyleId>
              </a:tblPr>
              <a:tblGrid>
                <a:gridCol w="2241344"/>
                <a:gridCol w="2106547"/>
                <a:gridCol w="1070138"/>
                <a:gridCol w="1161135"/>
                <a:gridCol w="1418660"/>
              </a:tblGrid>
              <a:tr h="391426">
                <a:tc>
                  <a:txBody>
                    <a:bodyPr/>
                    <a:lstStyle/>
                    <a:p>
                      <a:pPr algn="ctr" fontAlgn="ctr">
                        <a:spcAft>
                          <a:spcPts val="0"/>
                        </a:spcAft>
                      </a:pP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参数名称</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72" marR="68572" marT="0" marB="0" anchor="ctr"/>
                </a:tc>
                <a:tc>
                  <a:txBody>
                    <a:bodyPr/>
                    <a:lstStyle/>
                    <a:p>
                      <a:pPr algn="ctr" font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KV980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72" marR="68572" marT="0" marB="0" anchor="ctr"/>
                </a:tc>
                <a:tc>
                  <a:txBody>
                    <a:bodyPr/>
                    <a:lstStyle/>
                    <a:p>
                      <a:pPr algn="ctr" font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KV1250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72" marR="68572" marT="0" marB="0" anchor="ctr"/>
                </a:tc>
                <a:tc>
                  <a:txBody>
                    <a:bodyPr/>
                    <a:lstStyle/>
                    <a:p>
                      <a:pPr algn="ctr" font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KV1400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72" marR="68572" marT="0" marB="0" anchor="ctr"/>
                </a:tc>
                <a:tc>
                  <a:txBody>
                    <a:bodyPr/>
                    <a:lstStyle/>
                    <a:p>
                      <a:pPr algn="ctr" font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KV2450</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72" marR="68572" marT="0" marB="0" anchor="ctr"/>
                </a:tc>
              </a:tr>
              <a:tr h="435026">
                <a:tc>
                  <a:txBody>
                    <a:bodyPr/>
                    <a:lstStyle/>
                    <a:p>
                      <a:pPr algn="ctr" fontAlgn="ctr">
                        <a:spcAft>
                          <a:spcPts val="0"/>
                        </a:spcAft>
                      </a:pP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空载电流</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/A</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72" marR="68572" marT="0" marB="0" anchor="ctr"/>
                </a:tc>
                <a:tc>
                  <a:txBody>
                    <a:bodyPr/>
                    <a:lstStyle/>
                    <a:p>
                      <a:pPr algn="ctr" font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0.3</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72" marR="68572" marT="0" marB="0" anchor="ctr"/>
                </a:tc>
                <a:tc>
                  <a:txBody>
                    <a:bodyPr/>
                    <a:lstStyle/>
                    <a:p>
                      <a:pPr algn="ctr" font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0.6</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72" marR="68572" marT="0" marB="0" anchor="ctr"/>
                </a:tc>
                <a:tc>
                  <a:txBody>
                    <a:bodyPr/>
                    <a:lstStyle/>
                    <a:p>
                      <a:pPr algn="ctr" font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0.9</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72" marR="68572" marT="0" marB="0" anchor="ctr"/>
                </a:tc>
                <a:tc>
                  <a:txBody>
                    <a:bodyPr/>
                    <a:lstStyle/>
                    <a:p>
                      <a:pPr algn="ctr" font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1.6</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72" marR="68572" marT="0" marB="0" anchor="ctr"/>
                </a:tc>
              </a:tr>
              <a:tr h="390635">
                <a:tc>
                  <a:txBody>
                    <a:bodyPr/>
                    <a:lstStyle/>
                    <a:p>
                      <a:pPr algn="ctr" fontAlgn="ctr">
                        <a:spcAft>
                          <a:spcPts val="0"/>
                        </a:spcAft>
                      </a:pP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电动机电阻</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dirty="0" err="1">
                          <a:effectLst/>
                          <a:latin typeface="Times New Roman" panose="02020603050405020304" pitchFamily="18" charset="0"/>
                          <a:ea typeface="宋体" panose="02010600030101010101" pitchFamily="2" charset="-122"/>
                          <a:cs typeface="Times New Roman" panose="02020603050405020304" pitchFamily="18" charset="0"/>
                        </a:rPr>
                        <a:t>mΩ</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72" marR="68572" marT="0" marB="0" anchor="ctr"/>
                </a:tc>
                <a:tc>
                  <a:txBody>
                    <a:bodyPr/>
                    <a:lstStyle/>
                    <a:p>
                      <a:pPr algn="ctr" font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133</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72" marR="68572" marT="0" marB="0" anchor="ctr"/>
                </a:tc>
                <a:tc>
                  <a:txBody>
                    <a:bodyPr/>
                    <a:lstStyle/>
                    <a:p>
                      <a:pPr algn="ctr" font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79</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72" marR="68572" marT="0" marB="0" anchor="ctr"/>
                </a:tc>
                <a:tc>
                  <a:txBody>
                    <a:bodyPr/>
                    <a:lstStyle/>
                    <a:p>
                      <a:pPr algn="ctr" font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65</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72" marR="68572" marT="0" marB="0" anchor="ctr"/>
                </a:tc>
                <a:tc>
                  <a:txBody>
                    <a:bodyPr/>
                    <a:lstStyle/>
                    <a:p>
                      <a:pPr algn="ctr" font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32</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72" marR="68572" marT="0" marB="0" anchor="ctr"/>
                </a:tc>
              </a:tr>
              <a:tr h="408391">
                <a:tc>
                  <a:txBody>
                    <a:bodyPr/>
                    <a:lstStyle/>
                    <a:p>
                      <a:pPr algn="ctr" fontAlgn="ctr">
                        <a:spcAft>
                          <a:spcPts val="0"/>
                        </a:spcAft>
                      </a:pP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最大连续电流</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A/s</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72" marR="68572" marT="0" marB="0" anchor="ctr"/>
                </a:tc>
                <a:tc>
                  <a:txBody>
                    <a:bodyPr/>
                    <a:lstStyle/>
                    <a:p>
                      <a:pPr algn="ctr" font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15/30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72" marR="68572" marT="0" marB="0" anchor="ctr"/>
                </a:tc>
                <a:tc>
                  <a:txBody>
                    <a:bodyPr/>
                    <a:lstStyle/>
                    <a:p>
                      <a:pPr algn="ctr" font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25/10</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72" marR="68572" marT="0" marB="0" anchor="ctr"/>
                </a:tc>
                <a:tc>
                  <a:txBody>
                    <a:bodyPr/>
                    <a:lstStyle/>
                    <a:p>
                      <a:pPr algn="ctr" font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28/15</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72" marR="68572" marT="0" marB="0" anchor="ctr"/>
                </a:tc>
                <a:tc>
                  <a:txBody>
                    <a:bodyPr/>
                    <a:lstStyle/>
                    <a:p>
                      <a:pPr algn="ctr" font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40/30</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72" marR="68572" marT="0" marB="0" anchor="ctr"/>
                </a:tc>
              </a:tr>
              <a:tr h="383192">
                <a:tc>
                  <a:txBody>
                    <a:bodyPr/>
                    <a:lstStyle/>
                    <a:p>
                      <a:pPr algn="ctr" fontAlgn="ctr">
                        <a:spcAft>
                          <a:spcPts val="0"/>
                        </a:spcAft>
                      </a:pPr>
                      <a:r>
                        <a:rPr lang="zh-CN" sz="1600" kern="100">
                          <a:effectLst/>
                          <a:latin typeface="Times New Roman" panose="02020603050405020304" pitchFamily="18" charset="0"/>
                          <a:ea typeface="宋体" panose="02010600030101010101" pitchFamily="2" charset="-122"/>
                          <a:cs typeface="Times New Roman" panose="02020603050405020304" pitchFamily="18" charset="0"/>
                        </a:rPr>
                        <a:t>最大连续功率</a:t>
                      </a: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/W</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72" marR="68572" marT="0" marB="0" anchor="ctr"/>
                </a:tc>
                <a:tc>
                  <a:txBody>
                    <a:bodyPr/>
                    <a:lstStyle/>
                    <a:p>
                      <a:pPr algn="ctr" font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300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72" marR="68572" marT="0" marB="0" anchor="ctr"/>
                </a:tc>
                <a:tc>
                  <a:txBody>
                    <a:bodyPr/>
                    <a:lstStyle/>
                    <a:p>
                      <a:pPr algn="ctr" font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390</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72" marR="68572" marT="0" marB="0" anchor="ctr"/>
                </a:tc>
                <a:tc>
                  <a:txBody>
                    <a:bodyPr/>
                    <a:lstStyle/>
                    <a:p>
                      <a:pPr algn="ctr" font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365</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72" marR="68572" marT="0" marB="0" anchor="ctr"/>
                </a:tc>
                <a:tc>
                  <a:txBody>
                    <a:bodyPr/>
                    <a:lstStyle/>
                    <a:p>
                      <a:pPr algn="ctr" font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450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72" marR="68572" marT="0" marB="0" anchor="ctr"/>
                </a:tc>
              </a:tr>
              <a:tr h="383192">
                <a:tc>
                  <a:txBody>
                    <a:bodyPr/>
                    <a:lstStyle/>
                    <a:p>
                      <a:pPr algn="ctr" fontAlgn="ctr">
                        <a:spcAft>
                          <a:spcPts val="0"/>
                        </a:spcAft>
                      </a:pPr>
                      <a:r>
                        <a:rPr lang="zh-CN" sz="1600" kern="100">
                          <a:effectLst/>
                          <a:latin typeface="Times New Roman" panose="02020603050405020304" pitchFamily="18" charset="0"/>
                          <a:ea typeface="宋体" panose="02010600030101010101" pitchFamily="2" charset="-122"/>
                          <a:cs typeface="Times New Roman" panose="02020603050405020304" pitchFamily="18" charset="0"/>
                        </a:rPr>
                        <a:t>质量（含长线）</a:t>
                      </a: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/g</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72" marR="68572" marT="0" marB="0" anchor="ctr"/>
                </a:tc>
                <a:tc>
                  <a:txBody>
                    <a:bodyPr/>
                    <a:lstStyle/>
                    <a:p>
                      <a:pPr algn="ctr" font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58.5</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72" marR="68572" marT="0" marB="0" anchor="ctr"/>
                </a:tc>
                <a:tc>
                  <a:txBody>
                    <a:bodyPr/>
                    <a:lstStyle/>
                    <a:p>
                      <a:pPr algn="ctr" font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58</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72" marR="68572" marT="0" marB="0" anchor="ctr"/>
                </a:tc>
                <a:tc>
                  <a:txBody>
                    <a:bodyPr/>
                    <a:lstStyle/>
                    <a:p>
                      <a:pPr algn="ctr" font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59</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72" marR="68572" marT="0" marB="0" anchor="ctr"/>
                </a:tc>
                <a:tc>
                  <a:txBody>
                    <a:bodyPr/>
                    <a:lstStyle/>
                    <a:p>
                      <a:pPr algn="ctr" font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57</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72" marR="68572" marT="0" marB="0" anchor="ctr"/>
                </a:tc>
              </a:tr>
              <a:tr h="405520">
                <a:tc>
                  <a:txBody>
                    <a:bodyPr/>
                    <a:lstStyle/>
                    <a:p>
                      <a:pPr algn="ctr" fontAlgn="ctr">
                        <a:spcAft>
                          <a:spcPts val="0"/>
                        </a:spcAft>
                      </a:pPr>
                      <a:r>
                        <a:rPr lang="zh-CN" sz="1600" kern="100">
                          <a:effectLst/>
                          <a:latin typeface="Times New Roman" panose="02020603050405020304" pitchFamily="18" charset="0"/>
                          <a:ea typeface="宋体" panose="02010600030101010101" pitchFamily="2" charset="-122"/>
                          <a:cs typeface="Times New Roman" panose="02020603050405020304" pitchFamily="18" charset="0"/>
                        </a:rPr>
                        <a:t>最大电池节数</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72" marR="68572" marT="0" marB="0" anchor="ctr"/>
                </a:tc>
                <a:tc>
                  <a:txBody>
                    <a:bodyPr/>
                    <a:lstStyle/>
                    <a:p>
                      <a:pPr algn="ctr" font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2</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4</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72" marR="68572" marT="0" marB="0" anchor="ctr"/>
                </a:tc>
                <a:tc>
                  <a:txBody>
                    <a:bodyPr/>
                    <a:lstStyle/>
                    <a:p>
                      <a:pPr algn="ctr" font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2</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4</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72" marR="68572" marT="0" marB="0" anchor="ctr"/>
                </a:tc>
                <a:tc>
                  <a:txBody>
                    <a:bodyPr/>
                    <a:lstStyle/>
                    <a:p>
                      <a:pPr algn="ctr" font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2</a:t>
                      </a:r>
                      <a:r>
                        <a:rPr lang="zh-CN" sz="16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4</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72" marR="68572" marT="0" marB="0" anchor="ctr"/>
                </a:tc>
                <a:tc>
                  <a:txBody>
                    <a:bodyPr/>
                    <a:lstStyle/>
                    <a:p>
                      <a:pPr algn="ctr" font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2</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3</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72" marR="68572" marT="0" marB="0" anchor="ctr"/>
                </a:tc>
              </a:tr>
              <a:tr h="435946">
                <a:tc>
                  <a:txBody>
                    <a:bodyPr/>
                    <a:lstStyle/>
                    <a:p>
                      <a:pPr algn="ctr" fontAlgn="ctr">
                        <a:spcAft>
                          <a:spcPts val="0"/>
                        </a:spcAft>
                      </a:pPr>
                      <a:r>
                        <a:rPr lang="zh-CN" sz="1600" kern="100">
                          <a:effectLst/>
                          <a:latin typeface="Times New Roman" panose="02020603050405020304" pitchFamily="18" charset="0"/>
                          <a:ea typeface="宋体" panose="02010600030101010101" pitchFamily="2" charset="-122"/>
                          <a:cs typeface="Times New Roman" panose="02020603050405020304" pitchFamily="18" charset="0"/>
                        </a:rPr>
                        <a:t>建议使用电调规格</a:t>
                      </a: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/A</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72" marR="68572" marT="0" marB="0" anchor="ctr"/>
                </a:tc>
                <a:tc>
                  <a:txBody>
                    <a:bodyPr/>
                    <a:lstStyle/>
                    <a:p>
                      <a:pPr algn="ctr" font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20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72" marR="68572" marT="0" marB="0" anchor="ctr"/>
                </a:tc>
                <a:tc>
                  <a:txBody>
                    <a:bodyPr/>
                    <a:lstStyle/>
                    <a:p>
                      <a:pPr algn="ctr" font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30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72" marR="68572" marT="0" marB="0" anchor="ctr"/>
                </a:tc>
                <a:tc>
                  <a:txBody>
                    <a:bodyPr/>
                    <a:lstStyle/>
                    <a:p>
                      <a:pPr algn="ctr" font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30</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72" marR="68572" marT="0" marB="0" anchor="ctr"/>
                </a:tc>
                <a:tc>
                  <a:txBody>
                    <a:bodyPr/>
                    <a:lstStyle/>
                    <a:p>
                      <a:pPr algn="ctr" font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40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72" marR="68572" marT="0" marB="0" anchor="ctr"/>
                </a:tc>
              </a:tr>
              <a:tr h="1237357">
                <a:tc>
                  <a:txBody>
                    <a:bodyPr/>
                    <a:lstStyle/>
                    <a:p>
                      <a:pPr algn="ctr" font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ctr" font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ctr" fontAlgn="ctr">
                        <a:spcAft>
                          <a:spcPts val="0"/>
                        </a:spcAft>
                      </a:pP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推荐的螺旋桨规格</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72" marR="68572" marT="0" marB="0" anchor="ctr"/>
                </a:tc>
                <a:tc>
                  <a:txBody>
                    <a:bodyPr/>
                    <a:lstStyle/>
                    <a:p>
                      <a:pPr algn="ctr" font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APC8038</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ctr" font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APC9047</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ctr" font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APC1047</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ctr" font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GWS8043</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ctr" font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APC8038</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72" marR="68572" marT="0" marB="0" anchor="ctr"/>
                </a:tc>
                <a:tc>
                  <a:txBody>
                    <a:bodyPr/>
                    <a:lstStyle/>
                    <a:p>
                      <a:pPr algn="ctr" font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APC8060</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ctr" font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APC9047</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ctr" font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APC9045</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ctr" font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APC9060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72" marR="68572" marT="0" marB="0" anchor="ctr"/>
                </a:tc>
                <a:tc>
                  <a:txBody>
                    <a:bodyPr/>
                    <a:lstStyle/>
                    <a:p>
                      <a:pPr algn="ctr" font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APC9047</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ctr" font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APC9045</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ctr" font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APC8060</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ctr" font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APC8038</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ctr" font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APC7062</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72" marR="68572" marT="0" marB="0" anchor="ctr"/>
                </a:tc>
                <a:tc>
                  <a:txBody>
                    <a:bodyPr/>
                    <a:lstStyle/>
                    <a:p>
                      <a:pPr algn="ctr" font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AOC6040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72" marR="68572" marT="0" marB="0" anchor="ctr"/>
                </a:tc>
              </a:tr>
              <a:tr h="731553">
                <a:tc>
                  <a:txBody>
                    <a:bodyPr/>
                    <a:lstStyle/>
                    <a:p>
                      <a:pPr algn="ctr" fontAlgn="ctr">
                        <a:spcAft>
                          <a:spcPts val="0"/>
                        </a:spcAft>
                      </a:pPr>
                      <a:r>
                        <a:rPr lang="zh-CN" sz="1600" kern="100">
                          <a:effectLst/>
                          <a:latin typeface="Times New Roman" panose="02020603050405020304" pitchFamily="18" charset="0"/>
                          <a:ea typeface="宋体" panose="02010600030101010101" pitchFamily="2" charset="-122"/>
                          <a:cs typeface="Times New Roman" panose="02020603050405020304" pitchFamily="18" charset="0"/>
                        </a:rPr>
                        <a:t>适用多旋翼飞行器的质量</a:t>
                      </a: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/g</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72" marR="68572" marT="0" marB="0" anchor="ctr"/>
                </a:tc>
                <a:tc>
                  <a:txBody>
                    <a:bodyPr/>
                    <a:lstStyle/>
                    <a:p>
                      <a:pPr algn="ctr" font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300(3S 038/1047</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ctr" font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4S 8038/8043/8045/9047)</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72" marR="68572" marT="0" marB="0" anchor="ctr"/>
                </a:tc>
                <a:tc>
                  <a:txBody>
                    <a:bodyPr/>
                    <a:lstStyle/>
                    <a:p>
                      <a:pPr algn="ctr" font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72" marR="68572" marT="0" marB="0" anchor="ctr"/>
                </a:tc>
                <a:tc>
                  <a:txBody>
                    <a:bodyPr/>
                    <a:lstStyle/>
                    <a:p>
                      <a:pPr algn="ctr" font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72" marR="68572" marT="0" marB="0" anchor="ctr"/>
                </a:tc>
                <a:tc>
                  <a:txBody>
                    <a:bodyPr/>
                    <a:lstStyle/>
                    <a:p>
                      <a:pPr algn="ctr" fontAlgn="ctr">
                        <a:spcAft>
                          <a:spcPts val="0"/>
                        </a:spcAft>
                      </a:pP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尾推特技机</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550</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3S 6040)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72" marR="68572" marT="0" marB="0" anchor="ctr"/>
                </a:tc>
              </a:tr>
            </a:tbl>
          </a:graphicData>
        </a:graphic>
      </p:graphicFrame>
      <p:sp>
        <p:nvSpPr>
          <p:cNvPr id="9" name="文本框 8"/>
          <p:cNvSpPr txBox="1"/>
          <p:nvPr/>
        </p:nvSpPr>
        <p:spPr>
          <a:xfrm>
            <a:off x="2573338" y="930275"/>
            <a:ext cx="4572000" cy="338138"/>
          </a:xfrm>
          <a:prstGeom prst="rect">
            <a:avLst/>
          </a:prstGeom>
          <a:noFill/>
        </p:spPr>
        <p:txBody>
          <a:bodyPr>
            <a:spAutoFit/>
          </a:bodyPr>
          <a:lstStyle/>
          <a:p>
            <a:pPr marR="0" defTabSz="914400">
              <a:buClrTx/>
              <a:buSzTx/>
              <a:buFontTx/>
              <a:buNone/>
              <a:defRPr/>
            </a:pPr>
            <a:r>
              <a:rPr kumimoji="0" lang="zh-CN" altLang="zh-CN" sz="1600" kern="100" cap="none" spc="0" normalizeH="0" baseline="0" noProof="0" dirty="0">
                <a:solidFill>
                  <a:srgbClr val="333333"/>
                </a:solidFill>
                <a:latin typeface="Calibri" panose="020F0502020204030204" pitchFamily="34" charset="0"/>
                <a:ea typeface="宋体" panose="02010600030101010101" pitchFamily="2" charset="-122"/>
                <a:cs typeface="宋体" panose="02010600030101010101" pitchFamily="2" charset="-122"/>
              </a:rPr>
              <a:t>表</a:t>
            </a:r>
            <a:r>
              <a:rPr kumimoji="0" lang="en-US" altLang="zh-CN" sz="1600" kern="100" cap="none" spc="0" normalizeH="0" baseline="0" noProof="0" dirty="0">
                <a:solidFill>
                  <a:srgbClr val="333333"/>
                </a:solidFill>
                <a:latin typeface="Calibri" panose="020F0502020204030204" pitchFamily="34" charset="0"/>
                <a:ea typeface="宋体" panose="02010600030101010101" pitchFamily="2" charset="-122"/>
                <a:cs typeface="宋体" panose="02010600030101010101" pitchFamily="2" charset="-122"/>
              </a:rPr>
              <a:t>3-1 </a:t>
            </a:r>
            <a:r>
              <a:rPr kumimoji="0" lang="zh-CN" altLang="zh-CN" sz="1600" kern="100" cap="none" spc="0" normalizeH="0" baseline="0" noProof="0" dirty="0">
                <a:solidFill>
                  <a:srgbClr val="333333"/>
                </a:solidFill>
                <a:latin typeface="Calibri" panose="020F0502020204030204" pitchFamily="34" charset="0"/>
                <a:ea typeface="宋体" panose="02010600030101010101" pitchFamily="2" charset="-122"/>
                <a:cs typeface="宋体" panose="02010600030101010101" pitchFamily="2" charset="-122"/>
              </a:rPr>
              <a:t>某品牌无刷电动机</a:t>
            </a:r>
            <a:r>
              <a:rPr kumimoji="0" lang="zh-CN" altLang="en-US" sz="1600" kern="100" cap="none" spc="0" normalizeH="0" baseline="0" noProof="0" dirty="0">
                <a:solidFill>
                  <a:srgbClr val="333333"/>
                </a:solidFill>
                <a:latin typeface="Calibri" panose="020F0502020204030204" pitchFamily="34" charset="0"/>
                <a:ea typeface="宋体" panose="02010600030101010101" pitchFamily="2" charset="-122"/>
                <a:cs typeface="宋体" panose="02010600030101010101" pitchFamily="2" charset="-122"/>
              </a:rPr>
              <a:t>（</a:t>
            </a:r>
            <a:r>
              <a:rPr kumimoji="0" lang="en-US" altLang="zh-CN" sz="1600" kern="100" cap="none" spc="0" normalizeH="0" baseline="0" noProof="0" dirty="0">
                <a:solidFill>
                  <a:srgbClr val="333333"/>
                </a:solidFill>
                <a:latin typeface="Calibri" panose="020F0502020204030204" pitchFamily="34" charset="0"/>
                <a:ea typeface="宋体" panose="02010600030101010101" pitchFamily="2" charset="-122"/>
                <a:cs typeface="宋体" panose="02010600030101010101" pitchFamily="2" charset="-122"/>
              </a:rPr>
              <a:t>X2212</a:t>
            </a:r>
            <a:r>
              <a:rPr kumimoji="0" lang="zh-CN" altLang="en-US" sz="1600" kern="100" cap="none" spc="0" normalizeH="0" baseline="0" noProof="0" dirty="0">
                <a:solidFill>
                  <a:srgbClr val="333333"/>
                </a:solidFill>
                <a:latin typeface="Calibri" panose="020F0502020204030204" pitchFamily="34" charset="0"/>
                <a:ea typeface="宋体" panose="02010600030101010101" pitchFamily="2" charset="-122"/>
                <a:cs typeface="宋体" panose="02010600030101010101" pitchFamily="2" charset="-122"/>
              </a:rPr>
              <a:t>）</a:t>
            </a:r>
            <a:r>
              <a:rPr kumimoji="0" lang="zh-CN" altLang="zh-CN" sz="1600" kern="100" cap="none" spc="0" normalizeH="0" baseline="0" noProof="0" dirty="0">
                <a:solidFill>
                  <a:srgbClr val="333333"/>
                </a:solidFill>
                <a:latin typeface="Calibri" panose="020F0502020204030204" pitchFamily="34" charset="0"/>
                <a:ea typeface="宋体" panose="02010600030101010101" pitchFamily="2" charset="-122"/>
                <a:cs typeface="宋体" panose="02010600030101010101" pitchFamily="2" charset="-122"/>
              </a:rPr>
              <a:t>参数</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6"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3.3.1</a:t>
            </a:r>
            <a:r>
              <a:rPr lang="zh-CN" altLang="en-US" sz="2700" dirty="0">
                <a:solidFill>
                  <a:schemeClr val="accent1"/>
                </a:solidFill>
                <a:latin typeface="华文楷体" panose="02010600040101010101" pitchFamily="2" charset="-122"/>
                <a:ea typeface="华文楷体" panose="02010600040101010101" pitchFamily="2" charset="-122"/>
              </a:rPr>
              <a:t>  动力系统简介及选配</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2709"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74758" name="文本框 9"/>
          <p:cNvSpPr txBox="1"/>
          <p:nvPr/>
        </p:nvSpPr>
        <p:spPr>
          <a:xfrm>
            <a:off x="373063" y="1052513"/>
            <a:ext cx="8428037" cy="857250"/>
          </a:xfrm>
          <a:prstGeom prst="rect">
            <a:avLst/>
          </a:prstGeom>
          <a:noFill/>
          <a:ln w="9525" cap="flat" cmpd="sng">
            <a:solidFill>
              <a:srgbClr val="00B0F0"/>
            </a:solidFill>
            <a:prstDash val="solid"/>
            <a:miter/>
            <a:headEnd type="none" w="med" len="med"/>
            <a:tailEnd type="none" w="med" len="med"/>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457200" algn="just">
              <a:lnSpc>
                <a:spcPct val="150000"/>
              </a:lnSpc>
              <a:spcBef>
                <a:spcPct val="0"/>
              </a:spcBef>
              <a:buFontTx/>
              <a:buNone/>
            </a:pPr>
            <a:r>
              <a:rPr lang="zh-CN" altLang="en-US" sz="1800" dirty="0">
                <a:latin typeface="宋体" panose="02010600030101010101" pitchFamily="2" charset="-122"/>
                <a:ea typeface="宋体" panose="02010600030101010101" pitchFamily="2" charset="-122"/>
              </a:rPr>
              <a:t>对于电动机需要使用对应的螺旋桨直径，表</a:t>
            </a:r>
            <a:r>
              <a:rPr lang="en-US" altLang="zh-CN" sz="1800" dirty="0">
                <a:latin typeface="宋体" panose="02010600030101010101" pitchFamily="2" charset="-122"/>
                <a:ea typeface="宋体" panose="02010600030101010101" pitchFamily="2" charset="-122"/>
              </a:rPr>
              <a:t>3-2</a:t>
            </a:r>
            <a:r>
              <a:rPr lang="zh-CN" altLang="en-US" sz="1800" dirty="0">
                <a:latin typeface="宋体" panose="02010600030101010101" pitchFamily="2" charset="-122"/>
                <a:ea typeface="宋体" panose="02010600030101010101" pitchFamily="2" charset="-122"/>
              </a:rPr>
              <a:t>列出了几种常用电动机与螺旋桨的搭配。</a:t>
            </a:r>
            <a:endParaRPr lang="zh-CN" altLang="en-US" sz="1800" dirty="0">
              <a:latin typeface="宋体" panose="02010600030101010101" pitchFamily="2" charset="-122"/>
              <a:ea typeface="宋体" panose="02010600030101010101" pitchFamily="2" charset="-122"/>
            </a:endParaRPr>
          </a:p>
        </p:txBody>
      </p:sp>
      <p:graphicFrame>
        <p:nvGraphicFramePr>
          <p:cNvPr id="4" name="表格 3"/>
          <p:cNvGraphicFramePr>
            <a:graphicFrameLocks noGrp="1"/>
          </p:cNvGraphicFramePr>
          <p:nvPr/>
        </p:nvGraphicFramePr>
        <p:xfrm>
          <a:off x="1881188" y="3055938"/>
          <a:ext cx="5411788" cy="3014663"/>
        </p:xfrm>
        <a:graphic>
          <a:graphicData uri="http://schemas.openxmlformats.org/drawingml/2006/table">
            <a:tbl>
              <a:tblPr>
                <a:tableStyleId>{5C22544A-7EE6-4342-B048-85BDC9FD1C3A}</a:tableStyleId>
              </a:tblPr>
              <a:tblGrid>
                <a:gridCol w="2705576"/>
                <a:gridCol w="2706211"/>
              </a:tblGrid>
              <a:tr h="377259">
                <a:tc>
                  <a:txBody>
                    <a:bodyPr/>
                    <a:lstStyle/>
                    <a:p>
                      <a:pPr algn="ctr">
                        <a:lnSpc>
                          <a:spcPct val="150000"/>
                        </a:lnSpc>
                        <a:spcAft>
                          <a:spcPts val="0"/>
                        </a:spcAft>
                      </a:pP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电动机</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KV</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值</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92" marR="68592" marT="0" marB="0"/>
                </a:tc>
                <a:tc>
                  <a:txBody>
                    <a:bodyPr/>
                    <a:lstStyle/>
                    <a:p>
                      <a:pPr algn="ctr">
                        <a:lnSpc>
                          <a:spcPct val="150000"/>
                        </a:lnSpc>
                        <a:spcAft>
                          <a:spcPts val="0"/>
                        </a:spcAft>
                      </a:pP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螺旋桨直径</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/in</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92" marR="68592" marT="0" marB="0"/>
                </a:tc>
              </a:tr>
              <a:tr h="376772">
                <a:tc>
                  <a:txBody>
                    <a:bodyPr/>
                    <a:lstStyle/>
                    <a:p>
                      <a:pPr algn="ctr">
                        <a:lnSpc>
                          <a:spcPct val="150000"/>
                        </a:lnSpc>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800~1000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92" marR="68592" marT="0" marB="0"/>
                </a:tc>
                <a:tc>
                  <a:txBody>
                    <a:bodyPr/>
                    <a:lstStyle/>
                    <a:p>
                      <a:pPr algn="ctr">
                        <a:lnSpc>
                          <a:spcPct val="150000"/>
                        </a:lnSpc>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10~11</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92" marR="68592" marT="0" marB="0"/>
                </a:tc>
              </a:tr>
              <a:tr h="376772">
                <a:tc>
                  <a:txBody>
                    <a:bodyPr/>
                    <a:lstStyle/>
                    <a:p>
                      <a:pPr algn="ctr">
                        <a:lnSpc>
                          <a:spcPct val="150000"/>
                        </a:lnSpc>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1000~1200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92" marR="68592" marT="0" marB="0"/>
                </a:tc>
                <a:tc>
                  <a:txBody>
                    <a:bodyPr/>
                    <a:lstStyle/>
                    <a:p>
                      <a:pPr algn="ctr">
                        <a:lnSpc>
                          <a:spcPct val="150000"/>
                        </a:lnSpc>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9~10</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92" marR="68592" marT="0" marB="0"/>
                </a:tc>
              </a:tr>
              <a:tr h="376772">
                <a:tc>
                  <a:txBody>
                    <a:bodyPr/>
                    <a:lstStyle/>
                    <a:p>
                      <a:pPr algn="ctr">
                        <a:lnSpc>
                          <a:spcPct val="150000"/>
                        </a:lnSpc>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1200~1800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92" marR="68592" marT="0" marB="0"/>
                </a:tc>
                <a:tc>
                  <a:txBody>
                    <a:bodyPr/>
                    <a:lstStyle/>
                    <a:p>
                      <a:pPr algn="ctr">
                        <a:lnSpc>
                          <a:spcPct val="150000"/>
                        </a:lnSpc>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8~9</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92" marR="68592" marT="0" marB="0"/>
                </a:tc>
              </a:tr>
              <a:tr h="376772">
                <a:tc>
                  <a:txBody>
                    <a:bodyPr/>
                    <a:lstStyle/>
                    <a:p>
                      <a:pPr algn="ctr">
                        <a:lnSpc>
                          <a:spcPct val="150000"/>
                        </a:lnSpc>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1800~2200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92" marR="68592" marT="0" marB="0"/>
                </a:tc>
                <a:tc>
                  <a:txBody>
                    <a:bodyPr/>
                    <a:lstStyle/>
                    <a:p>
                      <a:pPr algn="ctr">
                        <a:lnSpc>
                          <a:spcPct val="150000"/>
                        </a:lnSpc>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7~8</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92" marR="68592" marT="0" marB="0"/>
                </a:tc>
              </a:tr>
              <a:tr h="376772">
                <a:tc>
                  <a:txBody>
                    <a:bodyPr/>
                    <a:lstStyle/>
                    <a:p>
                      <a:pPr algn="ctr">
                        <a:lnSpc>
                          <a:spcPct val="150000"/>
                        </a:lnSpc>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2200~2600</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92" marR="68592" marT="0" marB="0"/>
                </a:tc>
                <a:tc>
                  <a:txBody>
                    <a:bodyPr/>
                    <a:lstStyle/>
                    <a:p>
                      <a:pPr algn="ctr">
                        <a:lnSpc>
                          <a:spcPct val="150000"/>
                        </a:lnSpc>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6~7</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92" marR="68592" marT="0" marB="0"/>
                </a:tc>
              </a:tr>
              <a:tr h="376772">
                <a:tc>
                  <a:txBody>
                    <a:bodyPr/>
                    <a:lstStyle/>
                    <a:p>
                      <a:pPr algn="ctr">
                        <a:lnSpc>
                          <a:spcPct val="150000"/>
                        </a:lnSpc>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2600~2800</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92" marR="68592" marT="0" marB="0"/>
                </a:tc>
                <a:tc>
                  <a:txBody>
                    <a:bodyPr/>
                    <a:lstStyle/>
                    <a:p>
                      <a:pPr algn="ctr">
                        <a:lnSpc>
                          <a:spcPct val="150000"/>
                        </a:lnSpc>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5~6</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92" marR="68592" marT="0" marB="0"/>
                </a:tc>
              </a:tr>
              <a:tr h="376772">
                <a:tc>
                  <a:txBody>
                    <a:bodyPr/>
                    <a:lstStyle/>
                    <a:p>
                      <a:pPr algn="ctr">
                        <a:lnSpc>
                          <a:spcPct val="150000"/>
                        </a:lnSpc>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&gt;2800</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92" marR="68592" marT="0" marB="0"/>
                </a:tc>
                <a:tc>
                  <a:txBody>
                    <a:bodyPr/>
                    <a:lstStyle/>
                    <a:p>
                      <a:pPr algn="ctr">
                        <a:lnSpc>
                          <a:spcPct val="150000"/>
                        </a:lnSpc>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4~5</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92" marR="68592" marT="0" marB="0"/>
                </a:tc>
              </a:tr>
            </a:tbl>
          </a:graphicData>
        </a:graphic>
      </p:graphicFrame>
      <p:sp>
        <p:nvSpPr>
          <p:cNvPr id="12" name="文本框 11"/>
          <p:cNvSpPr txBox="1"/>
          <p:nvPr/>
        </p:nvSpPr>
        <p:spPr>
          <a:xfrm>
            <a:off x="2955925" y="2438400"/>
            <a:ext cx="3232150" cy="339725"/>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solidFill>
                  <a:srgbClr val="333333"/>
                </a:solidFill>
                <a:latin typeface="Calibri" panose="020F0502020204030204" pitchFamily="34" charset="0"/>
                <a:ea typeface="宋体" panose="02010600030101010101" pitchFamily="2" charset="-122"/>
                <a:cs typeface="宋体" panose="02010600030101010101" pitchFamily="2" charset="-122"/>
              </a:rPr>
              <a:t>表</a:t>
            </a:r>
            <a:r>
              <a:rPr kumimoji="0" lang="en-US" altLang="zh-CN" sz="1600" kern="100" cap="none" spc="0" normalizeH="0" baseline="0" noProof="0" dirty="0">
                <a:solidFill>
                  <a:srgbClr val="333333"/>
                </a:solidFill>
                <a:latin typeface="Calibri" panose="020F0502020204030204" pitchFamily="34" charset="0"/>
                <a:ea typeface="宋体" panose="02010600030101010101" pitchFamily="2" charset="-122"/>
                <a:cs typeface="宋体" panose="02010600030101010101" pitchFamily="2" charset="-122"/>
              </a:rPr>
              <a:t>3-2  </a:t>
            </a:r>
            <a:r>
              <a:rPr kumimoji="0" lang="zh-CN" altLang="zh-CN" sz="1600" kern="100" cap="none" spc="0" normalizeH="0" baseline="0" noProof="0" dirty="0">
                <a:solidFill>
                  <a:srgbClr val="333333"/>
                </a:solidFill>
                <a:latin typeface="Calibri" panose="020F0502020204030204" pitchFamily="34" charset="0"/>
                <a:ea typeface="宋体" panose="02010600030101010101" pitchFamily="2" charset="-122"/>
                <a:cs typeface="宋体" panose="02010600030101010101" pitchFamily="2" charset="-122"/>
              </a:rPr>
              <a:t>电动机与螺旋桨的搭配</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4758"/>
                                        </p:tgtEl>
                                        <p:attrNameLst>
                                          <p:attrName>style.visibility</p:attrName>
                                        </p:attrNameLst>
                                      </p:cBhvr>
                                      <p:to>
                                        <p:strVal val="visible"/>
                                      </p:to>
                                    </p:set>
                                    <p:animEffect transition="in" filter="fade">
                                      <p:cBhvr>
                                        <p:cTn id="7" dur="500"/>
                                        <p:tgtEl>
                                          <p:spTgt spid="7475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8" grpId="0" animBg="1"/>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4"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3.3.1</a:t>
            </a:r>
            <a:r>
              <a:rPr lang="zh-CN" altLang="en-US" sz="2700" dirty="0">
                <a:solidFill>
                  <a:schemeClr val="accent1"/>
                </a:solidFill>
                <a:latin typeface="华文楷体" panose="02010600040101010101" pitchFamily="2" charset="-122"/>
                <a:ea typeface="华文楷体" panose="02010600040101010101" pitchFamily="2" charset="-122"/>
              </a:rPr>
              <a:t>  动力系统简介及选配</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4757"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15" name="文本框 14"/>
          <p:cNvSpPr txBox="1"/>
          <p:nvPr/>
        </p:nvSpPr>
        <p:spPr>
          <a:xfrm>
            <a:off x="373063" y="1446213"/>
            <a:ext cx="8428038" cy="1287463"/>
          </a:xfrm>
          <a:prstGeom prst="rect">
            <a:avLst/>
          </a:prstGeom>
          <a:noFill/>
        </p:spPr>
        <p:txBody>
          <a:bodyPr>
            <a:spAutoFit/>
          </a:bodyPr>
          <a:lstStyle/>
          <a:p>
            <a:pPr marR="0" indent="457200" algn="just" defTabSz="914400">
              <a:lnSpc>
                <a:spcPct val="150000"/>
              </a:lnSpc>
              <a:buClrTx/>
              <a:buSzTx/>
              <a:buFontTx/>
              <a:buNone/>
              <a:defRPr/>
            </a:pPr>
            <a:r>
              <a:rPr kumimoji="0" lang="zh-CN" altLang="zh-CN" kern="100" cap="none" spc="0" normalizeH="0" baseline="0" noProof="0" dirty="0">
                <a:solidFill>
                  <a:srgbClr val="333333"/>
                </a:solidFill>
                <a:latin typeface="Calibri" panose="020F0502020204030204" pitchFamily="34" charset="0"/>
                <a:ea typeface="宋体" panose="02010600030101010101" pitchFamily="2" charset="-122"/>
                <a:cs typeface="宋体" panose="02010600030101010101" pitchFamily="2" charset="-122"/>
              </a:rPr>
              <a:t>电机是由电动机主体和驱动器组成，是一种典型的机电一体化产品。在整个飞行系统中，起到提供动力的作用。多旋翼的电机主要以无刷直流电机为主，将电能转换成机械能。</a:t>
            </a:r>
            <a:endParaRPr kumimoji="0" lang="zh-CN"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矩形: 圆角 2"/>
          <p:cNvSpPr/>
          <p:nvPr/>
        </p:nvSpPr>
        <p:spPr>
          <a:xfrm>
            <a:off x="373063" y="884238"/>
            <a:ext cx="1828800" cy="444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just"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lt1"/>
                </a:solidFill>
                <a:effectLst/>
                <a:uLnTx/>
                <a:uFillTx/>
                <a:latin typeface="+mn-lt"/>
                <a:ea typeface="+mn-ea"/>
                <a:cs typeface="+mn-cs"/>
              </a:rPr>
              <a:t>二、电动机</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1" name="文本框 10"/>
          <p:cNvSpPr txBox="1"/>
          <p:nvPr/>
        </p:nvSpPr>
        <p:spPr>
          <a:xfrm>
            <a:off x="373063" y="2851150"/>
            <a:ext cx="8428038" cy="3767138"/>
          </a:xfrm>
          <a:prstGeom prst="rect">
            <a:avLst/>
          </a:prstGeom>
          <a:noFill/>
          <a:ln>
            <a:solidFill>
              <a:srgbClr val="7030A0"/>
            </a:solidFill>
          </a:ln>
        </p:spPr>
        <p:txBody>
          <a:bodyPr>
            <a:spAutoFit/>
          </a:bodyPr>
          <a:lstStyle/>
          <a:p>
            <a:pPr marL="285750" marR="0" indent="-285750" algn="just" defTabSz="914400">
              <a:lnSpc>
                <a:spcPct val="150000"/>
              </a:lnSpc>
              <a:buClrTx/>
              <a:buSzTx/>
              <a:buFont typeface="Wingdings" panose="05000000000000000000" pitchFamily="2" charset="2"/>
              <a:buChar char="u"/>
              <a:defRPr/>
            </a:pPr>
            <a:r>
              <a:rPr kumimoji="0" lang="zh-CN" altLang="en-US" b="1" kern="1200" cap="none" spc="0" normalizeH="0" baseline="0" noProof="0" dirty="0">
                <a:solidFill>
                  <a:srgbClr val="7030A0"/>
                </a:solidFill>
                <a:latin typeface="宋体" panose="02010600030101010101" pitchFamily="2" charset="-122"/>
                <a:ea typeface="宋体" panose="02010600030101010101" pitchFamily="2" charset="-122"/>
                <a:cs typeface="+mn-cs"/>
              </a:rPr>
              <a:t>电动机分类 </a:t>
            </a:r>
            <a:endParaRPr kumimoji="0" lang="en-US" altLang="zh-CN" b="1" kern="1200" cap="none" spc="0" normalizeH="0" baseline="0" noProof="0" dirty="0">
              <a:solidFill>
                <a:srgbClr val="7030A0"/>
              </a:solidFill>
              <a:latin typeface="宋体" panose="02010600030101010101" pitchFamily="2" charset="-122"/>
              <a:ea typeface="宋体" panose="02010600030101010101" pitchFamily="2" charset="-122"/>
              <a:cs typeface="+mn-cs"/>
            </a:endParaRPr>
          </a:p>
          <a:p>
            <a:pPr marR="0" indent="457200" algn="just" defTabSz="914400">
              <a:lnSpc>
                <a:spcPct val="150000"/>
              </a:lnSpc>
              <a:buClrTx/>
              <a:buSzTx/>
              <a:buFontTx/>
              <a:buNone/>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在微型无人机当中使用的动力电机可以分为两类：</a:t>
            </a:r>
            <a:r>
              <a:rPr kumimoji="0" lang="zh-CN" altLang="en-US" b="1" kern="1200" cap="none" spc="0" normalizeH="0" baseline="0" noProof="0" dirty="0">
                <a:latin typeface="宋体" panose="02010600030101010101" pitchFamily="2" charset="-122"/>
                <a:ea typeface="宋体" panose="02010600030101010101" pitchFamily="2" charset="-122"/>
                <a:cs typeface="+mn-cs"/>
              </a:rPr>
              <a:t>有刷电动机</a:t>
            </a:r>
            <a:r>
              <a:rPr kumimoji="0" lang="zh-CN" altLang="en-US" kern="1200" cap="none" spc="0" normalizeH="0" baseline="0" noProof="0" dirty="0">
                <a:latin typeface="宋体" panose="02010600030101010101" pitchFamily="2" charset="-122"/>
                <a:ea typeface="宋体" panose="02010600030101010101" pitchFamily="2" charset="-122"/>
                <a:cs typeface="+mn-cs"/>
              </a:rPr>
              <a:t>和</a:t>
            </a:r>
            <a:r>
              <a:rPr kumimoji="0" lang="zh-CN" altLang="en-US" b="1" kern="1200" cap="none" spc="0" normalizeH="0" baseline="0" noProof="0" dirty="0">
                <a:latin typeface="宋体" panose="02010600030101010101" pitchFamily="2" charset="-122"/>
                <a:ea typeface="宋体" panose="02010600030101010101" pitchFamily="2" charset="-122"/>
                <a:cs typeface="+mn-cs"/>
              </a:rPr>
              <a:t>无刷电动机</a:t>
            </a:r>
            <a:r>
              <a:rPr kumimoji="0" lang="zh-CN" altLang="en-US" kern="1200" cap="none" spc="0" normalizeH="0" baseline="0" noProof="0" dirty="0">
                <a:latin typeface="宋体" panose="02010600030101010101" pitchFamily="2" charset="-122"/>
                <a:ea typeface="宋体" panose="02010600030101010101" pitchFamily="2" charset="-122"/>
                <a:cs typeface="+mn-cs"/>
              </a:rPr>
              <a:t>。其中，有刷电动机由于效率较低，在无人机领域已逐渐不再使用。无刷直流电机具有多种优势，比如效率高、便于小型化以及制造成本低。</a:t>
            </a:r>
            <a:endParaRPr kumimoji="0" lang="zh-CN" altLang="en-US" kern="1200" cap="none" spc="0" normalizeH="0" baseline="0" noProof="0" dirty="0">
              <a:latin typeface="宋体" panose="02010600030101010101" pitchFamily="2" charset="-122"/>
              <a:ea typeface="宋体" panose="02010600030101010101" pitchFamily="2" charset="-122"/>
              <a:cs typeface="+mn-cs"/>
            </a:endParaRPr>
          </a:p>
          <a:p>
            <a:pPr marR="0" indent="457200" algn="just" defTabSz="914400">
              <a:lnSpc>
                <a:spcPct val="150000"/>
              </a:lnSpc>
              <a:buClrTx/>
              <a:buSzTx/>
              <a:buFontTx/>
              <a:buNone/>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无刷电机由控制器提供不同方向的直流电，来达到电机线圈电流方向的交替变换，无刷电机的转子和定子之间没有电刷换向器。</a:t>
            </a:r>
            <a:endParaRPr kumimoji="0" lang="zh-CN" altLang="en-US" kern="1200" cap="none" spc="0" normalizeH="0" baseline="0" noProof="0" dirty="0">
              <a:latin typeface="宋体" panose="02010600030101010101" pitchFamily="2" charset="-122"/>
              <a:ea typeface="宋体" panose="02010600030101010101" pitchFamily="2" charset="-122"/>
              <a:cs typeface="+mn-cs"/>
            </a:endParaRPr>
          </a:p>
          <a:p>
            <a:pPr marR="0" indent="457200" algn="just" defTabSz="914400">
              <a:lnSpc>
                <a:spcPct val="150000"/>
              </a:lnSpc>
              <a:buClrTx/>
              <a:buSzTx/>
              <a:buFontTx/>
              <a:buNone/>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无刷电机的内转子电机和外转子电机如图</a:t>
            </a:r>
            <a:r>
              <a:rPr kumimoji="0" lang="en-US" altLang="zh-CN" kern="1200" cap="none" spc="0" normalizeH="0" baseline="0" noProof="0" dirty="0">
                <a:latin typeface="宋体" panose="02010600030101010101" pitchFamily="2" charset="-122"/>
                <a:ea typeface="宋体" panose="02010600030101010101" pitchFamily="2" charset="-122"/>
                <a:cs typeface="+mn-cs"/>
              </a:rPr>
              <a:t>3-19</a:t>
            </a:r>
            <a:r>
              <a:rPr kumimoji="0" lang="zh-CN" altLang="en-US" kern="1200" cap="none" spc="0" normalizeH="0" baseline="0" noProof="0" dirty="0">
                <a:latin typeface="宋体" panose="02010600030101010101" pitchFamily="2" charset="-122"/>
                <a:ea typeface="宋体" panose="02010600030101010101" pitchFamily="2" charset="-122"/>
                <a:cs typeface="+mn-cs"/>
              </a:rPr>
              <a:t>所示。外转子电机可以提供更大的力矩，因此更容易驱动大螺旋桨而获得更高效率。无刷电机需要用交流电来驱动，所以外面需要接上一个电子调速器。</a:t>
            </a:r>
            <a:endParaRPr kumimoji="0" lang="zh-CN" altLang="en-US" kern="1200" cap="none" spc="0" normalizeH="0" baseline="0" noProof="0" dirty="0">
              <a:latin typeface="宋体" panose="02010600030101010101" pitchFamily="2" charset="-122"/>
              <a:ea typeface="宋体" panose="02010600030101010101" pitchFamily="2" charset="-122"/>
              <a:cs typeface="+mn-cs"/>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xEl>
                                              <p:charRg st="0" end="7"/>
                                            </p:txEl>
                                          </p:spTgt>
                                        </p:tgtEl>
                                        <p:attrNameLst>
                                          <p:attrName>style.visibility</p:attrName>
                                        </p:attrNameLst>
                                      </p:cBhvr>
                                      <p:to>
                                        <p:strVal val="visible"/>
                                      </p:to>
                                    </p:set>
                                    <p:animEffect transition="in" filter="fade">
                                      <p:cBhvr>
                                        <p:cTn id="23" dur="500"/>
                                        <p:tgtEl>
                                          <p:spTgt spid="11">
                                            <p:txEl>
                                              <p:charRg st="0" end="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
                                            <p:txEl>
                                              <p:charRg st="7" end="103"/>
                                            </p:txEl>
                                          </p:spTgt>
                                        </p:tgtEl>
                                        <p:attrNameLst>
                                          <p:attrName>style.visibility</p:attrName>
                                        </p:attrNameLst>
                                      </p:cBhvr>
                                      <p:to>
                                        <p:strVal val="visible"/>
                                      </p:to>
                                    </p:set>
                                    <p:animEffect transition="in" filter="fade">
                                      <p:cBhvr>
                                        <p:cTn id="28" dur="500"/>
                                        <p:tgtEl>
                                          <p:spTgt spid="11">
                                            <p:txEl>
                                              <p:charRg st="7" end="10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1">
                                            <p:txEl>
                                              <p:charRg st="103" end="160"/>
                                            </p:txEl>
                                          </p:spTgt>
                                        </p:tgtEl>
                                        <p:attrNameLst>
                                          <p:attrName>style.visibility</p:attrName>
                                        </p:attrNameLst>
                                      </p:cBhvr>
                                      <p:to>
                                        <p:strVal val="visible"/>
                                      </p:to>
                                    </p:set>
                                    <p:animEffect transition="in" filter="fade">
                                      <p:cBhvr>
                                        <p:cTn id="33" dur="500"/>
                                        <p:tgtEl>
                                          <p:spTgt spid="11">
                                            <p:txEl>
                                              <p:charRg st="103" end="16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xEl>
                                              <p:charRg st="160" end="250"/>
                                            </p:txEl>
                                          </p:spTgt>
                                        </p:tgtEl>
                                        <p:attrNameLst>
                                          <p:attrName>style.visibility</p:attrName>
                                        </p:attrNameLst>
                                      </p:cBhvr>
                                      <p:to>
                                        <p:strVal val="visible"/>
                                      </p:to>
                                    </p:set>
                                    <p:animEffect transition="in" filter="fade">
                                      <p:cBhvr>
                                        <p:cTn id="38" dur="500"/>
                                        <p:tgtEl>
                                          <p:spTgt spid="11">
                                            <p:txEl>
                                              <p:charRg st="160" end="25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 grpId="0" animBg="1"/>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2"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3.3.1</a:t>
            </a:r>
            <a:r>
              <a:rPr lang="zh-CN" altLang="en-US" sz="2700" dirty="0">
                <a:solidFill>
                  <a:schemeClr val="accent1"/>
                </a:solidFill>
                <a:latin typeface="华文楷体" panose="02010600040101010101" pitchFamily="2" charset="-122"/>
                <a:ea typeface="华文楷体" panose="02010600040101010101" pitchFamily="2" charset="-122"/>
              </a:rPr>
              <a:t>  动力系统简介及选配</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6805"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pic>
        <p:nvPicPr>
          <p:cNvPr id="78854" name="图片 61"/>
          <p:cNvPicPr>
            <a:picLocks noChangeAspect="1"/>
          </p:cNvPicPr>
          <p:nvPr/>
        </p:nvPicPr>
        <p:blipFill>
          <a:blip r:embed="rId2"/>
          <a:stretch>
            <a:fillRect/>
          </a:stretch>
        </p:blipFill>
        <p:spPr>
          <a:xfrm>
            <a:off x="1373188" y="1212850"/>
            <a:ext cx="6397625" cy="3589338"/>
          </a:xfrm>
          <a:prstGeom prst="rect">
            <a:avLst/>
          </a:prstGeom>
          <a:noFill/>
          <a:ln w="9525">
            <a:noFill/>
          </a:ln>
        </p:spPr>
      </p:pic>
      <p:sp>
        <p:nvSpPr>
          <p:cNvPr id="12" name="文本框 11"/>
          <p:cNvSpPr txBox="1"/>
          <p:nvPr/>
        </p:nvSpPr>
        <p:spPr>
          <a:xfrm>
            <a:off x="2573338" y="5227638"/>
            <a:ext cx="4572000" cy="339725"/>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图</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3-19 </a:t>
            </a: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内转子电机和外转子电机</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8854"/>
                                        </p:tgtEl>
                                        <p:attrNameLst>
                                          <p:attrName>style.visibility</p:attrName>
                                        </p:attrNameLst>
                                      </p:cBhvr>
                                      <p:to>
                                        <p:strVal val="visible"/>
                                      </p:to>
                                    </p:set>
                                    <p:anim calcmode="lin" valueType="num">
                                      <p:cBhvr additive="base">
                                        <p:cTn id="7" dur="500" fill="hold"/>
                                        <p:tgtEl>
                                          <p:spTgt spid="78854"/>
                                        </p:tgtEl>
                                        <p:attrNameLst>
                                          <p:attrName>ppt_x</p:attrName>
                                        </p:attrNameLst>
                                      </p:cBhvr>
                                      <p:tavLst>
                                        <p:tav tm="0">
                                          <p:val>
                                            <p:strVal val="#ppt_x"/>
                                          </p:val>
                                        </p:tav>
                                        <p:tav tm="100000">
                                          <p:val>
                                            <p:strVal val="#ppt_x"/>
                                          </p:val>
                                        </p:tav>
                                      </p:tavLst>
                                    </p:anim>
                                    <p:anim calcmode="lin" valueType="num">
                                      <p:cBhvr additive="base">
                                        <p:cTn id="8" dur="500" fill="hold"/>
                                        <p:tgtEl>
                                          <p:spTgt spid="7885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50"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3.3.1</a:t>
            </a:r>
            <a:r>
              <a:rPr lang="zh-CN" altLang="en-US" sz="2700" dirty="0">
                <a:solidFill>
                  <a:schemeClr val="accent1"/>
                </a:solidFill>
                <a:latin typeface="华文楷体" panose="02010600040101010101" pitchFamily="2" charset="-122"/>
                <a:ea typeface="华文楷体" panose="02010600040101010101" pitchFamily="2" charset="-122"/>
              </a:rPr>
              <a:t>  动力系统简介及选配</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8853"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12" name="文本框 11"/>
          <p:cNvSpPr txBox="1"/>
          <p:nvPr/>
        </p:nvSpPr>
        <p:spPr>
          <a:xfrm>
            <a:off x="5275263" y="5060950"/>
            <a:ext cx="3395663" cy="338138"/>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图</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3-20 </a:t>
            </a:r>
            <a:r>
              <a:rPr kumimoji="0" lang="zh-CN" altLang="en-US"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电机工作原理图</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sp>
        <p:nvSpPr>
          <p:cNvPr id="9" name="文本框 8"/>
          <p:cNvSpPr txBox="1"/>
          <p:nvPr/>
        </p:nvSpPr>
        <p:spPr>
          <a:xfrm>
            <a:off x="373063" y="890588"/>
            <a:ext cx="4379913" cy="5856288"/>
          </a:xfrm>
          <a:prstGeom prst="rect">
            <a:avLst/>
          </a:prstGeom>
          <a:noFill/>
          <a:ln>
            <a:solidFill>
              <a:srgbClr val="7030A0"/>
            </a:solidFill>
          </a:ln>
        </p:spPr>
        <p:txBody>
          <a:bodyPr>
            <a:spAutoFit/>
          </a:bodyPr>
          <a:lstStyle/>
          <a:p>
            <a:pPr marL="285750" marR="0" indent="-285750" algn="just" defTabSz="914400">
              <a:lnSpc>
                <a:spcPct val="150000"/>
              </a:lnSpc>
              <a:buClrTx/>
              <a:buSzTx/>
              <a:buFont typeface="Wingdings" panose="05000000000000000000" pitchFamily="2" charset="2"/>
              <a:buChar char="u"/>
              <a:defRPr/>
            </a:pPr>
            <a:r>
              <a:rPr kumimoji="0" lang="zh-CN" altLang="en-US" b="1" kern="1200" cap="none" spc="0" normalizeH="0" baseline="0" noProof="0" dirty="0">
                <a:solidFill>
                  <a:srgbClr val="7030A0"/>
                </a:solidFill>
                <a:latin typeface="宋体" panose="02010600030101010101" pitchFamily="2" charset="-122"/>
                <a:ea typeface="宋体" panose="02010600030101010101" pitchFamily="2" charset="-122"/>
                <a:cs typeface="+mn-cs"/>
              </a:rPr>
              <a:t>电机工作原理 </a:t>
            </a:r>
            <a:endParaRPr kumimoji="0" lang="en-US" altLang="zh-CN" b="1" kern="1200" cap="none" spc="0" normalizeH="0" baseline="0" noProof="0" dirty="0">
              <a:solidFill>
                <a:srgbClr val="7030A0"/>
              </a:solidFill>
              <a:latin typeface="宋体" panose="02010600030101010101" pitchFamily="2" charset="-122"/>
              <a:ea typeface="宋体" panose="02010600030101010101" pitchFamily="2" charset="-122"/>
              <a:cs typeface="+mn-cs"/>
            </a:endParaRPr>
          </a:p>
          <a:p>
            <a:pPr marR="0" indent="457200" algn="just" defTabSz="914400">
              <a:lnSpc>
                <a:spcPct val="150000"/>
              </a:lnSpc>
              <a:buClrTx/>
              <a:buSzTx/>
              <a:buFontTx/>
              <a:buNone/>
              <a:defRPr/>
            </a:pP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电机的基本工作原理如图</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3-20</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所示。转子上有一对永磁铁，定子上有如图</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3-20</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展示的线圈</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B</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C</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。这时对线圈进行通电，产生电磁场。无刷直流电机的工作原理在于永磁铁磁场和电磁场相互作用，吸引转子转动。</a:t>
            </a:r>
            <a:endPar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indent="457200" algn="just" defTabSz="914400">
              <a:lnSpc>
                <a:spcPct val="150000"/>
              </a:lnSpc>
              <a:buClrTx/>
              <a:buSzTx/>
              <a:buFontTx/>
              <a:buNone/>
              <a:defRPr/>
            </a:pP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当转子上的永磁铁磁场与电磁场重合时，线圈</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B</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通电，产生了新的电磁场，这时转子继续被吸引；当永磁铁磁场到达线圈</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B</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附近时，线圈</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C</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通电；永磁铁磁场到达线圈</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C</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附近时，线圈</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通电；周期性的对线圈</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B</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C</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进行通电，进而周而复始地驱动转子转动。</a:t>
            </a:r>
            <a:endPar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78856" name="图片 62"/>
          <p:cNvPicPr>
            <a:picLocks noChangeAspect="1"/>
          </p:cNvPicPr>
          <p:nvPr/>
        </p:nvPicPr>
        <p:blipFill>
          <a:blip r:embed="rId2"/>
          <a:srcRect r="37291"/>
          <a:stretch>
            <a:fillRect/>
          </a:stretch>
        </p:blipFill>
        <p:spPr>
          <a:xfrm>
            <a:off x="5691188" y="2378075"/>
            <a:ext cx="2565400" cy="2455863"/>
          </a:xfrm>
          <a:prstGeom prst="rect">
            <a:avLst/>
          </a:prstGeom>
          <a:noFill/>
          <a:ln w="9525">
            <a:noFill/>
          </a:ln>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charRg st="0"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xEl>
                                              <p:charRg st="8" end="108"/>
                                            </p:txEl>
                                          </p:spTgt>
                                        </p:tgtEl>
                                        <p:attrNameLst>
                                          <p:attrName>style.visibility</p:attrName>
                                        </p:attrNameLst>
                                      </p:cBhvr>
                                      <p:to>
                                        <p:strVal val="visible"/>
                                      </p:to>
                                    </p:set>
                                    <p:animEffect transition="in" filter="fade">
                                      <p:cBhvr>
                                        <p:cTn id="15" dur="500"/>
                                        <p:tgtEl>
                                          <p:spTgt spid="9">
                                            <p:txEl>
                                              <p:charRg st="8" end="108"/>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xEl>
                                              <p:charRg st="108" end="224"/>
                                            </p:txEl>
                                          </p:spTgt>
                                        </p:tgtEl>
                                        <p:attrNameLst>
                                          <p:attrName>style.visibility</p:attrName>
                                        </p:attrNameLst>
                                      </p:cBhvr>
                                      <p:to>
                                        <p:strVal val="visible"/>
                                      </p:to>
                                    </p:set>
                                    <p:animEffect transition="in" filter="fade">
                                      <p:cBhvr>
                                        <p:cTn id="20" dur="500"/>
                                        <p:tgtEl>
                                          <p:spTgt spid="9">
                                            <p:txEl>
                                              <p:charRg st="108" end="22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8"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3.3.1</a:t>
            </a:r>
            <a:r>
              <a:rPr lang="zh-CN" altLang="en-US" sz="2700" dirty="0">
                <a:solidFill>
                  <a:schemeClr val="accent1"/>
                </a:solidFill>
                <a:latin typeface="华文楷体" panose="02010600040101010101" pitchFamily="2" charset="-122"/>
                <a:ea typeface="华文楷体" panose="02010600040101010101" pitchFamily="2" charset="-122"/>
              </a:rPr>
              <a:t>  动力系统简介及选配</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0901"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pic>
        <p:nvPicPr>
          <p:cNvPr id="80902" name="图片 2"/>
          <p:cNvPicPr>
            <a:picLocks noChangeAspect="1"/>
          </p:cNvPicPr>
          <p:nvPr/>
        </p:nvPicPr>
        <p:blipFill>
          <a:blip r:embed="rId2"/>
          <a:srcRect t="54532"/>
          <a:stretch>
            <a:fillRect/>
          </a:stretch>
        </p:blipFill>
        <p:spPr>
          <a:xfrm>
            <a:off x="346075" y="2017713"/>
            <a:ext cx="8451850" cy="2043112"/>
          </a:xfrm>
          <a:prstGeom prst="rect">
            <a:avLst/>
          </a:prstGeom>
          <a:noFill/>
          <a:ln w="9525">
            <a:noFill/>
          </a:ln>
        </p:spPr>
      </p:pic>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3.1</a:t>
            </a:r>
            <a:r>
              <a:rPr lang="zh-CN" altLang="en-US" sz="2700" dirty="0">
                <a:solidFill>
                  <a:schemeClr val="accent1"/>
                </a:solidFill>
                <a:latin typeface="华文楷体" panose="02010600040101010101" pitchFamily="2" charset="-122"/>
                <a:ea typeface="华文楷体" panose="02010600040101010101" pitchFamily="2" charset="-122"/>
              </a:rPr>
              <a:t>  多旋翼无人机概述</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9221"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6150" name="文本框 2"/>
          <p:cNvSpPr txBox="1"/>
          <p:nvPr/>
        </p:nvSpPr>
        <p:spPr>
          <a:xfrm>
            <a:off x="1641475" y="2271713"/>
            <a:ext cx="6124575" cy="52387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just">
              <a:lnSpc>
                <a:spcPct val="100000"/>
              </a:lnSpc>
              <a:spcBef>
                <a:spcPct val="0"/>
              </a:spcBef>
              <a:buFontTx/>
              <a:buNone/>
            </a:pPr>
            <a:r>
              <a:rPr lang="en-US" altLang="zh-CN" b="1" dirty="0">
                <a:latin typeface="华文楷体" panose="02010600040101010101" pitchFamily="2" charset="-122"/>
                <a:ea typeface="华文楷体" panose="02010600040101010101" pitchFamily="2" charset="-122"/>
              </a:rPr>
              <a:t>§3.1.1 </a:t>
            </a:r>
            <a:r>
              <a:rPr lang="zh-CN" altLang="en-US" b="1" dirty="0">
                <a:latin typeface="华文楷体" panose="02010600040101010101" pitchFamily="2" charset="-122"/>
                <a:ea typeface="华文楷体" panose="02010600040101010101" pitchFamily="2" charset="-122"/>
              </a:rPr>
              <a:t>多旋翼无人机的基本组成</a:t>
            </a:r>
            <a:endParaRPr lang="zh-CN" altLang="en-US" b="1" dirty="0">
              <a:latin typeface="华文楷体" panose="02010600040101010101" pitchFamily="2" charset="-122"/>
              <a:ea typeface="华文楷体" panose="02010600040101010101" pitchFamily="2" charset="-122"/>
            </a:endParaRPr>
          </a:p>
        </p:txBody>
      </p:sp>
      <p:sp>
        <p:nvSpPr>
          <p:cNvPr id="6151" name="文本框 34"/>
          <p:cNvSpPr txBox="1"/>
          <p:nvPr/>
        </p:nvSpPr>
        <p:spPr>
          <a:xfrm>
            <a:off x="1641475" y="3095625"/>
            <a:ext cx="6124575" cy="52387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just">
              <a:lnSpc>
                <a:spcPct val="100000"/>
              </a:lnSpc>
              <a:spcBef>
                <a:spcPct val="0"/>
              </a:spcBef>
              <a:buFontTx/>
              <a:buNone/>
            </a:pPr>
            <a:r>
              <a:rPr lang="en-US" altLang="zh-CN" b="1" dirty="0">
                <a:latin typeface="华文楷体" panose="02010600040101010101" pitchFamily="2" charset="-122"/>
                <a:ea typeface="华文楷体" panose="02010600040101010101" pitchFamily="2" charset="-122"/>
              </a:rPr>
              <a:t>§3.1.2 </a:t>
            </a:r>
            <a:r>
              <a:rPr lang="zh-CN" altLang="en-US" b="1" dirty="0">
                <a:latin typeface="华文楷体" panose="02010600040101010101" pitchFamily="2" charset="-122"/>
                <a:ea typeface="华文楷体" panose="02010600040101010101" pitchFamily="2" charset="-122"/>
              </a:rPr>
              <a:t>多旋翼无人机常用术语</a:t>
            </a:r>
            <a:r>
              <a:rPr lang="en-US" altLang="zh-CN" b="1" dirty="0">
                <a:latin typeface="华文楷体" panose="02010600040101010101" pitchFamily="2" charset="-122"/>
                <a:ea typeface="华文楷体" panose="02010600040101010101" pitchFamily="2" charset="-122"/>
              </a:rPr>
              <a:t>  </a:t>
            </a:r>
            <a:endParaRPr lang="zh-CN" altLang="en-US" b="1" dirty="0">
              <a:latin typeface="华文楷体" panose="02010600040101010101" pitchFamily="2" charset="-122"/>
              <a:ea typeface="华文楷体" panose="02010600040101010101" pitchFamily="2" charset="-122"/>
            </a:endParaRPr>
          </a:p>
        </p:txBody>
      </p:sp>
      <p:sp>
        <p:nvSpPr>
          <p:cNvPr id="6152" name="文本框 35"/>
          <p:cNvSpPr txBox="1"/>
          <p:nvPr/>
        </p:nvSpPr>
        <p:spPr>
          <a:xfrm>
            <a:off x="1641475" y="3917950"/>
            <a:ext cx="6124575" cy="52387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just">
              <a:lnSpc>
                <a:spcPct val="100000"/>
              </a:lnSpc>
              <a:spcBef>
                <a:spcPct val="0"/>
              </a:spcBef>
              <a:buFontTx/>
              <a:buNone/>
            </a:pPr>
            <a:r>
              <a:rPr lang="en-US" altLang="zh-CN" b="1" dirty="0">
                <a:latin typeface="华文楷体" panose="02010600040101010101" pitchFamily="2" charset="-122"/>
                <a:ea typeface="华文楷体" panose="02010600040101010101" pitchFamily="2" charset="-122"/>
              </a:rPr>
              <a:t>§3.1.3 </a:t>
            </a:r>
            <a:r>
              <a:rPr lang="zh-CN" altLang="en-US" b="1" dirty="0">
                <a:latin typeface="华文楷体" panose="02010600040101010101" pitchFamily="2" charset="-122"/>
                <a:ea typeface="华文楷体" panose="02010600040101010101" pitchFamily="2" charset="-122"/>
              </a:rPr>
              <a:t>多旋翼无人机的组装步骤</a:t>
            </a:r>
            <a:r>
              <a:rPr lang="en-US" altLang="zh-CN" b="1" dirty="0">
                <a:latin typeface="华文楷体" panose="02010600040101010101" pitchFamily="2" charset="-122"/>
                <a:ea typeface="华文楷体" panose="02010600040101010101" pitchFamily="2" charset="-122"/>
              </a:rPr>
              <a:t>  </a:t>
            </a:r>
            <a:endParaRPr lang="zh-CN" altLang="en-US" b="1" dirty="0">
              <a:latin typeface="华文楷体" panose="02010600040101010101" pitchFamily="2" charset="-122"/>
              <a:ea typeface="华文楷体" panose="02010600040101010101" pitchFamily="2"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50"/>
                                        </p:tgtEl>
                                        <p:attrNameLst>
                                          <p:attrName>style.visibility</p:attrName>
                                        </p:attrNameLst>
                                      </p:cBhvr>
                                      <p:to>
                                        <p:strVal val="visible"/>
                                      </p:to>
                                    </p:set>
                                    <p:animEffect transition="in" filter="fade">
                                      <p:cBhvr>
                                        <p:cTn id="7" dur="500"/>
                                        <p:tgtEl>
                                          <p:spTgt spid="61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151"/>
                                        </p:tgtEl>
                                        <p:attrNameLst>
                                          <p:attrName>style.visibility</p:attrName>
                                        </p:attrNameLst>
                                      </p:cBhvr>
                                      <p:to>
                                        <p:strVal val="visible"/>
                                      </p:to>
                                    </p:set>
                                    <p:animEffect transition="in" filter="fade">
                                      <p:cBhvr>
                                        <p:cTn id="12" dur="500"/>
                                        <p:tgtEl>
                                          <p:spTgt spid="61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152"/>
                                        </p:tgtEl>
                                        <p:attrNameLst>
                                          <p:attrName>style.visibility</p:attrName>
                                        </p:attrNameLst>
                                      </p:cBhvr>
                                      <p:to>
                                        <p:strVal val="visible"/>
                                      </p:to>
                                    </p:set>
                                    <p:animEffect transition="in" filter="fade">
                                      <p:cBhvr>
                                        <p:cTn id="17" dur="500"/>
                                        <p:tgtEl>
                                          <p:spTgt spid="6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0" grpId="0"/>
      <p:bldP spid="6151" grpId="0"/>
      <p:bldP spid="615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6"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3.3.1</a:t>
            </a:r>
            <a:r>
              <a:rPr lang="zh-CN" altLang="en-US" sz="2700" dirty="0">
                <a:solidFill>
                  <a:schemeClr val="accent1"/>
                </a:solidFill>
                <a:latin typeface="华文楷体" panose="02010600040101010101" pitchFamily="2" charset="-122"/>
                <a:ea typeface="华文楷体" panose="02010600040101010101" pitchFamily="2" charset="-122"/>
              </a:rPr>
              <a:t>  动力系统简介及选配</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2949"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9" name="文本框 8"/>
          <p:cNvSpPr txBox="1"/>
          <p:nvPr/>
        </p:nvSpPr>
        <p:spPr>
          <a:xfrm>
            <a:off x="373063" y="890588"/>
            <a:ext cx="8428038" cy="5856288"/>
          </a:xfrm>
          <a:prstGeom prst="rect">
            <a:avLst/>
          </a:prstGeom>
          <a:noFill/>
          <a:ln>
            <a:solidFill>
              <a:srgbClr val="7030A0"/>
            </a:solidFill>
          </a:ln>
        </p:spPr>
        <p:txBody>
          <a:bodyPr>
            <a:spAutoFit/>
          </a:bodyPr>
          <a:lstStyle/>
          <a:p>
            <a:pPr marL="285750" marR="0" indent="-285750" algn="just" defTabSz="914400">
              <a:lnSpc>
                <a:spcPct val="150000"/>
              </a:lnSpc>
              <a:buClrTx/>
              <a:buSzTx/>
              <a:buFont typeface="Wingdings" panose="05000000000000000000" pitchFamily="2" charset="2"/>
              <a:buChar char="u"/>
              <a:defRPr/>
            </a:pPr>
            <a:r>
              <a:rPr kumimoji="0" lang="zh-CN" altLang="en-US" b="1" kern="1200" cap="none" spc="0" normalizeH="0" baseline="0" noProof="0" dirty="0">
                <a:solidFill>
                  <a:srgbClr val="7030A0"/>
                </a:solidFill>
                <a:latin typeface="Times New Roman" panose="02020603050405020304" pitchFamily="18" charset="0"/>
                <a:ea typeface="宋体" panose="02010600030101010101" pitchFamily="2" charset="-122"/>
                <a:cs typeface="Times New Roman" panose="02020603050405020304" pitchFamily="18" charset="0"/>
              </a:rPr>
              <a:t>指标参数 </a:t>
            </a:r>
            <a:endParaRPr kumimoji="0" lang="en-US" altLang="zh-CN" b="1" kern="1200" cap="none" spc="0" normalizeH="0" baseline="0" noProof="0" dirty="0">
              <a:solidFill>
                <a:srgbClr val="7030A0"/>
              </a:solidFill>
              <a:latin typeface="Times New Roman" panose="02020603050405020304" pitchFamily="18" charset="0"/>
              <a:ea typeface="宋体" panose="02010600030101010101" pitchFamily="2" charset="-122"/>
              <a:cs typeface="Times New Roman" panose="02020603050405020304" pitchFamily="18" charset="0"/>
            </a:endParaRPr>
          </a:p>
          <a:p>
            <a:pPr marR="0" indent="457200" algn="just" defTabSz="914400">
              <a:lnSpc>
                <a:spcPct val="150000"/>
              </a:lnSpc>
              <a:buClrTx/>
              <a:buSzTx/>
              <a:buFontTx/>
              <a:buNone/>
              <a:defRPr/>
            </a:pP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电机的指标参数包括尺寸、标称空载</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KV </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值、标称空载电流和电压、最大电流</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功率、内阻、电机效率、总力效等参数。具体内容如下</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indent="457200" algn="just" defTabSz="914400">
              <a:lnSpc>
                <a:spcPct val="150000"/>
              </a:lnSpc>
              <a:buClrTx/>
              <a:buSzTx/>
              <a:buFontTx/>
              <a:buNone/>
              <a:defRPr/>
            </a:pP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1</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）尺寸 </a:t>
            </a:r>
            <a:endPar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indent="457200" algn="just" defTabSz="914400">
              <a:lnSpc>
                <a:spcPct val="150000"/>
              </a:lnSpc>
              <a:buClrTx/>
              <a:buSzTx/>
              <a:buFontTx/>
              <a:buNone/>
              <a:defRPr/>
            </a:pP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电机的尺寸取决于定子的大小，由一个四位数字来表示。例如</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2212 (</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或写成</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22×12)</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电机，前两个数字代表定子直径</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单位为</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mm)</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，后两个数字代表定子高度</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单位为</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mm)</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，因此</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2212</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电机表示电机定子直径为</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22mm</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，定子高度为</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12mm</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indent="457200" algn="just" defTabSz="914400">
              <a:lnSpc>
                <a:spcPct val="150000"/>
              </a:lnSpc>
              <a:buClrTx/>
              <a:buSzTx/>
              <a:buFontTx/>
              <a:buNone/>
              <a:defRPr/>
            </a:pP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2</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）标称空载</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KV </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值 </a:t>
            </a:r>
            <a:endPar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indent="457200" algn="just" defTabSz="914400">
              <a:lnSpc>
                <a:spcPct val="150000"/>
              </a:lnSpc>
              <a:buClrTx/>
              <a:buSzTx/>
              <a:buFontTx/>
              <a:buNone/>
              <a:defRPr/>
            </a:pP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无刷直流电机的</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KV</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值指的是空载情况下，外加</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1V</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电压得到的电机转速值 </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单位为</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r/min)</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。大型螺旋桨可以选用</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KV</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值较小的电机，而小型螺旋桨可以选用</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KV</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值较大的电机。</a:t>
            </a:r>
            <a:endPar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indent="457200" algn="just" defTabSz="914400">
              <a:lnSpc>
                <a:spcPct val="150000"/>
              </a:lnSpc>
              <a:buClrTx/>
              <a:buSzTx/>
              <a:buFontTx/>
              <a:buNone/>
              <a:defRPr/>
            </a:pP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）标称空载电流和电压 </a:t>
            </a:r>
            <a:endPar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indent="457200" algn="just" defTabSz="914400">
              <a:lnSpc>
                <a:spcPct val="150000"/>
              </a:lnSpc>
              <a:buClrTx/>
              <a:buSzTx/>
              <a:buFontTx/>
              <a:buNone/>
              <a:defRPr/>
            </a:pP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在空载</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不安装螺旋桨</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试验中，对电机施加空载电压</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通常为</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10V)</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时测得的电机电流被称为空载电流。</a:t>
            </a:r>
            <a:endPar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charRg st="0" end="6"/>
                                            </p:txEl>
                                          </p:spTgt>
                                        </p:tgtEl>
                                        <p:attrNameLst>
                                          <p:attrName>style.visibility</p:attrName>
                                        </p:attrNameLst>
                                      </p:cBhvr>
                                      <p:to>
                                        <p:strVal val="visible"/>
                                      </p:to>
                                    </p:set>
                                    <p:animEffect transition="in" filter="fade">
                                      <p:cBhvr>
                                        <p:cTn id="12" dur="500"/>
                                        <p:tgtEl>
                                          <p:spTgt spid="9">
                                            <p:txEl>
                                              <p:charRg st="0"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charRg st="6" end="68"/>
                                            </p:txEl>
                                          </p:spTgt>
                                        </p:tgtEl>
                                        <p:attrNameLst>
                                          <p:attrName>style.visibility</p:attrName>
                                        </p:attrNameLst>
                                      </p:cBhvr>
                                      <p:to>
                                        <p:strVal val="visible"/>
                                      </p:to>
                                    </p:set>
                                    <p:animEffect transition="in" filter="fade">
                                      <p:cBhvr>
                                        <p:cTn id="17" dur="500"/>
                                        <p:tgtEl>
                                          <p:spTgt spid="9">
                                            <p:txEl>
                                              <p:charRg st="6" end="6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charRg st="68" end="75"/>
                                            </p:txEl>
                                          </p:spTgt>
                                        </p:tgtEl>
                                        <p:attrNameLst>
                                          <p:attrName>style.visibility</p:attrName>
                                        </p:attrNameLst>
                                      </p:cBhvr>
                                      <p:to>
                                        <p:strVal val="visible"/>
                                      </p:to>
                                    </p:set>
                                    <p:animEffect transition="in" filter="fade">
                                      <p:cBhvr>
                                        <p:cTn id="22" dur="500"/>
                                        <p:tgtEl>
                                          <p:spTgt spid="9">
                                            <p:txEl>
                                              <p:charRg st="68" end="7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9">
                                            <p:txEl>
                                              <p:charRg st="75" end="191"/>
                                            </p:txEl>
                                          </p:spTgt>
                                        </p:tgtEl>
                                        <p:attrNameLst>
                                          <p:attrName>style.visibility</p:attrName>
                                        </p:attrNameLst>
                                      </p:cBhvr>
                                      <p:to>
                                        <p:strVal val="visible"/>
                                      </p:to>
                                    </p:set>
                                    <p:animEffect transition="in" filter="fade">
                                      <p:cBhvr>
                                        <p:cTn id="25" dur="500"/>
                                        <p:tgtEl>
                                          <p:spTgt spid="9">
                                            <p:txEl>
                                              <p:charRg st="75" end="19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
                                            <p:txEl>
                                              <p:charRg st="191" end="204"/>
                                            </p:txEl>
                                          </p:spTgt>
                                        </p:tgtEl>
                                        <p:attrNameLst>
                                          <p:attrName>style.visibility</p:attrName>
                                        </p:attrNameLst>
                                      </p:cBhvr>
                                      <p:to>
                                        <p:strVal val="visible"/>
                                      </p:to>
                                    </p:set>
                                    <p:animEffect transition="in" filter="fade">
                                      <p:cBhvr>
                                        <p:cTn id="30" dur="500"/>
                                        <p:tgtEl>
                                          <p:spTgt spid="9">
                                            <p:txEl>
                                              <p:charRg st="191" end="204"/>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9">
                                            <p:txEl>
                                              <p:charRg st="204" end="287"/>
                                            </p:txEl>
                                          </p:spTgt>
                                        </p:tgtEl>
                                        <p:attrNameLst>
                                          <p:attrName>style.visibility</p:attrName>
                                        </p:attrNameLst>
                                      </p:cBhvr>
                                      <p:to>
                                        <p:strVal val="visible"/>
                                      </p:to>
                                    </p:set>
                                    <p:animEffect transition="in" filter="fade">
                                      <p:cBhvr>
                                        <p:cTn id="33" dur="500"/>
                                        <p:tgtEl>
                                          <p:spTgt spid="9">
                                            <p:txEl>
                                              <p:charRg st="204" end="28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
                                            <p:txEl>
                                              <p:charRg st="287" end="301"/>
                                            </p:txEl>
                                          </p:spTgt>
                                        </p:tgtEl>
                                        <p:attrNameLst>
                                          <p:attrName>style.visibility</p:attrName>
                                        </p:attrNameLst>
                                      </p:cBhvr>
                                      <p:to>
                                        <p:strVal val="visible"/>
                                      </p:to>
                                    </p:set>
                                    <p:animEffect transition="in" filter="fade">
                                      <p:cBhvr>
                                        <p:cTn id="38" dur="500"/>
                                        <p:tgtEl>
                                          <p:spTgt spid="9">
                                            <p:txEl>
                                              <p:charRg st="287" end="301"/>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9">
                                            <p:txEl>
                                              <p:charRg st="301" end="350"/>
                                            </p:txEl>
                                          </p:spTgt>
                                        </p:tgtEl>
                                        <p:attrNameLst>
                                          <p:attrName>style.visibility</p:attrName>
                                        </p:attrNameLst>
                                      </p:cBhvr>
                                      <p:to>
                                        <p:strVal val="visible"/>
                                      </p:to>
                                    </p:set>
                                    <p:animEffect transition="in" filter="fade">
                                      <p:cBhvr>
                                        <p:cTn id="41" dur="500"/>
                                        <p:tgtEl>
                                          <p:spTgt spid="9">
                                            <p:txEl>
                                              <p:charRg st="301" end="35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4"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3.3.1</a:t>
            </a:r>
            <a:r>
              <a:rPr lang="zh-CN" altLang="en-US" sz="2700" dirty="0">
                <a:solidFill>
                  <a:schemeClr val="accent1"/>
                </a:solidFill>
                <a:latin typeface="华文楷体" panose="02010600040101010101" pitchFamily="2" charset="-122"/>
                <a:ea typeface="华文楷体" panose="02010600040101010101" pitchFamily="2" charset="-122"/>
              </a:rPr>
              <a:t>  动力系统简介及选配</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4997"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84998" name="文本框 8"/>
          <p:cNvSpPr txBox="1"/>
          <p:nvPr/>
        </p:nvSpPr>
        <p:spPr>
          <a:xfrm>
            <a:off x="373063" y="890588"/>
            <a:ext cx="8428037" cy="3779837"/>
          </a:xfrm>
          <a:prstGeom prst="rect">
            <a:avLst/>
          </a:prstGeom>
          <a:noFill/>
          <a:ln w="9525" cap="flat" cmpd="sng">
            <a:solidFill>
              <a:srgbClr val="7030A0"/>
            </a:solidFill>
            <a:prstDash val="solid"/>
            <a:miter/>
            <a:headEnd type="none" w="med" len="med"/>
            <a:tailEnd type="none" w="med" len="med"/>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457200" algn="just">
              <a:lnSpc>
                <a:spcPct val="150000"/>
              </a:lnSpc>
              <a:spcBef>
                <a:spcPct val="0"/>
              </a:spcBef>
              <a:buFontTx/>
              <a:buNone/>
            </a:pPr>
            <a:r>
              <a:rPr lang="zh-CN" altLang="en-US" sz="1800" dirty="0">
                <a:latin typeface="Times New Roman" panose="02020603050405020304" pitchFamily="18" charset="0"/>
                <a:ea typeface="宋体" panose="02010600030101010101" pitchFamily="2" charset="-122"/>
              </a:rPr>
              <a:t>（</a:t>
            </a:r>
            <a:r>
              <a:rPr lang="en-US" altLang="zh-CN" sz="1800" dirty="0">
                <a:latin typeface="Times New Roman" panose="02020603050405020304" pitchFamily="18" charset="0"/>
                <a:ea typeface="宋体" panose="02010600030101010101" pitchFamily="2" charset="-122"/>
              </a:rPr>
              <a:t>4</a:t>
            </a:r>
            <a:r>
              <a:rPr lang="zh-CN" altLang="en-US" sz="1800" dirty="0">
                <a:latin typeface="Times New Roman" panose="02020603050405020304" pitchFamily="18" charset="0"/>
                <a:ea typeface="宋体" panose="02010600030101010101" pitchFamily="2" charset="-122"/>
              </a:rPr>
              <a:t>）最大电流</a:t>
            </a:r>
            <a:r>
              <a:rPr lang="en-US" altLang="zh-CN" sz="1800" dirty="0">
                <a:latin typeface="Times New Roman" panose="02020603050405020304" pitchFamily="18" charset="0"/>
                <a:ea typeface="宋体" panose="02010600030101010101" pitchFamily="2" charset="-122"/>
              </a:rPr>
              <a:t>/</a:t>
            </a:r>
            <a:r>
              <a:rPr lang="zh-CN" altLang="en-US" sz="1800" dirty="0">
                <a:latin typeface="Times New Roman" panose="02020603050405020304" pitchFamily="18" charset="0"/>
                <a:ea typeface="宋体" panose="02010600030101010101" pitchFamily="2" charset="-122"/>
              </a:rPr>
              <a:t>功率 </a:t>
            </a:r>
            <a:endParaRPr lang="en-US" altLang="zh-CN" sz="1800" dirty="0">
              <a:latin typeface="Times New Roman" panose="02020603050405020304" pitchFamily="18" charset="0"/>
              <a:ea typeface="宋体" panose="02010600030101010101" pitchFamily="2" charset="-122"/>
            </a:endParaRPr>
          </a:p>
          <a:p>
            <a:pPr marL="0" lvl="0" indent="457200" algn="just">
              <a:lnSpc>
                <a:spcPct val="150000"/>
              </a:lnSpc>
              <a:spcBef>
                <a:spcPct val="0"/>
              </a:spcBef>
              <a:buFontTx/>
              <a:buNone/>
            </a:pPr>
            <a:r>
              <a:rPr lang="zh-CN" altLang="en-US" sz="1800" dirty="0">
                <a:latin typeface="Times New Roman" panose="02020603050405020304" pitchFamily="18" charset="0"/>
                <a:ea typeface="宋体" panose="02010600030101010101" pitchFamily="2" charset="-122"/>
              </a:rPr>
              <a:t>最大峰值</a:t>
            </a:r>
            <a:r>
              <a:rPr lang="en-US" altLang="zh-CN" sz="1800" dirty="0">
                <a:latin typeface="Times New Roman" panose="02020603050405020304" pitchFamily="18" charset="0"/>
                <a:ea typeface="宋体" panose="02010600030101010101" pitchFamily="2" charset="-122"/>
              </a:rPr>
              <a:t>(</a:t>
            </a:r>
            <a:r>
              <a:rPr lang="zh-CN" altLang="en-US" sz="1800" dirty="0">
                <a:latin typeface="Times New Roman" panose="02020603050405020304" pitchFamily="18" charset="0"/>
                <a:ea typeface="宋体" panose="02010600030101010101" pitchFamily="2" charset="-122"/>
              </a:rPr>
              <a:t>瞬时</a:t>
            </a:r>
            <a:r>
              <a:rPr lang="en-US" altLang="zh-CN" sz="1800" dirty="0">
                <a:latin typeface="Times New Roman" panose="02020603050405020304" pitchFamily="18" charset="0"/>
                <a:ea typeface="宋体" panose="02010600030101010101" pitchFamily="2" charset="-122"/>
              </a:rPr>
              <a:t>)</a:t>
            </a:r>
            <a:r>
              <a:rPr lang="zh-CN" altLang="en-US" sz="1800" dirty="0">
                <a:latin typeface="Times New Roman" panose="02020603050405020304" pitchFamily="18" charset="0"/>
                <a:ea typeface="宋体" panose="02010600030101010101" pitchFamily="2" charset="-122"/>
              </a:rPr>
              <a:t>电流</a:t>
            </a:r>
            <a:r>
              <a:rPr lang="en-US" altLang="zh-CN" sz="1800" dirty="0">
                <a:latin typeface="Times New Roman" panose="02020603050405020304" pitchFamily="18" charset="0"/>
                <a:ea typeface="宋体" panose="02010600030101010101" pitchFamily="2" charset="-122"/>
              </a:rPr>
              <a:t>/</a:t>
            </a:r>
            <a:r>
              <a:rPr lang="zh-CN" altLang="en-US" sz="1800" dirty="0">
                <a:latin typeface="Times New Roman" panose="02020603050405020304" pitchFamily="18" charset="0"/>
                <a:ea typeface="宋体" panose="02010600030101010101" pitchFamily="2" charset="-122"/>
              </a:rPr>
              <a:t>功率：电机能承受的最大瞬时电流</a:t>
            </a:r>
            <a:r>
              <a:rPr lang="en-US" altLang="zh-CN" sz="1800" dirty="0">
                <a:latin typeface="Times New Roman" panose="02020603050405020304" pitchFamily="18" charset="0"/>
                <a:ea typeface="宋体" panose="02010600030101010101" pitchFamily="2" charset="-122"/>
              </a:rPr>
              <a:t>/</a:t>
            </a:r>
            <a:r>
              <a:rPr lang="zh-CN" altLang="en-US" sz="1800" dirty="0">
                <a:latin typeface="Times New Roman" panose="02020603050405020304" pitchFamily="18" charset="0"/>
                <a:ea typeface="宋体" panose="02010600030101010101" pitchFamily="2" charset="-122"/>
              </a:rPr>
              <a:t>功率；最大连续</a:t>
            </a:r>
            <a:r>
              <a:rPr lang="en-US" altLang="zh-CN" sz="1800" dirty="0">
                <a:latin typeface="Times New Roman" panose="02020603050405020304" pitchFamily="18" charset="0"/>
                <a:ea typeface="宋体" panose="02010600030101010101" pitchFamily="2" charset="-122"/>
              </a:rPr>
              <a:t>(</a:t>
            </a:r>
            <a:r>
              <a:rPr lang="zh-CN" altLang="en-US" sz="1800" dirty="0">
                <a:latin typeface="Times New Roman" panose="02020603050405020304" pitchFamily="18" charset="0"/>
                <a:ea typeface="宋体" panose="02010600030101010101" pitchFamily="2" charset="-122"/>
              </a:rPr>
              <a:t>持续</a:t>
            </a:r>
            <a:r>
              <a:rPr lang="en-US" altLang="zh-CN" sz="1800" dirty="0">
                <a:latin typeface="Times New Roman" panose="02020603050405020304" pitchFamily="18" charset="0"/>
                <a:ea typeface="宋体" panose="02010600030101010101" pitchFamily="2" charset="-122"/>
              </a:rPr>
              <a:t>)</a:t>
            </a:r>
            <a:r>
              <a:rPr lang="zh-CN" altLang="en-US" sz="1800" dirty="0">
                <a:latin typeface="Times New Roman" panose="02020603050405020304" pitchFamily="18" charset="0"/>
                <a:ea typeface="宋体" panose="02010600030101010101" pitchFamily="2" charset="-122"/>
              </a:rPr>
              <a:t>电流</a:t>
            </a:r>
            <a:r>
              <a:rPr lang="en-US" altLang="zh-CN" sz="1800" dirty="0">
                <a:latin typeface="Times New Roman" panose="02020603050405020304" pitchFamily="18" charset="0"/>
                <a:ea typeface="宋体" panose="02010600030101010101" pitchFamily="2" charset="-122"/>
              </a:rPr>
              <a:t>/</a:t>
            </a:r>
            <a:r>
              <a:rPr lang="zh-CN" altLang="en-US" sz="1800" dirty="0">
                <a:latin typeface="Times New Roman" panose="02020603050405020304" pitchFamily="18" charset="0"/>
                <a:ea typeface="宋体" panose="02010600030101010101" pitchFamily="2" charset="-122"/>
              </a:rPr>
              <a:t>功率：电机能允许持续工作</a:t>
            </a:r>
            <a:r>
              <a:rPr lang="en-US" altLang="zh-CN" sz="1800" dirty="0">
                <a:latin typeface="Times New Roman" panose="02020603050405020304" pitchFamily="18" charset="0"/>
                <a:ea typeface="宋体" panose="02010600030101010101" pitchFamily="2" charset="-122"/>
              </a:rPr>
              <a:t>(</a:t>
            </a:r>
            <a:r>
              <a:rPr lang="zh-CN" altLang="en-US" sz="1800" dirty="0">
                <a:latin typeface="Times New Roman" panose="02020603050405020304" pitchFamily="18" charset="0"/>
                <a:ea typeface="宋体" panose="02010600030101010101" pitchFamily="2" charset="-122"/>
              </a:rPr>
              <a:t>规定时间</a:t>
            </a:r>
            <a:r>
              <a:rPr lang="en-US" altLang="zh-CN" sz="1800" dirty="0">
                <a:latin typeface="Times New Roman" panose="02020603050405020304" pitchFamily="18" charset="0"/>
                <a:ea typeface="宋体" panose="02010600030101010101" pitchFamily="2" charset="-122"/>
              </a:rPr>
              <a:t>)</a:t>
            </a:r>
            <a:r>
              <a:rPr lang="zh-CN" altLang="en-US" sz="1800" dirty="0">
                <a:latin typeface="Times New Roman" panose="02020603050405020304" pitchFamily="18" charset="0"/>
                <a:ea typeface="宋体" panose="02010600030101010101" pitchFamily="2" charset="-122"/>
              </a:rPr>
              <a:t>而不烧坏的最大连续电流</a:t>
            </a:r>
            <a:r>
              <a:rPr lang="en-US" altLang="zh-CN" sz="1800" dirty="0">
                <a:latin typeface="Times New Roman" panose="02020603050405020304" pitchFamily="18" charset="0"/>
                <a:ea typeface="宋体" panose="02010600030101010101" pitchFamily="2" charset="-122"/>
              </a:rPr>
              <a:t>/</a:t>
            </a:r>
            <a:r>
              <a:rPr lang="zh-CN" altLang="en-US" sz="1800" dirty="0">
                <a:latin typeface="Times New Roman" panose="02020603050405020304" pitchFamily="18" charset="0"/>
                <a:ea typeface="宋体" panose="02010600030101010101" pitchFamily="2" charset="-122"/>
              </a:rPr>
              <a:t>功率。</a:t>
            </a:r>
            <a:endParaRPr lang="zh-CN" altLang="en-US" sz="1800" dirty="0">
              <a:latin typeface="Times New Roman" panose="02020603050405020304" pitchFamily="18" charset="0"/>
              <a:ea typeface="宋体" panose="02010600030101010101" pitchFamily="2" charset="-122"/>
            </a:endParaRPr>
          </a:p>
          <a:p>
            <a:pPr marL="0" lvl="0" indent="457200" algn="just">
              <a:lnSpc>
                <a:spcPct val="150000"/>
              </a:lnSpc>
              <a:spcBef>
                <a:spcPct val="0"/>
              </a:spcBef>
              <a:buFontTx/>
              <a:buNone/>
            </a:pPr>
            <a:r>
              <a:rPr lang="zh-CN" altLang="en-US" sz="1800" dirty="0">
                <a:latin typeface="Times New Roman" panose="02020603050405020304" pitchFamily="18" charset="0"/>
                <a:ea typeface="宋体" panose="02010600030101010101" pitchFamily="2" charset="-122"/>
              </a:rPr>
              <a:t>（</a:t>
            </a:r>
            <a:r>
              <a:rPr lang="en-US" altLang="zh-CN" sz="1800" dirty="0">
                <a:latin typeface="Times New Roman" panose="02020603050405020304" pitchFamily="18" charset="0"/>
                <a:ea typeface="宋体" panose="02010600030101010101" pitchFamily="2" charset="-122"/>
              </a:rPr>
              <a:t>5</a:t>
            </a:r>
            <a:r>
              <a:rPr lang="zh-CN" altLang="en-US" sz="1800" dirty="0">
                <a:latin typeface="Times New Roman" panose="02020603050405020304" pitchFamily="18" charset="0"/>
                <a:ea typeface="宋体" panose="02010600030101010101" pitchFamily="2" charset="-122"/>
              </a:rPr>
              <a:t>）内阻 </a:t>
            </a:r>
            <a:endParaRPr lang="en-US" altLang="zh-CN" sz="1800" dirty="0">
              <a:latin typeface="Times New Roman" panose="02020603050405020304" pitchFamily="18" charset="0"/>
              <a:ea typeface="宋体" panose="02010600030101010101" pitchFamily="2" charset="-122"/>
            </a:endParaRPr>
          </a:p>
          <a:p>
            <a:pPr marL="0" lvl="0" indent="457200" algn="just">
              <a:lnSpc>
                <a:spcPct val="150000"/>
              </a:lnSpc>
              <a:spcBef>
                <a:spcPct val="0"/>
              </a:spcBef>
              <a:buFontTx/>
              <a:buNone/>
            </a:pPr>
            <a:r>
              <a:rPr lang="zh-CN" altLang="en-US" sz="1800" dirty="0">
                <a:latin typeface="Times New Roman" panose="02020603050405020304" pitchFamily="18" charset="0"/>
                <a:ea typeface="宋体" panose="02010600030101010101" pitchFamily="2" charset="-122"/>
              </a:rPr>
              <a:t>电机电枢本身存在内阻，但该内阻很小，但是由于电机电流很大有时甚至可以达到几十安培，所以该小内阻不可忽略。</a:t>
            </a:r>
            <a:endParaRPr lang="zh-CN" altLang="en-US" sz="1800" dirty="0">
              <a:latin typeface="Times New Roman" panose="02020603050405020304" pitchFamily="18" charset="0"/>
              <a:ea typeface="宋体" panose="02010600030101010101" pitchFamily="2" charset="-122"/>
            </a:endParaRPr>
          </a:p>
          <a:p>
            <a:pPr marL="0" lvl="0" indent="457200" algn="just">
              <a:lnSpc>
                <a:spcPct val="150000"/>
              </a:lnSpc>
              <a:spcBef>
                <a:spcPct val="0"/>
              </a:spcBef>
              <a:buFontTx/>
              <a:buNone/>
            </a:pPr>
            <a:r>
              <a:rPr lang="zh-CN" altLang="en-US" sz="1800" dirty="0">
                <a:latin typeface="Times New Roman" panose="02020603050405020304" pitchFamily="18" charset="0"/>
                <a:ea typeface="宋体" panose="02010600030101010101" pitchFamily="2" charset="-122"/>
              </a:rPr>
              <a:t>（</a:t>
            </a:r>
            <a:r>
              <a:rPr lang="en-US" altLang="zh-CN" sz="1800" dirty="0">
                <a:latin typeface="Times New Roman" panose="02020603050405020304" pitchFamily="18" charset="0"/>
                <a:ea typeface="宋体" panose="02010600030101010101" pitchFamily="2" charset="-122"/>
              </a:rPr>
              <a:t>6</a:t>
            </a:r>
            <a:r>
              <a:rPr lang="zh-CN" altLang="en-US" sz="1800" dirty="0">
                <a:latin typeface="Times New Roman" panose="02020603050405020304" pitchFamily="18" charset="0"/>
                <a:ea typeface="宋体" panose="02010600030101010101" pitchFamily="2" charset="-122"/>
              </a:rPr>
              <a:t>）电机效率 </a:t>
            </a:r>
            <a:endParaRPr lang="en-US" altLang="zh-CN" sz="1800" dirty="0">
              <a:latin typeface="Times New Roman" panose="02020603050405020304" pitchFamily="18" charset="0"/>
              <a:ea typeface="宋体" panose="02010600030101010101" pitchFamily="2" charset="-122"/>
            </a:endParaRPr>
          </a:p>
          <a:p>
            <a:pPr marL="0" lvl="0" indent="457200" algn="just">
              <a:lnSpc>
                <a:spcPct val="150000"/>
              </a:lnSpc>
              <a:spcBef>
                <a:spcPct val="0"/>
              </a:spcBef>
              <a:buFontTx/>
              <a:buNone/>
            </a:pPr>
            <a:r>
              <a:rPr lang="zh-CN" altLang="en-US" sz="1800" dirty="0">
                <a:latin typeface="Times New Roman" panose="02020603050405020304" pitchFamily="18" charset="0"/>
                <a:ea typeface="宋体" panose="02010600030101010101" pitchFamily="2" charset="-122"/>
              </a:rPr>
              <a:t>电功率</a:t>
            </a:r>
            <a:r>
              <a:rPr lang="en-US" altLang="zh-CN" sz="1800" dirty="0">
                <a:latin typeface="Times New Roman" panose="02020603050405020304" pitchFamily="18" charset="0"/>
                <a:ea typeface="宋体" panose="02010600030101010101" pitchFamily="2" charset="-122"/>
              </a:rPr>
              <a:t>(W)= </a:t>
            </a:r>
            <a:r>
              <a:rPr lang="zh-CN" altLang="en-US" sz="1800" dirty="0">
                <a:latin typeface="Times New Roman" panose="02020603050405020304" pitchFamily="18" charset="0"/>
                <a:ea typeface="宋体" panose="02010600030101010101" pitchFamily="2" charset="-122"/>
              </a:rPr>
              <a:t>电机输入电压</a:t>
            </a:r>
            <a:r>
              <a:rPr lang="en-US" altLang="zh-CN" sz="1800" dirty="0">
                <a:latin typeface="Times New Roman" panose="02020603050405020304" pitchFamily="18" charset="0"/>
                <a:ea typeface="宋体" panose="02010600030101010101" pitchFamily="2" charset="-122"/>
              </a:rPr>
              <a:t>(V)×</a:t>
            </a:r>
            <a:r>
              <a:rPr lang="zh-CN" altLang="en-US" sz="1800" dirty="0">
                <a:latin typeface="Times New Roman" panose="02020603050405020304" pitchFamily="18" charset="0"/>
                <a:ea typeface="宋体" panose="02010600030101010101" pitchFamily="2" charset="-122"/>
              </a:rPr>
              <a:t>电机电流</a:t>
            </a:r>
            <a:r>
              <a:rPr lang="en-US" altLang="zh-CN" sz="1800" dirty="0">
                <a:latin typeface="Times New Roman" panose="02020603050405020304" pitchFamily="18" charset="0"/>
                <a:ea typeface="宋体" panose="02010600030101010101" pitchFamily="2" charset="-122"/>
              </a:rPr>
              <a:t>(A)</a:t>
            </a:r>
            <a:r>
              <a:rPr lang="zh-CN" altLang="en-US" sz="1800" dirty="0">
                <a:latin typeface="Times New Roman" panose="02020603050405020304" pitchFamily="18" charset="0"/>
                <a:ea typeface="宋体" panose="02010600030101010101" pitchFamily="2" charset="-122"/>
              </a:rPr>
              <a:t>，电机效率</a:t>
            </a:r>
            <a:r>
              <a:rPr lang="en-US" altLang="zh-CN" sz="1800" dirty="0">
                <a:latin typeface="Times New Roman" panose="02020603050405020304" pitchFamily="18" charset="0"/>
                <a:ea typeface="宋体" panose="02010600030101010101" pitchFamily="2" charset="-122"/>
              </a:rPr>
              <a:t>=</a:t>
            </a:r>
            <a:r>
              <a:rPr lang="zh-CN" altLang="en-US" sz="1800" dirty="0">
                <a:latin typeface="Times New Roman" panose="02020603050405020304" pitchFamily="18" charset="0"/>
                <a:ea typeface="宋体" panose="02010600030101010101" pitchFamily="2" charset="-122"/>
              </a:rPr>
              <a:t>机械功率</a:t>
            </a:r>
            <a:r>
              <a:rPr lang="en-US" altLang="zh-CN" sz="1800" dirty="0">
                <a:latin typeface="Times New Roman" panose="02020603050405020304" pitchFamily="18" charset="0"/>
                <a:ea typeface="宋体" panose="02010600030101010101" pitchFamily="2" charset="-122"/>
              </a:rPr>
              <a:t>(W)/</a:t>
            </a:r>
            <a:r>
              <a:rPr lang="zh-CN" altLang="en-US" sz="1800" dirty="0">
                <a:latin typeface="Times New Roman" panose="02020603050405020304" pitchFamily="18" charset="0"/>
                <a:ea typeface="宋体" panose="02010600030101010101" pitchFamily="2" charset="-122"/>
              </a:rPr>
              <a:t>电功率</a:t>
            </a:r>
            <a:r>
              <a:rPr lang="en-US" altLang="zh-CN" sz="1800" dirty="0">
                <a:latin typeface="Times New Roman" panose="02020603050405020304" pitchFamily="18" charset="0"/>
                <a:ea typeface="宋体" panose="02010600030101010101" pitchFamily="2" charset="-122"/>
              </a:rPr>
              <a:t>(W)</a:t>
            </a:r>
            <a:r>
              <a:rPr lang="zh-CN" altLang="en-US" sz="1800" dirty="0">
                <a:latin typeface="Times New Roman" panose="02020603050405020304" pitchFamily="18" charset="0"/>
                <a:ea typeface="宋体" panose="02010600030101010101" pitchFamily="2" charset="-122"/>
              </a:rPr>
              <a:t>。不同情况下的电机效率如图</a:t>
            </a:r>
            <a:r>
              <a:rPr lang="en-US" altLang="zh-CN" sz="1800" dirty="0">
                <a:latin typeface="Times New Roman" panose="02020603050405020304" pitchFamily="18" charset="0"/>
                <a:ea typeface="宋体" panose="02010600030101010101" pitchFamily="2" charset="-122"/>
              </a:rPr>
              <a:t>3-21</a:t>
            </a:r>
            <a:r>
              <a:rPr lang="zh-CN" altLang="en-US" sz="1800" dirty="0">
                <a:latin typeface="Times New Roman" panose="02020603050405020304" pitchFamily="18" charset="0"/>
                <a:ea typeface="宋体" panose="02010600030101010101" pitchFamily="2" charset="-122"/>
              </a:rPr>
              <a:t>所示。</a:t>
            </a:r>
            <a:endParaRPr lang="zh-CN" altLang="en-US" sz="1800" dirty="0">
              <a:latin typeface="Times New Roman" panose="02020603050405020304" pitchFamily="18" charset="0"/>
              <a:ea typeface="宋体" panose="02010600030101010101" pitchFamily="2" charset="-122"/>
            </a:endParaRPr>
          </a:p>
        </p:txBody>
      </p:sp>
      <p:pic>
        <p:nvPicPr>
          <p:cNvPr id="84999" name="图片 1"/>
          <p:cNvPicPr>
            <a:picLocks noChangeAspect="1"/>
          </p:cNvPicPr>
          <p:nvPr/>
        </p:nvPicPr>
        <p:blipFill>
          <a:blip r:embed="rId2"/>
          <a:stretch>
            <a:fillRect/>
          </a:stretch>
        </p:blipFill>
        <p:spPr>
          <a:xfrm>
            <a:off x="835025" y="4740275"/>
            <a:ext cx="5070475" cy="2008188"/>
          </a:xfrm>
          <a:prstGeom prst="rect">
            <a:avLst/>
          </a:prstGeom>
          <a:noFill/>
          <a:ln w="9525">
            <a:noFill/>
          </a:ln>
        </p:spPr>
      </p:pic>
      <p:sp>
        <p:nvSpPr>
          <p:cNvPr id="3" name="文本框 2"/>
          <p:cNvSpPr txBox="1"/>
          <p:nvPr/>
        </p:nvSpPr>
        <p:spPr>
          <a:xfrm>
            <a:off x="5656263" y="6376988"/>
            <a:ext cx="3397250" cy="338138"/>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图</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3-21 </a:t>
            </a:r>
            <a:r>
              <a:rPr kumimoji="0" lang="zh-CN" altLang="en-US"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电机效率</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4998"/>
                                        </p:tgtEl>
                                        <p:attrNameLst>
                                          <p:attrName>style.visibility</p:attrName>
                                        </p:attrNameLst>
                                      </p:cBhvr>
                                      <p:to>
                                        <p:strVal val="visible"/>
                                      </p:to>
                                    </p:set>
                                    <p:animEffect transition="in" filter="fade">
                                      <p:cBhvr>
                                        <p:cTn id="7" dur="500"/>
                                        <p:tgtEl>
                                          <p:spTgt spid="849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4998">
                                            <p:txEl>
                                              <p:charRg st="0" end="12"/>
                                            </p:txEl>
                                          </p:spTgt>
                                        </p:tgtEl>
                                        <p:attrNameLst>
                                          <p:attrName>style.visibility</p:attrName>
                                        </p:attrNameLst>
                                      </p:cBhvr>
                                      <p:to>
                                        <p:strVal val="visible"/>
                                      </p:to>
                                    </p:set>
                                    <p:animEffect transition="in" filter="fade">
                                      <p:cBhvr>
                                        <p:cTn id="12" dur="500"/>
                                        <p:tgtEl>
                                          <p:spTgt spid="84998">
                                            <p:txEl>
                                              <p:charRg st="0" end="1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4998">
                                            <p:txEl>
                                              <p:charRg st="12" end="87"/>
                                            </p:txEl>
                                          </p:spTgt>
                                        </p:tgtEl>
                                        <p:attrNameLst>
                                          <p:attrName>style.visibility</p:attrName>
                                        </p:attrNameLst>
                                      </p:cBhvr>
                                      <p:to>
                                        <p:strVal val="visible"/>
                                      </p:to>
                                    </p:set>
                                    <p:animEffect transition="in" filter="fade">
                                      <p:cBhvr>
                                        <p:cTn id="15" dur="500"/>
                                        <p:tgtEl>
                                          <p:spTgt spid="84998">
                                            <p:txEl>
                                              <p:charRg st="12" end="87"/>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4998">
                                            <p:txEl>
                                              <p:charRg st="87" end="94"/>
                                            </p:txEl>
                                          </p:spTgt>
                                        </p:tgtEl>
                                        <p:attrNameLst>
                                          <p:attrName>style.visibility</p:attrName>
                                        </p:attrNameLst>
                                      </p:cBhvr>
                                      <p:to>
                                        <p:strVal val="visible"/>
                                      </p:to>
                                    </p:set>
                                    <p:animEffect transition="in" filter="fade">
                                      <p:cBhvr>
                                        <p:cTn id="20" dur="500"/>
                                        <p:tgtEl>
                                          <p:spTgt spid="84998">
                                            <p:txEl>
                                              <p:charRg st="87" end="9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84998">
                                            <p:txEl>
                                              <p:charRg st="94" end="147"/>
                                            </p:txEl>
                                          </p:spTgt>
                                        </p:tgtEl>
                                        <p:attrNameLst>
                                          <p:attrName>style.visibility</p:attrName>
                                        </p:attrNameLst>
                                      </p:cBhvr>
                                      <p:to>
                                        <p:strVal val="visible"/>
                                      </p:to>
                                    </p:set>
                                    <p:animEffect transition="in" filter="fade">
                                      <p:cBhvr>
                                        <p:cTn id="23" dur="500"/>
                                        <p:tgtEl>
                                          <p:spTgt spid="84998">
                                            <p:txEl>
                                              <p:charRg st="94" end="147"/>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4998">
                                            <p:txEl>
                                              <p:charRg st="147" end="156"/>
                                            </p:txEl>
                                          </p:spTgt>
                                        </p:tgtEl>
                                        <p:attrNameLst>
                                          <p:attrName>style.visibility</p:attrName>
                                        </p:attrNameLst>
                                      </p:cBhvr>
                                      <p:to>
                                        <p:strVal val="visible"/>
                                      </p:to>
                                    </p:set>
                                    <p:animEffect transition="in" filter="fade">
                                      <p:cBhvr>
                                        <p:cTn id="28" dur="500"/>
                                        <p:tgtEl>
                                          <p:spTgt spid="84998">
                                            <p:txEl>
                                              <p:charRg st="147" end="15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84998">
                                            <p:txEl>
                                              <p:charRg st="156" end="222"/>
                                            </p:txEl>
                                          </p:spTgt>
                                        </p:tgtEl>
                                        <p:attrNameLst>
                                          <p:attrName>style.visibility</p:attrName>
                                        </p:attrNameLst>
                                      </p:cBhvr>
                                      <p:to>
                                        <p:strVal val="visible"/>
                                      </p:to>
                                    </p:set>
                                    <p:animEffect transition="in" filter="fade">
                                      <p:cBhvr>
                                        <p:cTn id="31" dur="500"/>
                                        <p:tgtEl>
                                          <p:spTgt spid="84998">
                                            <p:txEl>
                                              <p:charRg st="156" end="22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84999"/>
                                        </p:tgtEl>
                                        <p:attrNameLst>
                                          <p:attrName>style.visibility</p:attrName>
                                        </p:attrNameLst>
                                      </p:cBhvr>
                                      <p:to>
                                        <p:strVal val="visible"/>
                                      </p:to>
                                    </p:set>
                                    <p:anim calcmode="lin" valueType="num">
                                      <p:cBhvr additive="base">
                                        <p:cTn id="36" dur="500" fill="hold"/>
                                        <p:tgtEl>
                                          <p:spTgt spid="84999"/>
                                        </p:tgtEl>
                                        <p:attrNameLst>
                                          <p:attrName>ppt_x</p:attrName>
                                        </p:attrNameLst>
                                      </p:cBhvr>
                                      <p:tavLst>
                                        <p:tav tm="0">
                                          <p:val>
                                            <p:strVal val="#ppt_x"/>
                                          </p:val>
                                        </p:tav>
                                        <p:tav tm="100000">
                                          <p:val>
                                            <p:strVal val="#ppt_x"/>
                                          </p:val>
                                        </p:tav>
                                      </p:tavLst>
                                    </p:anim>
                                    <p:anim calcmode="lin" valueType="num">
                                      <p:cBhvr additive="base">
                                        <p:cTn id="37" dur="500" fill="hold"/>
                                        <p:tgtEl>
                                          <p:spTgt spid="84999"/>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3"/>
                                        </p:tgtEl>
                                        <p:attrNameLst>
                                          <p:attrName>style.visibility</p:attrName>
                                        </p:attrNameLst>
                                      </p:cBhvr>
                                      <p:to>
                                        <p:strVal val="visible"/>
                                      </p:to>
                                    </p:set>
                                    <p:anim calcmode="lin" valueType="num">
                                      <p:cBhvr additive="base">
                                        <p:cTn id="40" dur="500" fill="hold"/>
                                        <p:tgtEl>
                                          <p:spTgt spid="3"/>
                                        </p:tgtEl>
                                        <p:attrNameLst>
                                          <p:attrName>ppt_x</p:attrName>
                                        </p:attrNameLst>
                                      </p:cBhvr>
                                      <p:tavLst>
                                        <p:tav tm="0">
                                          <p:val>
                                            <p:strVal val="#ppt_x"/>
                                          </p:val>
                                        </p:tav>
                                        <p:tav tm="100000">
                                          <p:val>
                                            <p:strVal val="#ppt_x"/>
                                          </p:val>
                                        </p:tav>
                                      </p:tavLst>
                                    </p:anim>
                                    <p:anim calcmode="lin" valueType="num">
                                      <p:cBhvr additive="base">
                                        <p:cTn id="4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8" grpId="0" animBg="1"/>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2"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3.3.1</a:t>
            </a:r>
            <a:r>
              <a:rPr lang="zh-CN" altLang="en-US" sz="2700" dirty="0">
                <a:solidFill>
                  <a:schemeClr val="accent1"/>
                </a:solidFill>
                <a:latin typeface="华文楷体" panose="02010600040101010101" pitchFamily="2" charset="-122"/>
                <a:ea typeface="华文楷体" panose="02010600040101010101" pitchFamily="2" charset="-122"/>
              </a:rPr>
              <a:t>  动力系统简介及选配</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7045"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87046" name="文本框 8"/>
          <p:cNvSpPr txBox="1"/>
          <p:nvPr/>
        </p:nvSpPr>
        <p:spPr>
          <a:xfrm>
            <a:off x="373063" y="863600"/>
            <a:ext cx="8428037" cy="1274763"/>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457200" algn="just">
              <a:lnSpc>
                <a:spcPct val="150000"/>
              </a:lnSpc>
              <a:spcBef>
                <a:spcPct val="0"/>
              </a:spcBef>
              <a:buFontTx/>
              <a:buNone/>
            </a:pPr>
            <a:r>
              <a:rPr lang="zh-CN" altLang="en-US" sz="1800" dirty="0">
                <a:latin typeface="Times New Roman" panose="02020603050405020304" pitchFamily="18" charset="0"/>
                <a:ea typeface="宋体" panose="02010600030101010101" pitchFamily="2" charset="-122"/>
              </a:rPr>
              <a:t>表</a:t>
            </a:r>
            <a:r>
              <a:rPr lang="en-US" altLang="zh-CN" sz="1800" dirty="0">
                <a:latin typeface="Times New Roman" panose="02020603050405020304" pitchFamily="18" charset="0"/>
                <a:ea typeface="宋体" panose="02010600030101010101" pitchFamily="2" charset="-122"/>
              </a:rPr>
              <a:t>3-3</a:t>
            </a:r>
            <a:r>
              <a:rPr lang="zh-CN" altLang="en-US" sz="1800" dirty="0">
                <a:latin typeface="Times New Roman" panose="02020603050405020304" pitchFamily="18" charset="0"/>
                <a:ea typeface="宋体" panose="02010600030101010101" pitchFamily="2" charset="-122"/>
              </a:rPr>
              <a:t>给出了某款电机，通过表中内容可看出不同螺旋浆和不同油门指令下的总力效是不同的，通过表中的功率和拉力可以计算总力效值。在不同的螺旋桨和不同油门下的总力效。</a:t>
            </a:r>
            <a:endParaRPr lang="zh-CN" altLang="en-US" sz="1800" dirty="0">
              <a:latin typeface="Times New Roman" panose="02020603050405020304" pitchFamily="18" charset="0"/>
              <a:ea typeface="宋体" panose="02010600030101010101" pitchFamily="2" charset="-122"/>
            </a:endParaRPr>
          </a:p>
        </p:txBody>
      </p:sp>
      <p:pic>
        <p:nvPicPr>
          <p:cNvPr id="87047" name="图片 3"/>
          <p:cNvPicPr>
            <a:picLocks noChangeAspect="1"/>
          </p:cNvPicPr>
          <p:nvPr/>
        </p:nvPicPr>
        <p:blipFill>
          <a:blip r:embed="rId2"/>
          <a:srcRect t="5930"/>
          <a:stretch>
            <a:fillRect/>
          </a:stretch>
        </p:blipFill>
        <p:spPr>
          <a:xfrm>
            <a:off x="879475" y="2538413"/>
            <a:ext cx="7385050" cy="4300537"/>
          </a:xfrm>
          <a:prstGeom prst="rect">
            <a:avLst/>
          </a:prstGeom>
          <a:noFill/>
          <a:ln w="9525">
            <a:noFill/>
          </a:ln>
        </p:spPr>
      </p:pic>
      <p:sp>
        <p:nvSpPr>
          <p:cNvPr id="11" name="文本框 10"/>
          <p:cNvSpPr txBox="1"/>
          <p:nvPr/>
        </p:nvSpPr>
        <p:spPr>
          <a:xfrm>
            <a:off x="2230438" y="2165350"/>
            <a:ext cx="5259388" cy="338138"/>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表</a:t>
            </a:r>
            <a:r>
              <a:rPr kumimoji="0" lang="en-US" altLang="zh-CN" sz="16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3-3 </a:t>
            </a:r>
            <a:r>
              <a:rPr kumimoji="0" lang="zh-CN" altLang="zh-CN" sz="16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电机</a:t>
            </a:r>
            <a:r>
              <a:rPr kumimoji="0" lang="en-US" altLang="zh-CN" sz="16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T-MOTOR MN5212 KV420 </a:t>
            </a:r>
            <a:r>
              <a:rPr kumimoji="0" lang="zh-CN" altLang="zh-CN" sz="16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性能参数表</a:t>
            </a:r>
            <a:endParaRPr kumimoji="0"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7046"/>
                                        </p:tgtEl>
                                        <p:attrNameLst>
                                          <p:attrName>style.visibility</p:attrName>
                                        </p:attrNameLst>
                                      </p:cBhvr>
                                      <p:to>
                                        <p:strVal val="visible"/>
                                      </p:to>
                                    </p:set>
                                    <p:animEffect transition="in" filter="fade">
                                      <p:cBhvr>
                                        <p:cTn id="7" dur="500"/>
                                        <p:tgtEl>
                                          <p:spTgt spid="8704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87047"/>
                                        </p:tgtEl>
                                        <p:attrNameLst>
                                          <p:attrName>style.visibility</p:attrName>
                                        </p:attrNameLst>
                                      </p:cBhvr>
                                      <p:to>
                                        <p:strVal val="visible"/>
                                      </p:to>
                                    </p:set>
                                    <p:anim calcmode="lin" valueType="num">
                                      <p:cBhvr additive="base">
                                        <p:cTn id="16" dur="500" fill="hold"/>
                                        <p:tgtEl>
                                          <p:spTgt spid="87047"/>
                                        </p:tgtEl>
                                        <p:attrNameLst>
                                          <p:attrName>ppt_x</p:attrName>
                                        </p:attrNameLst>
                                      </p:cBhvr>
                                      <p:tavLst>
                                        <p:tav tm="0">
                                          <p:val>
                                            <p:strVal val="#ppt_x"/>
                                          </p:val>
                                        </p:tav>
                                        <p:tav tm="100000">
                                          <p:val>
                                            <p:strVal val="#ppt_x"/>
                                          </p:val>
                                        </p:tav>
                                      </p:tavLst>
                                    </p:anim>
                                    <p:anim calcmode="lin" valueType="num">
                                      <p:cBhvr additive="base">
                                        <p:cTn id="17" dur="500" fill="hold"/>
                                        <p:tgtEl>
                                          <p:spTgt spid="870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6" grpId="0"/>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90"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3.3.1</a:t>
            </a:r>
            <a:r>
              <a:rPr lang="zh-CN" altLang="en-US" sz="2700" dirty="0">
                <a:solidFill>
                  <a:schemeClr val="accent1"/>
                </a:solidFill>
                <a:latin typeface="华文楷体" panose="02010600040101010101" pitchFamily="2" charset="-122"/>
                <a:ea typeface="华文楷体" panose="02010600040101010101" pitchFamily="2" charset="-122"/>
              </a:rPr>
              <a:t>  动力系统简介及选配</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9093"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89094" name="文本框 8"/>
          <p:cNvSpPr txBox="1"/>
          <p:nvPr/>
        </p:nvSpPr>
        <p:spPr>
          <a:xfrm>
            <a:off x="373063" y="925513"/>
            <a:ext cx="8428037" cy="36988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285750" lvl="0" indent="-285750" algn="just">
              <a:lnSpc>
                <a:spcPct val="100000"/>
              </a:lnSpc>
              <a:spcBef>
                <a:spcPct val="0"/>
              </a:spcBef>
              <a:buFont typeface="Wingdings" panose="05000000000000000000" pitchFamily="2" charset="2"/>
              <a:buChar char="u"/>
            </a:pPr>
            <a:r>
              <a:rPr lang="zh-CN" altLang="en-US" sz="1800" b="1" dirty="0">
                <a:solidFill>
                  <a:srgbClr val="7030A0"/>
                </a:solidFill>
                <a:latin typeface="Times New Roman" panose="02020603050405020304" pitchFamily="18" charset="0"/>
                <a:ea typeface="宋体" panose="02010600030101010101" pitchFamily="2" charset="-122"/>
              </a:rPr>
              <a:t>有刷电机和无刷电机的优缺点</a:t>
            </a:r>
            <a:endParaRPr lang="en-US" altLang="zh-CN" sz="1800" b="1" dirty="0">
              <a:solidFill>
                <a:srgbClr val="7030A0"/>
              </a:solidFill>
              <a:latin typeface="Times New Roman" panose="02020603050405020304" pitchFamily="18" charset="0"/>
              <a:ea typeface="宋体" panose="02010600030101010101" pitchFamily="2" charset="-122"/>
            </a:endParaRPr>
          </a:p>
        </p:txBody>
      </p:sp>
      <p:sp>
        <p:nvSpPr>
          <p:cNvPr id="10" name="文本框 9"/>
          <p:cNvSpPr txBox="1"/>
          <p:nvPr/>
        </p:nvSpPr>
        <p:spPr>
          <a:xfrm>
            <a:off x="373063" y="1438275"/>
            <a:ext cx="8455025" cy="4583113"/>
          </a:xfrm>
          <a:prstGeom prst="rect">
            <a:avLst/>
          </a:prstGeom>
          <a:noFill/>
          <a:ln>
            <a:solidFill>
              <a:srgbClr val="7030A0"/>
            </a:solidFill>
          </a:ln>
        </p:spPr>
        <p:txBody>
          <a:bodyPr>
            <a:spAutoFit/>
          </a:bodyPr>
          <a:lstStyle/>
          <a:p>
            <a:pPr marR="0" algn="just" defTabSz="914400">
              <a:lnSpc>
                <a:spcPct val="150000"/>
              </a:lnSpc>
              <a:spcAft>
                <a:spcPts val="600"/>
              </a:spcAft>
              <a:buClrTx/>
              <a:buSzTx/>
              <a:buFontTx/>
              <a:buNone/>
              <a:defRPr/>
            </a:pPr>
            <a:r>
              <a:rPr kumimoji="0" lang="zh-CN" altLang="zh-CN" b="1"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有刷电机优点：</a:t>
            </a:r>
            <a:endParaRPr kumimoji="0" lang="zh-CN" altLang="zh-CN" b="1"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R="0" algn="just" defTabSz="914400">
              <a:lnSpc>
                <a:spcPct val="150000"/>
              </a:lnSpc>
              <a:spcAft>
                <a:spcPts val="0"/>
              </a:spcAft>
              <a:buClrTx/>
              <a:buSzTx/>
              <a:buFontTx/>
              <a:buNone/>
              <a:defRPr/>
            </a:pP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① 低速扭力性能优异、转矩大。</a:t>
            </a:r>
            <a:endParaRPr kumimoji="0" lang="zh-CN" altLang="zh-CN"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R="0" algn="just" defTabSz="914400">
              <a:lnSpc>
                <a:spcPct val="150000"/>
              </a:lnSpc>
              <a:spcAft>
                <a:spcPts val="0"/>
              </a:spcAft>
              <a:buClrTx/>
              <a:buSzTx/>
              <a:buFontTx/>
              <a:buNone/>
              <a:defRPr/>
            </a:pP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② 相比无刷电机，电子零件少很多，价格比无刷的便宜。</a:t>
            </a:r>
            <a:endParaRPr kumimoji="0" lang="zh-CN" altLang="zh-CN"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R="0" algn="just" defTabSz="914400">
              <a:lnSpc>
                <a:spcPct val="150000"/>
              </a:lnSpc>
              <a:spcAft>
                <a:spcPts val="0"/>
              </a:spcAft>
              <a:buClrTx/>
              <a:buSzTx/>
              <a:buFontTx/>
              <a:buNone/>
              <a:defRPr/>
            </a:pP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③ 由于电子零件少，</a:t>
            </a:r>
            <a:r>
              <a:rPr kumimoji="0" lang="zh-CN" altLang="en-US"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所以</a:t>
            </a: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传感器受干扰、电子零件失灵等影响</a:t>
            </a:r>
            <a:r>
              <a:rPr kumimoji="0" lang="zh-CN" altLang="en-US"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减小</a:t>
            </a: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a:t>
            </a:r>
            <a:endParaRPr kumimoji="0" lang="zh-CN" altLang="zh-CN"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R="0" algn="just" defTabSz="914400">
              <a:lnSpc>
                <a:spcPct val="150000"/>
              </a:lnSpc>
              <a:spcBef>
                <a:spcPts val="1800"/>
              </a:spcBef>
              <a:spcAft>
                <a:spcPts val="600"/>
              </a:spcAft>
              <a:buClrTx/>
              <a:buSzTx/>
              <a:buFontTx/>
              <a:buNone/>
              <a:defRPr/>
            </a:pPr>
            <a:r>
              <a:rPr kumimoji="0" lang="zh-CN" altLang="zh-CN" b="1"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有刷电机缺点：</a:t>
            </a:r>
            <a:endParaRPr kumimoji="0" lang="zh-CN" altLang="zh-CN" b="1"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R="0" algn="just" defTabSz="914400">
              <a:lnSpc>
                <a:spcPct val="150000"/>
              </a:lnSpc>
              <a:spcAft>
                <a:spcPts val="0"/>
              </a:spcAft>
              <a:buClrTx/>
              <a:buSzTx/>
              <a:buFontTx/>
              <a:buNone/>
              <a:defRPr/>
            </a:pP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① 有刷和转换器之间有摩擦，造成效率降低、噪音增加、容易发热，有刷电机的寿命要比无刷短</a:t>
            </a:r>
            <a:r>
              <a:rPr kumimoji="0" lang="zh-CN" altLang="en-US"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很多</a:t>
            </a: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a:t>
            </a:r>
            <a:endParaRPr kumimoji="0" lang="zh-CN" altLang="zh-CN"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R="0" algn="just" defTabSz="914400">
              <a:lnSpc>
                <a:spcPct val="150000"/>
              </a:lnSpc>
              <a:spcAft>
                <a:spcPts val="0"/>
              </a:spcAft>
              <a:buClrTx/>
              <a:buSzTx/>
              <a:buFontTx/>
              <a:buNone/>
              <a:defRPr/>
            </a:pP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② 维护麻烦，需要不停的换电刷。</a:t>
            </a:r>
            <a:endParaRPr kumimoji="0" lang="zh-CN" altLang="zh-CN"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R="0" algn="just" defTabSz="914400">
              <a:lnSpc>
                <a:spcPct val="150000"/>
              </a:lnSpc>
              <a:spcAft>
                <a:spcPts val="0"/>
              </a:spcAft>
              <a:buClrTx/>
              <a:buSzTx/>
              <a:buFontTx/>
              <a:buNone/>
              <a:defRPr/>
            </a:pP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③ 因为电阻大，</a:t>
            </a:r>
            <a:r>
              <a:rPr kumimoji="0" lang="zh-CN" altLang="en-US"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故</a:t>
            </a: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效率低、输出功率少。</a:t>
            </a:r>
            <a:endParaRPr kumimoji="0" lang="zh-CN" altLang="zh-CN"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R="0" algn="just" defTabSz="914400">
              <a:lnSpc>
                <a:spcPct val="150000"/>
              </a:lnSpc>
              <a:spcAft>
                <a:spcPts val="0"/>
              </a:spcAft>
              <a:buClrTx/>
              <a:buSzTx/>
              <a:buFontTx/>
              <a:buNone/>
              <a:defRPr/>
            </a:pP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④ 电刷和换向器摩擦会引起火花，干扰大。</a:t>
            </a:r>
            <a:endParaRPr kumimoji="0" lang="zh-CN" altLang="zh-CN"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0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
                                            <p:txEl>
                                              <p:charRg st="0" end="8"/>
                                            </p:txEl>
                                          </p:spTgt>
                                        </p:tgtEl>
                                        <p:attrNameLst>
                                          <p:attrName>style.visibility</p:attrName>
                                        </p:attrNameLst>
                                      </p:cBhvr>
                                      <p:to>
                                        <p:strVal val="visible"/>
                                      </p:to>
                                    </p:set>
                                    <p:animEffect transition="in" filter="fade">
                                      <p:cBhvr>
                                        <p:cTn id="16" dur="500"/>
                                        <p:tgtEl>
                                          <p:spTgt spid="10">
                                            <p:txEl>
                                              <p:charRg st="0"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xEl>
                                              <p:charRg st="8" end="24"/>
                                            </p:txEl>
                                          </p:spTgt>
                                        </p:tgtEl>
                                        <p:attrNameLst>
                                          <p:attrName>style.visibility</p:attrName>
                                        </p:attrNameLst>
                                      </p:cBhvr>
                                      <p:to>
                                        <p:strVal val="visible"/>
                                      </p:to>
                                    </p:set>
                                    <p:animEffect transition="in" filter="fade">
                                      <p:cBhvr>
                                        <p:cTn id="19" dur="500"/>
                                        <p:tgtEl>
                                          <p:spTgt spid="10">
                                            <p:txEl>
                                              <p:charRg st="8" end="2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xEl>
                                              <p:charRg st="24" end="51"/>
                                            </p:txEl>
                                          </p:spTgt>
                                        </p:tgtEl>
                                        <p:attrNameLst>
                                          <p:attrName>style.visibility</p:attrName>
                                        </p:attrNameLst>
                                      </p:cBhvr>
                                      <p:to>
                                        <p:strVal val="visible"/>
                                      </p:to>
                                    </p:set>
                                    <p:animEffect transition="in" filter="fade">
                                      <p:cBhvr>
                                        <p:cTn id="22" dur="500"/>
                                        <p:tgtEl>
                                          <p:spTgt spid="10">
                                            <p:txEl>
                                              <p:charRg st="24" end="51"/>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xEl>
                                              <p:charRg st="51" end="83"/>
                                            </p:txEl>
                                          </p:spTgt>
                                        </p:tgtEl>
                                        <p:attrNameLst>
                                          <p:attrName>style.visibility</p:attrName>
                                        </p:attrNameLst>
                                      </p:cBhvr>
                                      <p:to>
                                        <p:strVal val="visible"/>
                                      </p:to>
                                    </p:set>
                                    <p:animEffect transition="in" filter="fade">
                                      <p:cBhvr>
                                        <p:cTn id="25" dur="500"/>
                                        <p:tgtEl>
                                          <p:spTgt spid="10">
                                            <p:txEl>
                                              <p:charRg st="51" end="8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
                                            <p:txEl>
                                              <p:charRg st="83" end="91"/>
                                            </p:txEl>
                                          </p:spTgt>
                                        </p:tgtEl>
                                        <p:attrNameLst>
                                          <p:attrName>style.visibility</p:attrName>
                                        </p:attrNameLst>
                                      </p:cBhvr>
                                      <p:to>
                                        <p:strVal val="visible"/>
                                      </p:to>
                                    </p:set>
                                    <p:animEffect transition="in" filter="fade">
                                      <p:cBhvr>
                                        <p:cTn id="30" dur="500"/>
                                        <p:tgtEl>
                                          <p:spTgt spid="10">
                                            <p:txEl>
                                              <p:charRg st="83" end="91"/>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0">
                                            <p:txEl>
                                              <p:charRg st="91" end="138"/>
                                            </p:txEl>
                                          </p:spTgt>
                                        </p:tgtEl>
                                        <p:attrNameLst>
                                          <p:attrName>style.visibility</p:attrName>
                                        </p:attrNameLst>
                                      </p:cBhvr>
                                      <p:to>
                                        <p:strVal val="visible"/>
                                      </p:to>
                                    </p:set>
                                    <p:animEffect transition="in" filter="fade">
                                      <p:cBhvr>
                                        <p:cTn id="33" dur="500"/>
                                        <p:tgtEl>
                                          <p:spTgt spid="10">
                                            <p:txEl>
                                              <p:charRg st="91" end="13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xEl>
                                              <p:charRg st="138" end="155"/>
                                            </p:txEl>
                                          </p:spTgt>
                                        </p:tgtEl>
                                        <p:attrNameLst>
                                          <p:attrName>style.visibility</p:attrName>
                                        </p:attrNameLst>
                                      </p:cBhvr>
                                      <p:to>
                                        <p:strVal val="visible"/>
                                      </p:to>
                                    </p:set>
                                    <p:animEffect transition="in" filter="fade">
                                      <p:cBhvr>
                                        <p:cTn id="36" dur="500"/>
                                        <p:tgtEl>
                                          <p:spTgt spid="10">
                                            <p:txEl>
                                              <p:charRg st="138" end="155"/>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10">
                                            <p:txEl>
                                              <p:charRg st="155" end="175"/>
                                            </p:txEl>
                                          </p:spTgt>
                                        </p:tgtEl>
                                        <p:attrNameLst>
                                          <p:attrName>style.visibility</p:attrName>
                                        </p:attrNameLst>
                                      </p:cBhvr>
                                      <p:to>
                                        <p:strVal val="visible"/>
                                      </p:to>
                                    </p:set>
                                    <p:animEffect transition="in" filter="fade">
                                      <p:cBhvr>
                                        <p:cTn id="39" dur="500"/>
                                        <p:tgtEl>
                                          <p:spTgt spid="10">
                                            <p:txEl>
                                              <p:charRg st="155" end="175"/>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0">
                                            <p:txEl>
                                              <p:charRg st="175" end="196"/>
                                            </p:txEl>
                                          </p:spTgt>
                                        </p:tgtEl>
                                        <p:attrNameLst>
                                          <p:attrName>style.visibility</p:attrName>
                                        </p:attrNameLst>
                                      </p:cBhvr>
                                      <p:to>
                                        <p:strVal val="visible"/>
                                      </p:to>
                                    </p:set>
                                    <p:animEffect transition="in" filter="fade">
                                      <p:cBhvr>
                                        <p:cTn id="42" dur="500"/>
                                        <p:tgtEl>
                                          <p:spTgt spid="10">
                                            <p:txEl>
                                              <p:charRg st="175" end="19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4" grpId="0"/>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8"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3.3.1</a:t>
            </a:r>
            <a:r>
              <a:rPr lang="zh-CN" altLang="en-US" sz="2700" dirty="0">
                <a:solidFill>
                  <a:schemeClr val="accent1"/>
                </a:solidFill>
                <a:latin typeface="华文楷体" panose="02010600040101010101" pitchFamily="2" charset="-122"/>
                <a:ea typeface="华文楷体" panose="02010600040101010101" pitchFamily="2" charset="-122"/>
              </a:rPr>
              <a:t>  动力系统简介及选配</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91141"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10" name="文本框 9"/>
          <p:cNvSpPr txBox="1"/>
          <p:nvPr/>
        </p:nvSpPr>
        <p:spPr>
          <a:xfrm>
            <a:off x="373063" y="1438275"/>
            <a:ext cx="8455025" cy="3752850"/>
          </a:xfrm>
          <a:prstGeom prst="rect">
            <a:avLst/>
          </a:prstGeom>
          <a:noFill/>
          <a:ln>
            <a:solidFill>
              <a:srgbClr val="7030A0"/>
            </a:solidFill>
          </a:ln>
        </p:spPr>
        <p:txBody>
          <a:bodyPr>
            <a:spAutoFit/>
          </a:bodyPr>
          <a:lstStyle/>
          <a:p>
            <a:pPr marR="0" algn="just" defTabSz="914400">
              <a:lnSpc>
                <a:spcPct val="150000"/>
              </a:lnSpc>
              <a:spcAft>
                <a:spcPts val="600"/>
              </a:spcAft>
              <a:buClrTx/>
              <a:buSzTx/>
              <a:buFontTx/>
              <a:buNone/>
              <a:defRPr/>
            </a:pPr>
            <a:r>
              <a:rPr kumimoji="0" lang="zh-CN" altLang="zh-CN" b="1"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无刷电机的优点：</a:t>
            </a:r>
            <a:endParaRPr kumimoji="0" lang="zh-CN" altLang="zh-CN" b="1"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R="0" algn="just" defTabSz="914400">
              <a:lnSpc>
                <a:spcPct val="150000"/>
              </a:lnSpc>
              <a:spcAft>
                <a:spcPts val="0"/>
              </a:spcAft>
              <a:buClrTx/>
              <a:buSzTx/>
              <a:buFontTx/>
              <a:buNone/>
              <a:defRPr/>
            </a:pP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① 没有电刷和转向器的摩擦，噪音低、振动少、发热少、寿命长。</a:t>
            </a:r>
            <a:endParaRPr kumimoji="0" lang="zh-CN" altLang="zh-CN"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R="0" algn="just" defTabSz="914400">
              <a:lnSpc>
                <a:spcPct val="150000"/>
              </a:lnSpc>
              <a:spcAft>
                <a:spcPts val="0"/>
              </a:spcAft>
              <a:buClrTx/>
              <a:buSzTx/>
              <a:buFontTx/>
              <a:buNone/>
              <a:defRPr/>
            </a:pP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② 不需要更换电刷，维护简单。</a:t>
            </a:r>
            <a:endParaRPr kumimoji="0" lang="zh-CN" altLang="zh-CN"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R="0" algn="just" defTabSz="914400">
              <a:lnSpc>
                <a:spcPct val="150000"/>
              </a:lnSpc>
              <a:spcAft>
                <a:spcPts val="0"/>
              </a:spcAft>
              <a:buClrTx/>
              <a:buSzTx/>
              <a:buFontTx/>
              <a:buNone/>
              <a:defRPr/>
            </a:pP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③ 没有电刷产生的火花，干扰少。</a:t>
            </a:r>
            <a:endParaRPr kumimoji="0" lang="zh-CN" altLang="zh-CN"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R="0" algn="just" defTabSz="914400">
              <a:lnSpc>
                <a:spcPct val="150000"/>
              </a:lnSpc>
              <a:spcAft>
                <a:spcPts val="0"/>
              </a:spcAft>
              <a:buClrTx/>
              <a:buSzTx/>
              <a:buFontTx/>
              <a:buNone/>
              <a:defRPr/>
            </a:pP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④ 转矩特异性优异，中、低速转矩性能好，启动转矩大，启动电流小。</a:t>
            </a:r>
            <a:endParaRPr kumimoji="0" lang="zh-CN" altLang="zh-CN"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R="0" algn="just" defTabSz="914400">
              <a:lnSpc>
                <a:spcPct val="150000"/>
              </a:lnSpc>
              <a:spcBef>
                <a:spcPts val="1800"/>
              </a:spcBef>
              <a:spcAft>
                <a:spcPts val="600"/>
              </a:spcAft>
              <a:buClrTx/>
              <a:buSzTx/>
              <a:buFontTx/>
              <a:buNone/>
              <a:defRPr/>
            </a:pPr>
            <a:r>
              <a:rPr kumimoji="0" lang="zh-CN" altLang="zh-CN" b="1"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无刷电机的缺点</a:t>
            </a:r>
            <a:r>
              <a:rPr kumimoji="0" lang="zh-CN" altLang="en-US" b="1"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a:t>
            </a:r>
            <a:endParaRPr kumimoji="0" lang="zh-CN" altLang="zh-CN" b="1"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R="0" algn="just" defTabSz="914400">
              <a:lnSpc>
                <a:spcPct val="150000"/>
              </a:lnSpc>
              <a:spcAft>
                <a:spcPts val="0"/>
              </a:spcAft>
              <a:buClrTx/>
              <a:buSzTx/>
              <a:buFontTx/>
              <a:buNone/>
              <a:defRPr/>
            </a:pP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① 需要无刷电调配合才能工作，价格比有刷的要高。</a:t>
            </a:r>
            <a:endParaRPr kumimoji="0" lang="zh-CN" altLang="zh-CN"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R="0" algn="just" defTabSz="914400">
              <a:lnSpc>
                <a:spcPct val="150000"/>
              </a:lnSpc>
              <a:spcAft>
                <a:spcPts val="0"/>
              </a:spcAft>
              <a:buClrTx/>
              <a:buSzTx/>
              <a:buFontTx/>
              <a:buNone/>
              <a:defRPr/>
            </a:pP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② </a:t>
            </a:r>
            <a:r>
              <a:rPr kumimoji="0" lang="zh-CN" altLang="en-US"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其</a:t>
            </a: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可靠性受电子零件影响，或者传感器受到干扰电机会失效。</a:t>
            </a:r>
            <a:endParaRPr kumimoji="0" lang="zh-CN" altLang="zh-CN"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charRg st="0" end="9"/>
                                            </p:txEl>
                                          </p:spTgt>
                                        </p:tgtEl>
                                        <p:attrNameLst>
                                          <p:attrName>style.visibility</p:attrName>
                                        </p:attrNameLst>
                                      </p:cBhvr>
                                      <p:to>
                                        <p:strVal val="visible"/>
                                      </p:to>
                                    </p:set>
                                    <p:animEffect transition="in" filter="fade">
                                      <p:cBhvr>
                                        <p:cTn id="12" dur="500"/>
                                        <p:tgtEl>
                                          <p:spTgt spid="10">
                                            <p:txEl>
                                              <p:charRg st="0" end="9"/>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xEl>
                                              <p:charRg st="9" end="40"/>
                                            </p:txEl>
                                          </p:spTgt>
                                        </p:tgtEl>
                                        <p:attrNameLst>
                                          <p:attrName>style.visibility</p:attrName>
                                        </p:attrNameLst>
                                      </p:cBhvr>
                                      <p:to>
                                        <p:strVal val="visible"/>
                                      </p:to>
                                    </p:set>
                                    <p:animEffect transition="in" filter="fade">
                                      <p:cBhvr>
                                        <p:cTn id="15" dur="500"/>
                                        <p:tgtEl>
                                          <p:spTgt spid="10">
                                            <p:txEl>
                                              <p:charRg st="9" end="4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xEl>
                                              <p:charRg st="40" end="56"/>
                                            </p:txEl>
                                          </p:spTgt>
                                        </p:tgtEl>
                                        <p:attrNameLst>
                                          <p:attrName>style.visibility</p:attrName>
                                        </p:attrNameLst>
                                      </p:cBhvr>
                                      <p:to>
                                        <p:strVal val="visible"/>
                                      </p:to>
                                    </p:set>
                                    <p:animEffect transition="in" filter="fade">
                                      <p:cBhvr>
                                        <p:cTn id="18" dur="500"/>
                                        <p:tgtEl>
                                          <p:spTgt spid="10">
                                            <p:txEl>
                                              <p:charRg st="40" end="5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xEl>
                                              <p:charRg st="56" end="73"/>
                                            </p:txEl>
                                          </p:spTgt>
                                        </p:tgtEl>
                                        <p:attrNameLst>
                                          <p:attrName>style.visibility</p:attrName>
                                        </p:attrNameLst>
                                      </p:cBhvr>
                                      <p:to>
                                        <p:strVal val="visible"/>
                                      </p:to>
                                    </p:set>
                                    <p:animEffect transition="in" filter="fade">
                                      <p:cBhvr>
                                        <p:cTn id="21" dur="500"/>
                                        <p:tgtEl>
                                          <p:spTgt spid="10">
                                            <p:txEl>
                                              <p:charRg st="56" end="73"/>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xEl>
                                              <p:charRg st="73" end="106"/>
                                            </p:txEl>
                                          </p:spTgt>
                                        </p:tgtEl>
                                        <p:attrNameLst>
                                          <p:attrName>style.visibility</p:attrName>
                                        </p:attrNameLst>
                                      </p:cBhvr>
                                      <p:to>
                                        <p:strVal val="visible"/>
                                      </p:to>
                                    </p:set>
                                    <p:animEffect transition="in" filter="fade">
                                      <p:cBhvr>
                                        <p:cTn id="24" dur="500"/>
                                        <p:tgtEl>
                                          <p:spTgt spid="10">
                                            <p:txEl>
                                              <p:charRg st="73" end="10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
                                            <p:txEl>
                                              <p:charRg st="106" end="115"/>
                                            </p:txEl>
                                          </p:spTgt>
                                        </p:tgtEl>
                                        <p:attrNameLst>
                                          <p:attrName>style.visibility</p:attrName>
                                        </p:attrNameLst>
                                      </p:cBhvr>
                                      <p:to>
                                        <p:strVal val="visible"/>
                                      </p:to>
                                    </p:set>
                                    <p:animEffect transition="in" filter="fade">
                                      <p:cBhvr>
                                        <p:cTn id="29" dur="500"/>
                                        <p:tgtEl>
                                          <p:spTgt spid="10">
                                            <p:txEl>
                                              <p:charRg st="106" end="11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0">
                                            <p:txEl>
                                              <p:charRg st="115" end="140"/>
                                            </p:txEl>
                                          </p:spTgt>
                                        </p:tgtEl>
                                        <p:attrNameLst>
                                          <p:attrName>style.visibility</p:attrName>
                                        </p:attrNameLst>
                                      </p:cBhvr>
                                      <p:to>
                                        <p:strVal val="visible"/>
                                      </p:to>
                                    </p:set>
                                    <p:animEffect transition="in" filter="fade">
                                      <p:cBhvr>
                                        <p:cTn id="32" dur="500"/>
                                        <p:tgtEl>
                                          <p:spTgt spid="10">
                                            <p:txEl>
                                              <p:charRg st="115" end="14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10">
                                            <p:txEl>
                                              <p:charRg st="140" end="170"/>
                                            </p:txEl>
                                          </p:spTgt>
                                        </p:tgtEl>
                                        <p:attrNameLst>
                                          <p:attrName>style.visibility</p:attrName>
                                        </p:attrNameLst>
                                      </p:cBhvr>
                                      <p:to>
                                        <p:strVal val="visible"/>
                                      </p:to>
                                    </p:set>
                                    <p:animEffect transition="in" filter="fade">
                                      <p:cBhvr>
                                        <p:cTn id="35" dur="500"/>
                                        <p:tgtEl>
                                          <p:spTgt spid="10">
                                            <p:txEl>
                                              <p:charRg st="140" end="17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6"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3.3.1</a:t>
            </a:r>
            <a:r>
              <a:rPr lang="zh-CN" altLang="en-US" sz="2700" dirty="0">
                <a:solidFill>
                  <a:schemeClr val="accent1"/>
                </a:solidFill>
                <a:latin typeface="华文楷体" panose="02010600040101010101" pitchFamily="2" charset="-122"/>
                <a:ea typeface="华文楷体" panose="02010600040101010101" pitchFamily="2" charset="-122"/>
              </a:rPr>
              <a:t>  动力系统简介及选配</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93189"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97286" name="文本框 8"/>
          <p:cNvSpPr txBox="1"/>
          <p:nvPr/>
        </p:nvSpPr>
        <p:spPr>
          <a:xfrm>
            <a:off x="373063" y="925513"/>
            <a:ext cx="8428037" cy="36988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285750" lvl="0" indent="-285750" algn="just">
              <a:lnSpc>
                <a:spcPct val="100000"/>
              </a:lnSpc>
              <a:spcBef>
                <a:spcPct val="0"/>
              </a:spcBef>
              <a:buFont typeface="Wingdings" panose="05000000000000000000" pitchFamily="2" charset="2"/>
              <a:buChar char="u"/>
            </a:pPr>
            <a:r>
              <a:rPr lang="zh-CN" altLang="en-US" sz="1800" b="1" dirty="0">
                <a:solidFill>
                  <a:srgbClr val="7030A0"/>
                </a:solidFill>
                <a:latin typeface="Times New Roman" panose="02020603050405020304" pitchFamily="18" charset="0"/>
                <a:ea typeface="宋体" panose="02010600030101010101" pitchFamily="2" charset="-122"/>
              </a:rPr>
              <a:t>电动机选用原则</a:t>
            </a:r>
            <a:endParaRPr lang="en-US" altLang="zh-CN" sz="1800" b="1" dirty="0">
              <a:solidFill>
                <a:srgbClr val="7030A0"/>
              </a:solidFill>
              <a:latin typeface="Times New Roman" panose="02020603050405020304" pitchFamily="18" charset="0"/>
              <a:ea typeface="宋体" panose="02010600030101010101" pitchFamily="2" charset="-122"/>
            </a:endParaRPr>
          </a:p>
        </p:txBody>
      </p:sp>
      <p:sp>
        <p:nvSpPr>
          <p:cNvPr id="10" name="文本框 9"/>
          <p:cNvSpPr txBox="1"/>
          <p:nvPr/>
        </p:nvSpPr>
        <p:spPr>
          <a:xfrm>
            <a:off x="373063" y="1309688"/>
            <a:ext cx="8455025" cy="876300"/>
          </a:xfrm>
          <a:prstGeom prst="rect">
            <a:avLst/>
          </a:prstGeom>
          <a:noFill/>
          <a:ln>
            <a:noFill/>
          </a:ln>
        </p:spPr>
        <p:txBody>
          <a:bodyPr>
            <a:spAutoFit/>
          </a:bodyPr>
          <a:lstStyle/>
          <a:p>
            <a:pPr marR="0" indent="457200" algn="just" defTabSz="914400">
              <a:lnSpc>
                <a:spcPct val="150000"/>
              </a:lnSpc>
              <a:spcAft>
                <a:spcPts val="0"/>
              </a:spcAft>
              <a:buClrTx/>
              <a:buSzTx/>
              <a:buFontTx/>
              <a:buNone/>
              <a:defRPr/>
            </a:pP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在电机的选用原则上，通常根据机架尺寸范围，选取相应</a:t>
            </a:r>
            <a:r>
              <a:rPr kumimoji="0" lang="en-US"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KV</a:t>
            </a: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值的电机</a:t>
            </a:r>
            <a:r>
              <a:rPr kumimoji="0" lang="zh-CN" altLang="en-US"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，常见搭配见</a:t>
            </a: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表</a:t>
            </a:r>
            <a:r>
              <a:rPr kumimoji="0" lang="en-US"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3-4</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2" name="表格 1"/>
          <p:cNvGraphicFramePr>
            <a:graphicFrameLocks noGrp="1"/>
          </p:cNvGraphicFramePr>
          <p:nvPr/>
        </p:nvGraphicFramePr>
        <p:xfrm>
          <a:off x="2443163" y="3070225"/>
          <a:ext cx="4316413" cy="2265363"/>
        </p:xfrm>
        <a:graphic>
          <a:graphicData uri="http://schemas.openxmlformats.org/drawingml/2006/table">
            <a:tbl>
              <a:tblPr>
                <a:tableStyleId>{5C22544A-7EE6-4342-B048-85BDC9FD1C3A}</a:tableStyleId>
              </a:tblPr>
              <a:tblGrid>
                <a:gridCol w="2034045"/>
                <a:gridCol w="2282367"/>
              </a:tblGrid>
              <a:tr h="566341">
                <a:tc>
                  <a:txBody>
                    <a:bodyPr/>
                    <a:lstStyle/>
                    <a:p>
                      <a:pPr indent="0" algn="ctr">
                        <a:lnSpc>
                          <a:spcPct val="100000"/>
                        </a:lnSpc>
                        <a:spcAft>
                          <a:spcPts val="0"/>
                        </a:spcAft>
                      </a:pP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机架尺寸</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9" marR="68589" marT="9525" marB="0" anchor="ctr"/>
                </a:tc>
                <a:tc>
                  <a:txBody>
                    <a:bodyPr/>
                    <a:lstStyle/>
                    <a:p>
                      <a:pPr indent="0" algn="ctr">
                        <a:lnSpc>
                          <a:spcPct val="100000"/>
                        </a:lnSpc>
                        <a:spcAft>
                          <a:spcPts val="0"/>
                        </a:spcAft>
                      </a:pP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常用电机</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KV</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值</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9" marR="68589" marT="9525" marB="0" anchor="ctr"/>
                </a:tc>
              </a:tr>
              <a:tr h="566341">
                <a:tc>
                  <a:txBody>
                    <a:bodyPr/>
                    <a:lstStyle/>
                    <a:p>
                      <a:pPr indent="0" algn="ctr">
                        <a:lnSpc>
                          <a:spcPct val="100000"/>
                        </a:lnSpc>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350</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450mm</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9" marR="68589" marT="9525" marB="0" anchor="ctr"/>
                </a:tc>
                <a:tc>
                  <a:txBody>
                    <a:bodyPr/>
                    <a:lstStyle/>
                    <a:p>
                      <a:pPr indent="0" algn="ctr">
                        <a:lnSpc>
                          <a:spcPct val="100000"/>
                        </a:lnSpc>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1000KV</a:t>
                      </a:r>
                      <a:r>
                        <a:rPr lang="zh-CN" sz="1600" kern="100">
                          <a:effectLst/>
                          <a:latin typeface="Times New Roman" panose="02020603050405020304" pitchFamily="18" charset="0"/>
                          <a:ea typeface="宋体" panose="02010600030101010101" pitchFamily="2" charset="-122"/>
                          <a:cs typeface="Times New Roman" panose="02020603050405020304" pitchFamily="18" charset="0"/>
                        </a:rPr>
                        <a:t>左右</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9" marR="68589" marT="9525" marB="0" anchor="ctr"/>
                </a:tc>
              </a:tr>
              <a:tr h="566341">
                <a:tc>
                  <a:txBody>
                    <a:bodyPr/>
                    <a:lstStyle/>
                    <a:p>
                      <a:pPr indent="0" algn="ctr">
                        <a:lnSpc>
                          <a:spcPct val="100000"/>
                        </a:lnSpc>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250mm</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9" marR="68589" marT="9525" marB="0" anchor="ctr"/>
                </a:tc>
                <a:tc>
                  <a:txBody>
                    <a:bodyPr/>
                    <a:lstStyle/>
                    <a:p>
                      <a:pPr indent="0" algn="ctr">
                        <a:lnSpc>
                          <a:spcPct val="100000"/>
                        </a:lnSpc>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2000KV</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左右</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9" marR="68589" marT="9525" marB="0" anchor="ctr"/>
                </a:tc>
              </a:tr>
              <a:tr h="566341">
                <a:tc>
                  <a:txBody>
                    <a:bodyPr/>
                    <a:lstStyle/>
                    <a:p>
                      <a:pPr indent="0" algn="ctr">
                        <a:lnSpc>
                          <a:spcPct val="100000"/>
                        </a:lnSpc>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180mm</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9" marR="68589" marT="9525" marB="0" anchor="ctr"/>
                </a:tc>
                <a:tc>
                  <a:txBody>
                    <a:bodyPr/>
                    <a:lstStyle/>
                    <a:p>
                      <a:pPr indent="0" algn="ctr">
                        <a:lnSpc>
                          <a:spcPct val="100000"/>
                        </a:lnSpc>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3000KV</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左右</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9" marR="68589" marT="9525" marB="0" anchor="ctr"/>
                </a:tc>
              </a:tr>
            </a:tbl>
          </a:graphicData>
        </a:graphic>
      </p:graphicFrame>
      <p:sp>
        <p:nvSpPr>
          <p:cNvPr id="12" name="文本框 11"/>
          <p:cNvSpPr txBox="1"/>
          <p:nvPr/>
        </p:nvSpPr>
        <p:spPr>
          <a:xfrm>
            <a:off x="3003550" y="2516188"/>
            <a:ext cx="3136900" cy="338138"/>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表</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3-4 </a:t>
            </a: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电机与机架常用配制表</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2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ppt_x"/>
                                          </p:val>
                                        </p:tav>
                                        <p:tav tm="100000">
                                          <p:val>
                                            <p:strVal val="#ppt_x"/>
                                          </p:val>
                                        </p:tav>
                                      </p:tavLst>
                                    </p:anim>
                                    <p:anim calcmode="lin" valueType="num">
                                      <p:cBhvr additive="base">
                                        <p:cTn id="17" dur="500" fill="hold"/>
                                        <p:tgtEl>
                                          <p:spTgt spid="12"/>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ppt_x"/>
                                          </p:val>
                                        </p:tav>
                                        <p:tav tm="100000">
                                          <p:val>
                                            <p:strVal val="#ppt_x"/>
                                          </p:val>
                                        </p:tav>
                                      </p:tavLst>
                                    </p:anim>
                                    <p:anim calcmode="lin" valueType="num">
                                      <p:cBhvr additive="base">
                                        <p:cTn id="2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6" grpId="0"/>
      <p:bldP spid="10" grpId="0"/>
      <p:bldP spid="1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4"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3.3.1</a:t>
            </a:r>
            <a:r>
              <a:rPr lang="zh-CN" altLang="en-US" sz="2700" dirty="0">
                <a:solidFill>
                  <a:schemeClr val="accent1"/>
                </a:solidFill>
                <a:latin typeface="华文楷体" panose="02010600040101010101" pitchFamily="2" charset="-122"/>
                <a:ea typeface="华文楷体" panose="02010600040101010101" pitchFamily="2" charset="-122"/>
              </a:rPr>
              <a:t>  动力系统简介及选配</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95237"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15" name="文本框 14"/>
          <p:cNvSpPr txBox="1"/>
          <p:nvPr/>
        </p:nvSpPr>
        <p:spPr>
          <a:xfrm>
            <a:off x="373063" y="1446213"/>
            <a:ext cx="8428038" cy="1708150"/>
          </a:xfrm>
          <a:prstGeom prst="rect">
            <a:avLst/>
          </a:prstGeom>
          <a:noFill/>
        </p:spPr>
        <p:txBody>
          <a:bodyPr>
            <a:spAutoFit/>
          </a:bodyPr>
          <a:lstStyle/>
          <a:p>
            <a:pPr marR="0" indent="457200" algn="just" defTabSz="914400">
              <a:lnSpc>
                <a:spcPct val="150000"/>
              </a:lnSpc>
              <a:spcAft>
                <a:spcPts val="0"/>
              </a:spcAft>
              <a:buClrTx/>
              <a:buSzTx/>
              <a:buFontTx/>
              <a:buNone/>
              <a:defRPr/>
            </a:pP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电调全称电子调速器，英文</a:t>
            </a:r>
            <a:r>
              <a:rPr kumimoji="0" lang="en-US"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electronic speed controller</a:t>
            </a:r>
            <a:r>
              <a:rPr kumimoji="0" lang="zh-CN" altLang="en-US"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a:t>
            </a: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简称</a:t>
            </a:r>
            <a:r>
              <a:rPr kumimoji="0" lang="en-US"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ESC</a:t>
            </a: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。在整个飞行系统中，电调主要提供驱动电机的指令，来控制电机，完成规定的速度和动作等。电调是控制电动机转速的调速器，必须与电动机相匹配。电调</a:t>
            </a:r>
            <a:r>
              <a:rPr kumimoji="0" lang="zh-CN" altLang="en-US"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可实现</a:t>
            </a: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把电池提供的直流电转变成交流电送给电机，让电机运行。</a:t>
            </a:r>
            <a:endParaRPr kumimoji="0" lang="zh-CN" altLang="zh-CN"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矩形: 圆角 2"/>
          <p:cNvSpPr/>
          <p:nvPr/>
        </p:nvSpPr>
        <p:spPr>
          <a:xfrm>
            <a:off x="373063" y="884238"/>
            <a:ext cx="1828800" cy="444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just"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lt1"/>
                </a:solidFill>
                <a:effectLst/>
                <a:uLnTx/>
                <a:uFillTx/>
                <a:latin typeface="+mn-lt"/>
                <a:ea typeface="+mn-ea"/>
                <a:cs typeface="+mn-cs"/>
              </a:rPr>
              <a:t>三、电子调速器</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0" name="文本框 9"/>
          <p:cNvSpPr txBox="1"/>
          <p:nvPr/>
        </p:nvSpPr>
        <p:spPr>
          <a:xfrm>
            <a:off x="373063" y="3271838"/>
            <a:ext cx="8428038" cy="2952750"/>
          </a:xfrm>
          <a:prstGeom prst="rect">
            <a:avLst/>
          </a:prstGeom>
          <a:noFill/>
        </p:spPr>
        <p:txBody>
          <a:bodyPr>
            <a:spAutoFit/>
          </a:bodyPr>
          <a:lstStyle/>
          <a:p>
            <a:pPr marL="285750" marR="0" indent="-285750" algn="just" defTabSz="914400">
              <a:lnSpc>
                <a:spcPct val="150000"/>
              </a:lnSpc>
              <a:buClrTx/>
              <a:buSzTx/>
              <a:buFont typeface="Wingdings" panose="05000000000000000000" pitchFamily="2" charset="2"/>
              <a:buChar char="u"/>
              <a:defRPr/>
            </a:pPr>
            <a:r>
              <a:rPr kumimoji="0" lang="zh-CN" altLang="en-US" b="1" kern="100" cap="none" spc="0" normalizeH="0" baseline="0" noProof="0" dirty="0">
                <a:solidFill>
                  <a:srgbClr val="7030A0"/>
                </a:solidFill>
                <a:latin typeface="宋体" panose="02010600030101010101" pitchFamily="2" charset="-122"/>
                <a:ea typeface="宋体" panose="02010600030101010101" pitchFamily="2" charset="-122"/>
                <a:cs typeface="宋体" panose="02010600030101010101" pitchFamily="2" charset="-122"/>
              </a:rPr>
              <a:t>电调简介</a:t>
            </a:r>
            <a:endParaRPr kumimoji="0" lang="en-US" altLang="zh-CN" b="1" kern="100" cap="none" spc="0" normalizeH="0" baseline="0" noProof="0" dirty="0">
              <a:solidFill>
                <a:srgbClr val="7030A0"/>
              </a:solidFill>
              <a:latin typeface="宋体" panose="02010600030101010101" pitchFamily="2" charset="-122"/>
              <a:ea typeface="宋体" panose="02010600030101010101" pitchFamily="2" charset="-122"/>
              <a:cs typeface="宋体" panose="02010600030101010101" pitchFamily="2" charset="-122"/>
            </a:endParaRPr>
          </a:p>
          <a:p>
            <a:pPr marR="0" indent="457200" algn="just" defTabSz="914400">
              <a:lnSpc>
                <a:spcPct val="150000"/>
              </a:lnSpc>
              <a:buClrTx/>
              <a:buSzTx/>
              <a:buFontTx/>
              <a:buNone/>
              <a:defRPr/>
            </a:pPr>
            <a:r>
              <a:rPr kumimoji="0" lang="zh-CN" altLang="zh-CN"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电调可以通过接收</a:t>
            </a:r>
            <a:r>
              <a:rPr kumimoji="0" lang="en-US" altLang="zh-CN"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PWM</a:t>
            </a:r>
            <a:r>
              <a:rPr kumimoji="0" lang="zh-CN" altLang="zh-CN"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信号来将输入的电源转为不同的电压，并输出到电机，从而达到使电机产生不同的转速的目的。有刷电调可以改变电流方向，从而可以改变电机转动方向。而无刷电调却不能改变电机的转动方向，但是可以将直流电转为三相交流电，从而输出到无刷电机上。电调有两个比较重要的指标：最高电压和最大电流。</a:t>
            </a:r>
            <a:endParaRPr kumimoji="0" lang="en-US" altLang="zh-CN" kern="100" cap="none" spc="0" normalizeH="0" baseline="0" noProof="0" dirty="0">
              <a:latin typeface="宋体" panose="02010600030101010101" pitchFamily="2" charset="-122"/>
              <a:ea typeface="宋体" panose="02010600030101010101" pitchFamily="2" charset="-122"/>
              <a:cs typeface="宋体" panose="02010600030101010101" pitchFamily="2" charset="-122"/>
            </a:endParaRPr>
          </a:p>
          <a:p>
            <a:pPr marR="0" indent="457200" algn="just" defTabSz="914400">
              <a:lnSpc>
                <a:spcPct val="150000"/>
              </a:lnSpc>
              <a:buClrTx/>
              <a:buSzTx/>
              <a:buFontTx/>
              <a:buNone/>
              <a:defRPr/>
            </a:pP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通常在</a:t>
            </a:r>
            <a:r>
              <a:rPr kumimoji="0" lang="en-US"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450mm</a:t>
            </a: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轴距以下的多旋翼中采用</a:t>
            </a:r>
            <a:r>
              <a:rPr kumimoji="0" lang="en-US"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20A</a:t>
            </a: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以下的电调就可以满足需</a:t>
            </a:r>
            <a:r>
              <a:rPr kumimoji="0" lang="zh-CN" altLang="en-US"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求。</a:t>
            </a:r>
            <a:endParaRPr kumimoji="0" lang="zh-CN" altLang="en-US" kern="1200" cap="none" spc="0" normalizeH="0" baseline="0" noProof="0" dirty="0">
              <a:latin typeface="宋体" panose="02010600030101010101" pitchFamily="2" charset="-122"/>
              <a:ea typeface="宋体" panose="02010600030101010101" pitchFamily="2" charset="-122"/>
              <a:cs typeface="+mn-cs"/>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 grpId="0" animBg="1"/>
      <p:bldP spid="1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2"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3.3.1</a:t>
            </a:r>
            <a:r>
              <a:rPr lang="zh-CN" altLang="en-US" sz="2700" dirty="0">
                <a:solidFill>
                  <a:schemeClr val="accent1"/>
                </a:solidFill>
                <a:latin typeface="华文楷体" panose="02010600040101010101" pitchFamily="2" charset="-122"/>
                <a:ea typeface="华文楷体" panose="02010600040101010101" pitchFamily="2" charset="-122"/>
              </a:rPr>
              <a:t>  动力系统简介及选配</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97285"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10" name="文本框 9"/>
          <p:cNvSpPr txBox="1"/>
          <p:nvPr/>
        </p:nvSpPr>
        <p:spPr>
          <a:xfrm>
            <a:off x="373063" y="919163"/>
            <a:ext cx="8428038" cy="2854325"/>
          </a:xfrm>
          <a:prstGeom prst="rect">
            <a:avLst/>
          </a:prstGeom>
          <a:noFill/>
          <a:ln>
            <a:solidFill>
              <a:srgbClr val="FF0000"/>
            </a:solidFill>
          </a:ln>
        </p:spPr>
        <p:txBody>
          <a:bodyPr>
            <a:spAutoFit/>
          </a:bodyPr>
          <a:lstStyle/>
          <a:p>
            <a:pPr marR="0" algn="just" defTabSz="914400">
              <a:lnSpc>
                <a:spcPct val="150000"/>
              </a:lnSpc>
              <a:spcAft>
                <a:spcPts val="600"/>
              </a:spcAft>
              <a:buClrTx/>
              <a:buSzTx/>
              <a:buFontTx/>
              <a:buNone/>
              <a:defRPr/>
            </a:pPr>
            <a:r>
              <a:rPr kumimoji="0" lang="zh-CN" altLang="en-US" b="1"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a:t>
            </a:r>
            <a:r>
              <a:rPr kumimoji="0" lang="en-US" altLang="zh-CN" b="1"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1</a:t>
            </a:r>
            <a:r>
              <a:rPr kumimoji="0" lang="zh-CN" altLang="en-US" b="1"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）无人机用电调具有以下作用：</a:t>
            </a:r>
            <a:endParaRPr kumimoji="0" lang="en-US" altLang="zh-CN" b="1" kern="100" cap="none" spc="0" normalizeH="0" baseline="0" noProof="0" dirty="0">
              <a:latin typeface="宋体" panose="02010600030101010101" pitchFamily="2" charset="-122"/>
              <a:ea typeface="宋体" panose="02010600030101010101" pitchFamily="2" charset="-122"/>
              <a:cs typeface="宋体" panose="02010600030101010101" pitchFamily="2" charset="-122"/>
            </a:endParaRPr>
          </a:p>
          <a:p>
            <a:pPr marL="504190" marR="0" indent="-342900" algn="just" defTabSz="914400">
              <a:lnSpc>
                <a:spcPct val="140000"/>
              </a:lnSpc>
              <a:spcAft>
                <a:spcPts val="0"/>
              </a:spcAft>
              <a:buClrTx/>
              <a:buSzTx/>
              <a:buFont typeface="+mj-ea"/>
              <a:buAutoNum type="circleNumDbPlain"/>
              <a:defRPr/>
            </a:pP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电调最基本的功能就是通过飞控板给定</a:t>
            </a:r>
            <a:r>
              <a:rPr kumimoji="0" lang="en-US"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PWM </a:t>
            </a: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信号进行电动机调速。</a:t>
            </a:r>
            <a:endParaRPr kumimoji="0" lang="zh-CN" altLang="zh-CN"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L="504190" marR="0" indent="-342900" algn="just" defTabSz="914400">
              <a:lnSpc>
                <a:spcPct val="140000"/>
              </a:lnSpc>
              <a:spcAft>
                <a:spcPts val="0"/>
              </a:spcAft>
              <a:buClrTx/>
              <a:buSzTx/>
              <a:buFont typeface="+mj-ea"/>
              <a:buAutoNum type="circleNumDbPlain"/>
              <a:defRPr/>
            </a:pP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电调为遥控接收机上其他通道的舵机供电。</a:t>
            </a:r>
            <a:endParaRPr kumimoji="0" lang="zh-CN" altLang="zh-CN"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L="504190" marR="0" indent="-342900" algn="just" defTabSz="914400">
              <a:lnSpc>
                <a:spcPct val="140000"/>
              </a:lnSpc>
              <a:spcAft>
                <a:spcPts val="0"/>
              </a:spcAft>
              <a:buClrTx/>
              <a:buSzTx/>
              <a:buFont typeface="+mj-ea"/>
              <a:buAutoNum type="circleNumDbPlain"/>
              <a:defRPr/>
            </a:pP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电调为飞控供电。</a:t>
            </a:r>
            <a:endParaRPr kumimoji="0" lang="zh-CN" altLang="zh-CN"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L="504190" marR="0" indent="-342900" algn="just" defTabSz="914400">
              <a:lnSpc>
                <a:spcPct val="140000"/>
              </a:lnSpc>
              <a:spcAft>
                <a:spcPts val="0"/>
              </a:spcAft>
              <a:buClrTx/>
              <a:buSzTx/>
              <a:buFont typeface="+mj-ea"/>
              <a:buAutoNum type="circleNumDbPlain"/>
              <a:defRPr/>
            </a:pP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充当换相器的角色，因为无刷电动机没有电刷进行换相，所以需要靠电调进行电子换相。</a:t>
            </a:r>
            <a:endParaRPr kumimoji="0" lang="zh-CN" altLang="zh-CN"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a:p>
            <a:pPr marL="504190" marR="0" indent="-342900" algn="just" defTabSz="914400">
              <a:lnSpc>
                <a:spcPct val="140000"/>
              </a:lnSpc>
              <a:spcAft>
                <a:spcPts val="0"/>
              </a:spcAft>
              <a:buClrTx/>
              <a:buSzTx/>
              <a:buFont typeface="+mj-ea"/>
              <a:buAutoNum type="circleNumDbPlain"/>
              <a:defRPr/>
            </a:pP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电调还有一些其他辅助功能，如电池保护、启动保护和刹车等</a:t>
            </a:r>
            <a:r>
              <a:rPr kumimoji="0" lang="zh-CN" altLang="en-US"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a:t>
            </a:r>
            <a:endParaRPr kumimoji="0" lang="zh-CN" altLang="en-US" kern="1200" cap="none" spc="0" normalizeH="0" baseline="0" noProof="0" dirty="0">
              <a:latin typeface="宋体" panose="02010600030101010101" pitchFamily="2" charset="-122"/>
              <a:ea typeface="宋体" panose="02010600030101010101" pitchFamily="2" charset="-122"/>
              <a:cs typeface="+mn-cs"/>
            </a:endParaRPr>
          </a:p>
        </p:txBody>
      </p:sp>
      <p:sp>
        <p:nvSpPr>
          <p:cNvPr id="2" name="文本框 1"/>
          <p:cNvSpPr txBox="1"/>
          <p:nvPr/>
        </p:nvSpPr>
        <p:spPr>
          <a:xfrm>
            <a:off x="373063" y="3925888"/>
            <a:ext cx="8428038" cy="2865438"/>
          </a:xfrm>
          <a:prstGeom prst="rect">
            <a:avLst/>
          </a:prstGeom>
          <a:noFill/>
          <a:ln>
            <a:solidFill>
              <a:srgbClr val="FF0000"/>
            </a:solidFill>
          </a:ln>
        </p:spPr>
        <p:txBody>
          <a:bodyPr>
            <a:spAutoFit/>
          </a:bodyPr>
          <a:lstStyle/>
          <a:p>
            <a:pPr marR="0" algn="just" defTabSz="914400">
              <a:lnSpc>
                <a:spcPct val="150000"/>
              </a:lnSpc>
              <a:spcAft>
                <a:spcPts val="600"/>
              </a:spcAft>
              <a:buClrTx/>
              <a:buSzTx/>
              <a:buFontTx/>
              <a:buNone/>
              <a:defRPr/>
            </a:pPr>
            <a:r>
              <a:rPr kumimoji="0" lang="zh-CN" altLang="en-US" b="1"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a:t>
            </a:r>
            <a:r>
              <a:rPr kumimoji="0" lang="en-US" altLang="zh-CN" b="1"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2</a:t>
            </a:r>
            <a:r>
              <a:rPr kumimoji="0" lang="zh-CN" altLang="en-US" b="1"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）电调的指标参数如下：</a:t>
            </a:r>
            <a:endParaRPr kumimoji="0" lang="en-US" altLang="zh-CN" b="1" kern="100" cap="none" spc="0" normalizeH="0" baseline="0" noProof="0" dirty="0">
              <a:latin typeface="宋体" panose="02010600030101010101" pitchFamily="2" charset="-122"/>
              <a:ea typeface="宋体" panose="02010600030101010101" pitchFamily="2" charset="-122"/>
              <a:cs typeface="宋体" panose="02010600030101010101" pitchFamily="2" charset="-122"/>
            </a:endParaRPr>
          </a:p>
          <a:p>
            <a:pPr marL="504190" marR="0" indent="-342900" algn="just" defTabSz="914400">
              <a:lnSpc>
                <a:spcPct val="140000"/>
              </a:lnSpc>
              <a:spcAft>
                <a:spcPts val="0"/>
              </a:spcAft>
              <a:buClrTx/>
              <a:buSzTx/>
              <a:buFont typeface="+mj-lt"/>
              <a:buAutoNum type="alphaLcPeriod"/>
              <a:defRPr/>
            </a:pPr>
            <a:r>
              <a:rPr kumimoji="0" lang="zh-CN" altLang="zh-CN" kern="100" cap="none" spc="0" normalizeH="0" baseline="0" noProof="0" dirty="0">
                <a:solidFill>
                  <a:srgbClr val="00B0F0"/>
                </a:solidFill>
                <a:latin typeface="宋体" panose="02010600030101010101" pitchFamily="2" charset="-122"/>
                <a:ea typeface="宋体" panose="02010600030101010101" pitchFamily="2" charset="-122"/>
                <a:cs typeface="宋体" panose="02010600030101010101" pitchFamily="2" charset="-122"/>
              </a:rPr>
              <a:t>最大持续</a:t>
            </a:r>
            <a:r>
              <a:rPr kumimoji="0" lang="en-US" altLang="zh-CN" kern="100" cap="none" spc="0" normalizeH="0" baseline="0" noProof="0" dirty="0">
                <a:solidFill>
                  <a:srgbClr val="00B0F0"/>
                </a:solidFill>
                <a:latin typeface="宋体" panose="02010600030101010101" pitchFamily="2" charset="-122"/>
                <a:ea typeface="宋体" panose="02010600030101010101" pitchFamily="2" charset="-122"/>
                <a:cs typeface="宋体" panose="02010600030101010101" pitchFamily="2" charset="-122"/>
              </a:rPr>
              <a:t>/</a:t>
            </a:r>
            <a:r>
              <a:rPr kumimoji="0" lang="zh-CN" altLang="zh-CN" kern="100" cap="none" spc="0" normalizeH="0" baseline="0" noProof="0" dirty="0">
                <a:solidFill>
                  <a:srgbClr val="00B0F0"/>
                </a:solidFill>
                <a:latin typeface="宋体" panose="02010600030101010101" pitchFamily="2" charset="-122"/>
                <a:ea typeface="宋体" panose="02010600030101010101" pitchFamily="2" charset="-122"/>
                <a:cs typeface="宋体" panose="02010600030101010101" pitchFamily="2" charset="-122"/>
              </a:rPr>
              <a:t>峰值电流</a:t>
            </a:r>
            <a:endParaRPr kumimoji="0" lang="en-US" altLang="zh-CN" kern="100" cap="none" spc="0" normalizeH="0" baseline="0" noProof="0" dirty="0">
              <a:solidFill>
                <a:srgbClr val="00B0F0"/>
              </a:solidFill>
              <a:latin typeface="宋体" panose="02010600030101010101" pitchFamily="2" charset="-122"/>
              <a:ea typeface="宋体" panose="02010600030101010101" pitchFamily="2" charset="-122"/>
              <a:cs typeface="宋体" panose="02010600030101010101" pitchFamily="2" charset="-122"/>
            </a:endParaRPr>
          </a:p>
          <a:p>
            <a:pPr marR="0" indent="457200" algn="just" defTabSz="914400">
              <a:lnSpc>
                <a:spcPct val="140000"/>
              </a:lnSpc>
              <a:spcAft>
                <a:spcPts val="0"/>
              </a:spcAft>
              <a:buClrTx/>
              <a:buSzTx/>
              <a:buFontTx/>
              <a:buNone/>
              <a:defRPr/>
            </a:pPr>
            <a:r>
              <a:rPr kumimoji="0" lang="zh-CN" altLang="zh-CN"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最大持续电流指的是在正常工作模式下的持续输出电流。峰值电流指的是电调能承受的最大瞬时电流。</a:t>
            </a:r>
            <a:endParaRPr kumimoji="0" lang="en-US" altLang="zh-CN" kern="100" cap="none" spc="0" normalizeH="0" baseline="0" noProof="0" dirty="0">
              <a:latin typeface="宋体" panose="02010600030101010101" pitchFamily="2" charset="-122"/>
              <a:ea typeface="宋体" panose="02010600030101010101" pitchFamily="2" charset="-122"/>
              <a:cs typeface="宋体" panose="02010600030101010101" pitchFamily="2" charset="-122"/>
            </a:endParaRPr>
          </a:p>
          <a:p>
            <a:pPr marL="504190" marR="0" indent="-342900" algn="just" defTabSz="914400">
              <a:lnSpc>
                <a:spcPct val="140000"/>
              </a:lnSpc>
              <a:spcAft>
                <a:spcPts val="0"/>
              </a:spcAft>
              <a:buClrTx/>
              <a:buSzTx/>
              <a:buFont typeface="+mj-lt"/>
              <a:buAutoNum type="alphaLcPeriod" startAt="2"/>
              <a:defRPr/>
            </a:pPr>
            <a:r>
              <a:rPr kumimoji="0" lang="zh-CN" altLang="en-US" kern="1200" cap="none" spc="0" normalizeH="0" baseline="0" noProof="0" dirty="0">
                <a:solidFill>
                  <a:srgbClr val="00B0F0"/>
                </a:solidFill>
                <a:latin typeface="宋体" panose="02010600030101010101" pitchFamily="2" charset="-122"/>
                <a:ea typeface="宋体" panose="02010600030101010101" pitchFamily="2" charset="-122"/>
                <a:cs typeface="+mn-cs"/>
              </a:rPr>
              <a:t>电压范围</a:t>
            </a:r>
            <a:endParaRPr kumimoji="0" lang="en-US" altLang="zh-CN" kern="1200" cap="none" spc="0" normalizeH="0" baseline="0" noProof="0" dirty="0">
              <a:solidFill>
                <a:srgbClr val="00B0F0"/>
              </a:solidFill>
              <a:latin typeface="宋体" panose="02010600030101010101" pitchFamily="2" charset="-122"/>
              <a:ea typeface="宋体" panose="02010600030101010101" pitchFamily="2" charset="-122"/>
              <a:cs typeface="+mn-cs"/>
            </a:endParaRPr>
          </a:p>
          <a:p>
            <a:pPr marR="0" indent="457200" algn="just" defTabSz="914400">
              <a:lnSpc>
                <a:spcPct val="140000"/>
              </a:lnSpc>
              <a:spcAft>
                <a:spcPts val="0"/>
              </a:spcAft>
              <a:buClrTx/>
              <a:buSzTx/>
              <a:buFontTx/>
              <a:buNone/>
              <a:defRPr/>
            </a:pPr>
            <a:r>
              <a:rPr kumimoji="0" lang="zh-CN" altLang="en-US"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例如“</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LiPo 3-4S”</a:t>
            </a:r>
            <a:r>
              <a:rPr kumimoji="0" lang="zh-CN" altLang="en-US"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字样，表示这个电调适用于</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a:t>
            </a:r>
            <a:r>
              <a:rPr kumimoji="0" lang="zh-CN" altLang="en-US"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到</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a:t>
            </a:r>
            <a:r>
              <a:rPr kumimoji="0" lang="zh-CN" altLang="en-US"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节电芯串联的锂聚合物电池，也就是说它的电压范围为</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11.1~16.8V</a:t>
            </a:r>
            <a:r>
              <a:rPr kumimoji="0" lang="zh-CN" altLang="en-US"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330"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3.3.1</a:t>
            </a:r>
            <a:r>
              <a:rPr lang="zh-CN" altLang="en-US" sz="2700" dirty="0">
                <a:solidFill>
                  <a:schemeClr val="accent1"/>
                </a:solidFill>
                <a:latin typeface="华文楷体" panose="02010600040101010101" pitchFamily="2" charset="-122"/>
                <a:ea typeface="华文楷体" panose="02010600040101010101" pitchFamily="2" charset="-122"/>
              </a:rPr>
              <a:t>  动力系统简介及选配</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99333"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2" name="文本框 1"/>
          <p:cNvSpPr txBox="1"/>
          <p:nvPr/>
        </p:nvSpPr>
        <p:spPr>
          <a:xfrm>
            <a:off x="373063" y="1039813"/>
            <a:ext cx="8428038" cy="2166938"/>
          </a:xfrm>
          <a:prstGeom prst="rect">
            <a:avLst/>
          </a:prstGeom>
          <a:noFill/>
          <a:ln>
            <a:solidFill>
              <a:srgbClr val="FF0000"/>
            </a:solidFill>
          </a:ln>
        </p:spPr>
        <p:txBody>
          <a:bodyPr>
            <a:spAutoFit/>
          </a:bodyPr>
          <a:lstStyle/>
          <a:p>
            <a:pPr marR="0" algn="just" defTabSz="914400">
              <a:lnSpc>
                <a:spcPct val="150000"/>
              </a:lnSpc>
              <a:spcAft>
                <a:spcPts val="600"/>
              </a:spcAft>
              <a:buClrTx/>
              <a:buSzTx/>
              <a:buFontTx/>
              <a:buNone/>
              <a:defRPr/>
            </a:pPr>
            <a:r>
              <a:rPr kumimoji="0" lang="zh-CN" altLang="en-US" b="1"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a:t>
            </a:r>
            <a:r>
              <a:rPr kumimoji="0" lang="en-US" altLang="zh-CN" b="1"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2</a:t>
            </a:r>
            <a:r>
              <a:rPr kumimoji="0" lang="zh-CN" altLang="en-US" b="1"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）电调的指标参数如下：</a:t>
            </a:r>
            <a:endParaRPr kumimoji="0" lang="en-US" altLang="zh-CN" b="1" kern="100" cap="none" spc="0" normalizeH="0" baseline="0" noProof="0" dirty="0">
              <a:latin typeface="宋体" panose="02010600030101010101" pitchFamily="2" charset="-122"/>
              <a:ea typeface="宋体" panose="02010600030101010101" pitchFamily="2" charset="-122"/>
              <a:cs typeface="宋体" panose="02010600030101010101" pitchFamily="2" charset="-122"/>
            </a:endParaRPr>
          </a:p>
          <a:p>
            <a:pPr marL="504190" marR="0" indent="-342900" algn="just" defTabSz="914400">
              <a:lnSpc>
                <a:spcPct val="140000"/>
              </a:lnSpc>
              <a:spcAft>
                <a:spcPts val="0"/>
              </a:spcAft>
              <a:buClrTx/>
              <a:buSzTx/>
              <a:buFont typeface="+mj-lt"/>
              <a:buAutoNum type="alphaLcPeriod" startAt="3"/>
              <a:defRPr/>
            </a:pPr>
            <a:r>
              <a:rPr kumimoji="0" lang="zh-CN" altLang="en-US" kern="100" cap="none" spc="0" normalizeH="0" baseline="0" noProof="0" dirty="0">
                <a:solidFill>
                  <a:srgbClr val="00B0F0"/>
                </a:solidFill>
                <a:latin typeface="宋体" panose="02010600030101010101" pitchFamily="2" charset="-122"/>
                <a:ea typeface="宋体" panose="02010600030101010101" pitchFamily="2" charset="-122"/>
                <a:cs typeface="宋体" panose="02010600030101010101" pitchFamily="2" charset="-122"/>
              </a:rPr>
              <a:t>刷新频率</a:t>
            </a:r>
            <a:endParaRPr kumimoji="0" lang="en-US" altLang="zh-CN" kern="100" cap="none" spc="0" normalizeH="0" baseline="0" noProof="0" dirty="0">
              <a:solidFill>
                <a:srgbClr val="00B0F0"/>
              </a:solidFill>
              <a:latin typeface="宋体" panose="02010600030101010101" pitchFamily="2" charset="-122"/>
              <a:ea typeface="宋体" panose="02010600030101010101" pitchFamily="2" charset="-122"/>
              <a:cs typeface="宋体" panose="02010600030101010101" pitchFamily="2" charset="-122"/>
            </a:endParaRPr>
          </a:p>
          <a:p>
            <a:pPr marR="0" indent="457200" algn="just" defTabSz="914400">
              <a:lnSpc>
                <a:spcPct val="150000"/>
              </a:lnSpc>
              <a:buClrTx/>
              <a:buSzTx/>
              <a:buFontTx/>
              <a:buNone/>
              <a:defRPr/>
            </a:pP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多旋翼无人机与其他类型无人机不同，不使用舵机，而是由电调直接驱动，其响应速度远超舵机。目前，具备</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Ultra PWM </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功能的电调可支持高达</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500Hz</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的刷新频率。</a:t>
            </a:r>
            <a:endPar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8"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3.3.1</a:t>
            </a:r>
            <a:r>
              <a:rPr lang="zh-CN" altLang="en-US" sz="2700" dirty="0">
                <a:solidFill>
                  <a:schemeClr val="accent1"/>
                </a:solidFill>
                <a:latin typeface="华文楷体" panose="02010600040101010101" pitchFamily="2" charset="-122"/>
                <a:ea typeface="华文楷体" panose="02010600040101010101" pitchFamily="2" charset="-122"/>
              </a:rPr>
              <a:t>  动力系统简介及选配</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01381"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2" name="文本框 1"/>
          <p:cNvSpPr txBox="1"/>
          <p:nvPr/>
        </p:nvSpPr>
        <p:spPr>
          <a:xfrm>
            <a:off x="373063" y="915988"/>
            <a:ext cx="8428038" cy="2614613"/>
          </a:xfrm>
          <a:prstGeom prst="rect">
            <a:avLst/>
          </a:prstGeom>
          <a:noFill/>
          <a:ln>
            <a:noFill/>
          </a:ln>
        </p:spPr>
        <p:txBody>
          <a:bodyPr>
            <a:spAutoFit/>
          </a:bodyPr>
          <a:lstStyle/>
          <a:p>
            <a:pPr marL="285750" marR="0" indent="-285750" algn="just" defTabSz="914400">
              <a:lnSpc>
                <a:spcPct val="150000"/>
              </a:lnSpc>
              <a:spcAft>
                <a:spcPts val="600"/>
              </a:spcAft>
              <a:buClrTx/>
              <a:buSzTx/>
              <a:buFont typeface="Wingdings" panose="05000000000000000000" pitchFamily="2" charset="2"/>
              <a:buChar char="u"/>
              <a:defRPr/>
            </a:pPr>
            <a:r>
              <a:rPr kumimoji="0" lang="en-US" altLang="zh-CN" b="1" kern="100" cap="none" spc="0" normalizeH="0" baseline="0" noProof="0" dirty="0">
                <a:solidFill>
                  <a:srgbClr val="7030A0"/>
                </a:solidFill>
                <a:latin typeface="宋体" panose="02010600030101010101" pitchFamily="2" charset="-122"/>
                <a:ea typeface="宋体" panose="02010600030101010101" pitchFamily="2" charset="-122"/>
                <a:cs typeface="宋体" panose="02010600030101010101" pitchFamily="2" charset="-122"/>
              </a:rPr>
              <a:t>PWM</a:t>
            </a:r>
            <a:r>
              <a:rPr kumimoji="0" lang="zh-CN" altLang="en-US" b="1" kern="100" cap="none" spc="0" normalizeH="0" baseline="0" noProof="0" dirty="0">
                <a:solidFill>
                  <a:srgbClr val="7030A0"/>
                </a:solidFill>
                <a:latin typeface="宋体" panose="02010600030101010101" pitchFamily="2" charset="-122"/>
                <a:ea typeface="宋体" panose="02010600030101010101" pitchFamily="2" charset="-122"/>
                <a:cs typeface="宋体" panose="02010600030101010101" pitchFamily="2" charset="-122"/>
              </a:rPr>
              <a:t>信号</a:t>
            </a:r>
            <a:endParaRPr kumimoji="0" lang="en-US" altLang="zh-CN" b="1" kern="100" cap="none" spc="0" normalizeH="0" baseline="0" noProof="0" dirty="0">
              <a:solidFill>
                <a:srgbClr val="7030A0"/>
              </a:solidFill>
              <a:latin typeface="宋体" panose="02010600030101010101" pitchFamily="2" charset="-122"/>
              <a:ea typeface="宋体" panose="02010600030101010101" pitchFamily="2" charset="-122"/>
              <a:cs typeface="宋体" panose="02010600030101010101" pitchFamily="2" charset="-122"/>
            </a:endParaRPr>
          </a:p>
          <a:p>
            <a:pPr marR="0" indent="457200" algn="just" defTabSz="914400">
              <a:lnSpc>
                <a:spcPct val="150000"/>
              </a:lnSpc>
              <a:spcAft>
                <a:spcPts val="0"/>
              </a:spcAft>
              <a:buClrTx/>
              <a:buSzTx/>
              <a:buFontTx/>
              <a:buNone/>
              <a:defRPr/>
            </a:pP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PWM</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英文全称为</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Pulse-width modulation</a:t>
            </a:r>
            <a:r>
              <a:rPr kumimoji="0" lang="zh-CN" altLang="en-US"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也称占空比信号，它表示高电平时长占整个信号周期的比例。例如：</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PWM</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的整个周期为</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2ms</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，而高电平时长为</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0ms</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，低电平时长为</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2ms</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，那么占空比的值为</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0%</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；又如高电平时长为</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1ms</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，而低电平时长为</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1ms</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，那么占空比信号则为</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50%</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；如果高电平时长为</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2ms</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，而低电平时长为</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0ms</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，那么占空比信号为</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100%</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示例</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如图</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3-23</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所示</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b="1"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7527" name="图片 66"/>
          <p:cNvPicPr>
            <a:picLocks noChangeAspect="1"/>
          </p:cNvPicPr>
          <p:nvPr/>
        </p:nvPicPr>
        <p:blipFill>
          <a:blip r:embed="rId2"/>
          <a:stretch>
            <a:fillRect/>
          </a:stretch>
        </p:blipFill>
        <p:spPr>
          <a:xfrm>
            <a:off x="3571875" y="3659188"/>
            <a:ext cx="3113088" cy="3033712"/>
          </a:xfrm>
          <a:prstGeom prst="rect">
            <a:avLst/>
          </a:prstGeom>
          <a:solidFill>
            <a:srgbClr val="EDEDED"/>
          </a:solidFill>
          <a:ln w="88900" cap="sq" cmpd="sng">
            <a:solidFill>
              <a:srgbClr val="FFFFFF"/>
            </a:solidFill>
            <a:prstDash val="solid"/>
            <a:miter/>
            <a:headEnd type="none" w="med" len="med"/>
            <a:tailEnd type="none" w="med" len="med"/>
          </a:ln>
        </p:spPr>
      </p:pic>
      <p:sp>
        <p:nvSpPr>
          <p:cNvPr id="107528" name="文本框 8"/>
          <p:cNvSpPr txBox="1"/>
          <p:nvPr/>
        </p:nvSpPr>
        <p:spPr>
          <a:xfrm>
            <a:off x="6684963" y="6275388"/>
            <a:ext cx="2116137" cy="33813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FontTx/>
              <a:buNone/>
            </a:pPr>
            <a:r>
              <a:rPr lang="zh-CN" altLang="zh-CN" sz="1600" dirty="0">
                <a:solidFill>
                  <a:srgbClr val="1A1A1A"/>
                </a:solidFill>
                <a:latin typeface="Times New Roman" panose="02020603050405020304" pitchFamily="18" charset="0"/>
                <a:ea typeface="宋体" panose="02010600030101010101" pitchFamily="2" charset="-122"/>
              </a:rPr>
              <a:t>图</a:t>
            </a:r>
            <a:r>
              <a:rPr lang="en-US" altLang="zh-CN" sz="1600" dirty="0">
                <a:solidFill>
                  <a:srgbClr val="1A1A1A"/>
                </a:solidFill>
                <a:latin typeface="Times New Roman" panose="02020603050405020304" pitchFamily="18" charset="0"/>
                <a:ea typeface="宋体" panose="02010600030101010101" pitchFamily="2" charset="-122"/>
              </a:rPr>
              <a:t>3-23 PWM</a:t>
            </a:r>
            <a:r>
              <a:rPr lang="zh-CN" altLang="zh-CN" sz="1600" dirty="0">
                <a:solidFill>
                  <a:srgbClr val="1A1A1A"/>
                </a:solidFill>
                <a:latin typeface="Times New Roman" panose="02020603050405020304" pitchFamily="18" charset="0"/>
                <a:ea typeface="宋体" panose="02010600030101010101" pitchFamily="2" charset="-122"/>
              </a:rPr>
              <a:t>占空比</a:t>
            </a:r>
            <a:endParaRPr lang="zh-CN" altLang="en-US" sz="1600" dirty="0">
              <a:latin typeface="Times New Roman" panose="02020603050405020304" pitchFamily="18" charset="0"/>
              <a:ea typeface="宋体" panose="02010600030101010101" pitchFamily="2" charset="-122"/>
            </a:endParaRPr>
          </a:p>
        </p:txBody>
      </p:sp>
      <p:sp>
        <p:nvSpPr>
          <p:cNvPr id="107529" name="文本框 10"/>
          <p:cNvSpPr txBox="1"/>
          <p:nvPr/>
        </p:nvSpPr>
        <p:spPr>
          <a:xfrm>
            <a:off x="544513" y="3929063"/>
            <a:ext cx="2035175" cy="2105025"/>
          </a:xfrm>
          <a:prstGeom prst="rect">
            <a:avLst/>
          </a:prstGeom>
          <a:noFill/>
          <a:ln w="9525" cap="flat" cmpd="sng">
            <a:solidFill>
              <a:srgbClr val="FF0000"/>
            </a:solidFill>
            <a:prstDash val="solid"/>
            <a:miter/>
            <a:headEnd type="none" w="med" len="med"/>
            <a:tailEnd type="none" w="med" len="med"/>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just">
              <a:lnSpc>
                <a:spcPct val="150000"/>
              </a:lnSpc>
              <a:spcBef>
                <a:spcPct val="0"/>
              </a:spcBef>
              <a:buFontTx/>
              <a:buNone/>
            </a:pPr>
            <a:r>
              <a:rPr lang="zh-CN" altLang="en-US" sz="1800" dirty="0">
                <a:latin typeface="宋体" panose="02010600030101010101" pitchFamily="2" charset="-122"/>
                <a:ea typeface="宋体" panose="02010600030101010101" pitchFamily="2" charset="-122"/>
              </a:rPr>
              <a:t>控制频率越高，其周期越短，控制间隔也就越短，电调和电机响应速度也就越快。</a:t>
            </a:r>
            <a:endParaRPr lang="zh-CN" altLang="en-US" sz="1800" dirty="0">
              <a:latin typeface="宋体" panose="02010600030101010101" pitchFamily="2" charset="-122"/>
              <a:ea typeface="宋体" panose="02010600030101010101" pitchFamily="2" charset="-122"/>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7527"/>
                                        </p:tgtEl>
                                        <p:attrNameLst>
                                          <p:attrName>style.visibility</p:attrName>
                                        </p:attrNameLst>
                                      </p:cBhvr>
                                      <p:to>
                                        <p:strVal val="visible"/>
                                      </p:to>
                                    </p:set>
                                    <p:anim calcmode="lin" valueType="num">
                                      <p:cBhvr additive="base">
                                        <p:cTn id="12" dur="500" fill="hold"/>
                                        <p:tgtEl>
                                          <p:spTgt spid="107527"/>
                                        </p:tgtEl>
                                        <p:attrNameLst>
                                          <p:attrName>ppt_x</p:attrName>
                                        </p:attrNameLst>
                                      </p:cBhvr>
                                      <p:tavLst>
                                        <p:tav tm="0">
                                          <p:val>
                                            <p:strVal val="#ppt_x"/>
                                          </p:val>
                                        </p:tav>
                                        <p:tav tm="100000">
                                          <p:val>
                                            <p:strVal val="#ppt_x"/>
                                          </p:val>
                                        </p:tav>
                                      </p:tavLst>
                                    </p:anim>
                                    <p:anim calcmode="lin" valueType="num">
                                      <p:cBhvr additive="base">
                                        <p:cTn id="13" dur="500" fill="hold"/>
                                        <p:tgtEl>
                                          <p:spTgt spid="107527"/>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07528"/>
                                        </p:tgtEl>
                                        <p:attrNameLst>
                                          <p:attrName>style.visibility</p:attrName>
                                        </p:attrNameLst>
                                      </p:cBhvr>
                                      <p:to>
                                        <p:strVal val="visible"/>
                                      </p:to>
                                    </p:set>
                                    <p:anim calcmode="lin" valueType="num">
                                      <p:cBhvr additive="base">
                                        <p:cTn id="16" dur="500" fill="hold"/>
                                        <p:tgtEl>
                                          <p:spTgt spid="107528"/>
                                        </p:tgtEl>
                                        <p:attrNameLst>
                                          <p:attrName>ppt_x</p:attrName>
                                        </p:attrNameLst>
                                      </p:cBhvr>
                                      <p:tavLst>
                                        <p:tav tm="0">
                                          <p:val>
                                            <p:strVal val="#ppt_x"/>
                                          </p:val>
                                        </p:tav>
                                        <p:tav tm="100000">
                                          <p:val>
                                            <p:strVal val="#ppt_x"/>
                                          </p:val>
                                        </p:tav>
                                      </p:tavLst>
                                    </p:anim>
                                    <p:anim calcmode="lin" valueType="num">
                                      <p:cBhvr additive="base">
                                        <p:cTn id="17" dur="500" fill="hold"/>
                                        <p:tgtEl>
                                          <p:spTgt spid="107528"/>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7529"/>
                                        </p:tgtEl>
                                        <p:attrNameLst>
                                          <p:attrName>style.visibility</p:attrName>
                                        </p:attrNameLst>
                                      </p:cBhvr>
                                      <p:to>
                                        <p:strVal val="visible"/>
                                      </p:to>
                                    </p:set>
                                    <p:animEffect transition="in" filter="fade">
                                      <p:cBhvr>
                                        <p:cTn id="22" dur="500"/>
                                        <p:tgtEl>
                                          <p:spTgt spid="1075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7528" grpId="0"/>
      <p:bldP spid="10752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3.1.1</a:t>
            </a:r>
            <a:r>
              <a:rPr lang="zh-CN" altLang="en-US" sz="2700" dirty="0">
                <a:solidFill>
                  <a:schemeClr val="accent1"/>
                </a:solidFill>
                <a:latin typeface="华文楷体" panose="02010600040101010101" pitchFamily="2" charset="-122"/>
                <a:ea typeface="华文楷体" panose="02010600040101010101" pitchFamily="2" charset="-122"/>
              </a:rPr>
              <a:t>  多旋翼无人机的基本组成</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1269"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15366" name="文本框 9"/>
          <p:cNvSpPr txBox="1"/>
          <p:nvPr/>
        </p:nvSpPr>
        <p:spPr>
          <a:xfrm>
            <a:off x="373063" y="1076325"/>
            <a:ext cx="8428037" cy="127317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457200" algn="just">
              <a:lnSpc>
                <a:spcPct val="150000"/>
              </a:lnSpc>
              <a:spcBef>
                <a:spcPct val="0"/>
              </a:spcBef>
              <a:buFontTx/>
              <a:buNone/>
            </a:pPr>
            <a:r>
              <a:rPr lang="zh-CN" altLang="en-US" sz="1800" dirty="0">
                <a:latin typeface="宋体" panose="02010600030101010101" pitchFamily="2" charset="-122"/>
                <a:ea typeface="宋体" panose="02010600030101010101" pitchFamily="2" charset="-122"/>
              </a:rPr>
              <a:t>多旋翼无人机系统一般由机架</a:t>
            </a:r>
            <a:r>
              <a:rPr lang="en-US" altLang="zh-CN" sz="1800" dirty="0">
                <a:latin typeface="宋体" panose="02010600030101010101" pitchFamily="2" charset="-122"/>
                <a:ea typeface="宋体" panose="02010600030101010101" pitchFamily="2" charset="-122"/>
              </a:rPr>
              <a:t>(</a:t>
            </a:r>
            <a:r>
              <a:rPr lang="zh-CN" altLang="en-US" sz="1800" dirty="0">
                <a:latin typeface="宋体" panose="02010600030101010101" pitchFamily="2" charset="-122"/>
                <a:ea typeface="宋体" panose="02010600030101010101" pitchFamily="2" charset="-122"/>
              </a:rPr>
              <a:t>机身、机臂、起落架</a:t>
            </a:r>
            <a:r>
              <a:rPr lang="en-US" altLang="zh-CN" sz="1800" dirty="0">
                <a:latin typeface="宋体" panose="02010600030101010101" pitchFamily="2" charset="-122"/>
                <a:ea typeface="宋体" panose="02010600030101010101" pitchFamily="2" charset="-122"/>
              </a:rPr>
              <a:t>)</a:t>
            </a:r>
            <a:r>
              <a:rPr lang="zh-CN" altLang="en-US" sz="1800" dirty="0">
                <a:latin typeface="宋体" panose="02010600030101010101" pitchFamily="2" charset="-122"/>
                <a:ea typeface="宋体" panose="02010600030101010101" pitchFamily="2" charset="-122"/>
              </a:rPr>
              <a:t>、动力系统</a:t>
            </a:r>
            <a:r>
              <a:rPr lang="en-US" altLang="zh-CN" sz="1800" dirty="0">
                <a:latin typeface="宋体" panose="02010600030101010101" pitchFamily="2" charset="-122"/>
                <a:ea typeface="宋体" panose="02010600030101010101" pitchFamily="2" charset="-122"/>
              </a:rPr>
              <a:t>(</a:t>
            </a:r>
            <a:r>
              <a:rPr lang="zh-CN" altLang="en-US" sz="1800" dirty="0">
                <a:latin typeface="宋体" panose="02010600030101010101" pitchFamily="2" charset="-122"/>
                <a:ea typeface="宋体" panose="02010600030101010101" pitchFamily="2" charset="-122"/>
              </a:rPr>
              <a:t>电机、电调、电池、螺旋桨</a:t>
            </a:r>
            <a:r>
              <a:rPr lang="en-US" altLang="zh-CN" sz="1800" dirty="0">
                <a:latin typeface="宋体" panose="02010600030101010101" pitchFamily="2" charset="-122"/>
                <a:ea typeface="宋体" panose="02010600030101010101" pitchFamily="2" charset="-122"/>
              </a:rPr>
              <a:t>)</a:t>
            </a:r>
            <a:r>
              <a:rPr lang="zh-CN" altLang="en-US" sz="1800" dirty="0">
                <a:latin typeface="宋体" panose="02010600030101010101" pitchFamily="2" charset="-122"/>
                <a:ea typeface="宋体" panose="02010600030101010101" pitchFamily="2" charset="-122"/>
              </a:rPr>
              <a:t>、飞行控制系统</a:t>
            </a:r>
            <a:r>
              <a:rPr lang="en-US" altLang="zh-CN" sz="1800" dirty="0">
                <a:latin typeface="宋体" panose="02010600030101010101" pitchFamily="2" charset="-122"/>
                <a:ea typeface="宋体" panose="02010600030101010101" pitchFamily="2" charset="-122"/>
              </a:rPr>
              <a:t>(</a:t>
            </a:r>
            <a:r>
              <a:rPr lang="zh-CN" altLang="en-US" sz="1800" dirty="0">
                <a:latin typeface="宋体" panose="02010600030101010101" pitchFamily="2" charset="-122"/>
                <a:ea typeface="宋体" panose="02010600030101010101" pitchFamily="2" charset="-122"/>
              </a:rPr>
              <a:t>飞控平台、数传电台、地面站、</a:t>
            </a:r>
            <a:r>
              <a:rPr lang="en-US" altLang="zh-CN" sz="1800" dirty="0">
                <a:latin typeface="宋体" panose="02010600030101010101" pitchFamily="2" charset="-122"/>
                <a:ea typeface="宋体" panose="02010600030101010101" pitchFamily="2" charset="-122"/>
              </a:rPr>
              <a:t>GPS</a:t>
            </a:r>
            <a:r>
              <a:rPr lang="zh-CN" altLang="en-US" sz="1800" dirty="0">
                <a:latin typeface="宋体" panose="02010600030101010101" pitchFamily="2" charset="-122"/>
                <a:ea typeface="宋体" panose="02010600030101010101" pitchFamily="2" charset="-122"/>
              </a:rPr>
              <a:t>等</a:t>
            </a:r>
            <a:r>
              <a:rPr lang="en-US" altLang="zh-CN" sz="1800" dirty="0">
                <a:latin typeface="宋体" panose="02010600030101010101" pitchFamily="2" charset="-122"/>
                <a:ea typeface="宋体" panose="02010600030101010101" pitchFamily="2" charset="-122"/>
              </a:rPr>
              <a:t>)</a:t>
            </a:r>
            <a:r>
              <a:rPr lang="zh-CN" altLang="en-US" sz="1800" dirty="0">
                <a:latin typeface="宋体" panose="02010600030101010101" pitchFamily="2" charset="-122"/>
                <a:ea typeface="宋体" panose="02010600030101010101" pitchFamily="2" charset="-122"/>
              </a:rPr>
              <a:t>、遥控装置</a:t>
            </a:r>
            <a:r>
              <a:rPr lang="en-US" altLang="zh-CN" sz="1800" dirty="0">
                <a:latin typeface="宋体" panose="02010600030101010101" pitchFamily="2" charset="-122"/>
                <a:ea typeface="宋体" panose="02010600030101010101" pitchFamily="2" charset="-122"/>
              </a:rPr>
              <a:t>(</a:t>
            </a:r>
            <a:r>
              <a:rPr lang="zh-CN" altLang="en-US" sz="1800" dirty="0">
                <a:latin typeface="宋体" panose="02010600030101010101" pitchFamily="2" charset="-122"/>
                <a:ea typeface="宋体" panose="02010600030101010101" pitchFamily="2" charset="-122"/>
              </a:rPr>
              <a:t>遥控器、遥控接收机</a:t>
            </a:r>
            <a:r>
              <a:rPr lang="en-US" altLang="zh-CN" sz="1800" dirty="0">
                <a:latin typeface="宋体" panose="02010600030101010101" pitchFamily="2" charset="-122"/>
                <a:ea typeface="宋体" panose="02010600030101010101" pitchFamily="2" charset="-122"/>
              </a:rPr>
              <a:t>)</a:t>
            </a:r>
            <a:r>
              <a:rPr lang="zh-CN" altLang="en-US" sz="1800" dirty="0">
                <a:latin typeface="宋体" panose="02010600030101010101" pitchFamily="2" charset="-122"/>
                <a:ea typeface="宋体" panose="02010600030101010101" pitchFamily="2" charset="-122"/>
              </a:rPr>
              <a:t>和任务载荷等模块组成，如图</a:t>
            </a:r>
            <a:r>
              <a:rPr lang="en-US" altLang="zh-CN" sz="1800" dirty="0">
                <a:latin typeface="宋体" panose="02010600030101010101" pitchFamily="2" charset="-122"/>
                <a:ea typeface="宋体" panose="02010600030101010101" pitchFamily="2" charset="-122"/>
              </a:rPr>
              <a:t>3-1</a:t>
            </a:r>
            <a:r>
              <a:rPr lang="zh-CN" altLang="en-US" sz="1800" dirty="0">
                <a:latin typeface="宋体" panose="02010600030101010101" pitchFamily="2" charset="-122"/>
                <a:ea typeface="宋体" panose="02010600030101010101" pitchFamily="2" charset="-122"/>
              </a:rPr>
              <a:t>所示。</a:t>
            </a:r>
            <a:endParaRPr lang="zh-CN" altLang="en-US" sz="1800" dirty="0">
              <a:latin typeface="宋体" panose="02010600030101010101" pitchFamily="2" charset="-122"/>
              <a:ea typeface="宋体" panose="02010600030101010101" pitchFamily="2" charset="-122"/>
            </a:endParaRPr>
          </a:p>
        </p:txBody>
      </p:sp>
      <p:sp>
        <p:nvSpPr>
          <p:cNvPr id="15" name="文本框 14"/>
          <p:cNvSpPr txBox="1"/>
          <p:nvPr/>
        </p:nvSpPr>
        <p:spPr>
          <a:xfrm>
            <a:off x="373063" y="2641600"/>
            <a:ext cx="8428038" cy="1689100"/>
          </a:xfrm>
          <a:prstGeom prst="rect">
            <a:avLst/>
          </a:prstGeom>
          <a:noFill/>
        </p:spPr>
        <p:txBody>
          <a:bodyPr>
            <a:spAutoFit/>
          </a:bodyPr>
          <a:lstStyle/>
          <a:p>
            <a:pPr marL="285750" marR="0" indent="-285750" algn="just" defTabSz="914400">
              <a:lnSpc>
                <a:spcPct val="150000"/>
              </a:lnSpc>
              <a:buClrTx/>
              <a:buSzTx/>
              <a:buFont typeface="Wingdings" panose="05000000000000000000" pitchFamily="2" charset="2"/>
              <a:buChar char="p"/>
              <a:defRPr/>
            </a:pPr>
            <a:r>
              <a:rPr kumimoji="0" lang="zh-CN" altLang="en-US" b="1" kern="1200" cap="none" spc="0" normalizeH="0" baseline="0" noProof="0" dirty="0">
                <a:latin typeface="宋体" panose="02010600030101010101" pitchFamily="2" charset="-122"/>
                <a:ea typeface="宋体" panose="02010600030101010101" pitchFamily="2" charset="-122"/>
                <a:cs typeface="+mn-cs"/>
              </a:rPr>
              <a:t>机架</a:t>
            </a:r>
            <a:endParaRPr kumimoji="0" lang="zh-CN" altLang="en-US" b="1" kern="1200" cap="none" spc="0" normalizeH="0" baseline="0" noProof="0" dirty="0">
              <a:latin typeface="宋体" panose="02010600030101010101" pitchFamily="2" charset="-122"/>
              <a:ea typeface="宋体" panose="02010600030101010101" pitchFamily="2" charset="-122"/>
              <a:cs typeface="+mn-cs"/>
            </a:endParaRPr>
          </a:p>
          <a:p>
            <a:pPr marR="0" indent="457200" algn="just" defTabSz="914400">
              <a:lnSpc>
                <a:spcPct val="150000"/>
              </a:lnSpc>
              <a:buClrTx/>
              <a:buSzTx/>
              <a:buFontTx/>
              <a:buNone/>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机架指多旋翼无人机的机身，是多旋翼无人机其他结构的安装基础，起承载作用。机架由碳素、玻纤、碳纤、航空铝合金、钛合金等多种材料制成，由于材料和重量不相同，价格也不相同。</a:t>
            </a:r>
            <a:endParaRPr kumimoji="0" lang="zh-CN" altLang="en-US" kern="1200" cap="none" spc="0" normalizeH="0" baseline="0" noProof="0" dirty="0">
              <a:latin typeface="宋体" panose="02010600030101010101" pitchFamily="2" charset="-122"/>
              <a:ea typeface="宋体" panose="02010600030101010101" pitchFamily="2" charset="-122"/>
              <a:cs typeface="+mn-cs"/>
            </a:endParaRPr>
          </a:p>
        </p:txBody>
      </p:sp>
      <p:sp>
        <p:nvSpPr>
          <p:cNvPr id="17" name="文本框 16"/>
          <p:cNvSpPr txBox="1"/>
          <p:nvPr/>
        </p:nvSpPr>
        <p:spPr>
          <a:xfrm>
            <a:off x="373063" y="4621213"/>
            <a:ext cx="8428038" cy="1689100"/>
          </a:xfrm>
          <a:prstGeom prst="rect">
            <a:avLst/>
          </a:prstGeom>
          <a:noFill/>
        </p:spPr>
        <p:txBody>
          <a:bodyPr>
            <a:spAutoFit/>
          </a:bodyPr>
          <a:lstStyle/>
          <a:p>
            <a:pPr marL="285750" marR="0" indent="-285750" algn="just" defTabSz="914400">
              <a:lnSpc>
                <a:spcPct val="150000"/>
              </a:lnSpc>
              <a:buClrTx/>
              <a:buSzTx/>
              <a:buFont typeface="Wingdings" panose="05000000000000000000" pitchFamily="2" charset="2"/>
              <a:buChar char="p"/>
              <a:defRPr/>
            </a:pPr>
            <a:r>
              <a:rPr kumimoji="0" lang="zh-CN" altLang="en-US" b="1" kern="1200" cap="none" spc="0" normalizeH="0" baseline="0" noProof="0" dirty="0">
                <a:latin typeface="宋体" panose="02010600030101010101" pitchFamily="2" charset="-122"/>
                <a:ea typeface="宋体" panose="02010600030101010101" pitchFamily="2" charset="-122"/>
                <a:cs typeface="+mn-cs"/>
              </a:rPr>
              <a:t>动力系统</a:t>
            </a:r>
            <a:endParaRPr kumimoji="0" lang="zh-CN" altLang="en-US" b="1" kern="1200" cap="none" spc="0" normalizeH="0" baseline="0" noProof="0" dirty="0">
              <a:latin typeface="宋体" panose="02010600030101010101" pitchFamily="2" charset="-122"/>
              <a:ea typeface="宋体" panose="02010600030101010101" pitchFamily="2" charset="-122"/>
              <a:cs typeface="+mn-cs"/>
            </a:endParaRPr>
          </a:p>
          <a:p>
            <a:pPr marR="0" indent="457200" algn="just" defTabSz="914400">
              <a:lnSpc>
                <a:spcPct val="150000"/>
              </a:lnSpc>
              <a:buClrTx/>
              <a:buSzTx/>
              <a:buFontTx/>
              <a:buNone/>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动力系统是指为无人机飞行提供动力的系统。目前多旋翼无人机采用的动力系统一般分为电动系统和油动系统，在民用和商用领域，多旋翼无人机常用的是电动系统。电动系统一般由电池、电机、电调和螺旋桨组成。</a:t>
            </a:r>
            <a:endParaRPr kumimoji="0" lang="zh-CN" altLang="en-US" kern="1200" cap="none" spc="0" normalizeH="0" baseline="0" noProof="0" dirty="0">
              <a:latin typeface="宋体" panose="02010600030101010101" pitchFamily="2" charset="-122"/>
              <a:ea typeface="宋体" panose="02010600030101010101" pitchFamily="2" charset="-122"/>
              <a:cs typeface="+mn-cs"/>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366"/>
                                        </p:tgtEl>
                                        <p:attrNameLst>
                                          <p:attrName>style.visibility</p:attrName>
                                        </p:attrNameLst>
                                      </p:cBhvr>
                                      <p:to>
                                        <p:strVal val="visible"/>
                                      </p:to>
                                    </p:set>
                                    <p:animEffect transition="in" filter="fade">
                                      <p:cBhvr>
                                        <p:cTn id="7" dur="500"/>
                                        <p:tgtEl>
                                          <p:spTgt spid="153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6" grpId="0"/>
      <p:bldP spid="15" grpId="0"/>
      <p:bldP spid="1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6"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3.3.1</a:t>
            </a:r>
            <a:r>
              <a:rPr lang="zh-CN" altLang="en-US" sz="2700" dirty="0">
                <a:solidFill>
                  <a:schemeClr val="accent1"/>
                </a:solidFill>
                <a:latin typeface="华文楷体" panose="02010600040101010101" pitchFamily="2" charset="-122"/>
                <a:ea typeface="华文楷体" panose="02010600040101010101" pitchFamily="2" charset="-122"/>
              </a:rPr>
              <a:t>  动力系统简介及选配</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03429"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2" name="文本框 1"/>
          <p:cNvSpPr txBox="1"/>
          <p:nvPr/>
        </p:nvSpPr>
        <p:spPr>
          <a:xfrm>
            <a:off x="373063" y="1093788"/>
            <a:ext cx="4030663" cy="5102225"/>
          </a:xfrm>
          <a:prstGeom prst="rect">
            <a:avLst/>
          </a:prstGeom>
          <a:noFill/>
          <a:ln>
            <a:noFill/>
          </a:ln>
        </p:spPr>
        <p:txBody>
          <a:bodyPr>
            <a:spAutoFit/>
          </a:bodyPr>
          <a:lstStyle/>
          <a:p>
            <a:pPr marL="285750" marR="0" indent="-285750" algn="just" defTabSz="914400">
              <a:lnSpc>
                <a:spcPct val="150000"/>
              </a:lnSpc>
              <a:spcAft>
                <a:spcPts val="600"/>
              </a:spcAft>
              <a:buClrTx/>
              <a:buSzTx/>
              <a:buFont typeface="Wingdings" panose="05000000000000000000" pitchFamily="2" charset="2"/>
              <a:buChar char="u"/>
              <a:defRPr/>
            </a:pPr>
            <a:r>
              <a:rPr kumimoji="0" lang="zh-CN" altLang="en-US" b="1" kern="100" cap="none" spc="0" normalizeH="0" baseline="0" noProof="0" dirty="0">
                <a:solidFill>
                  <a:srgbClr val="7030A0"/>
                </a:solidFill>
                <a:latin typeface="宋体" panose="02010600030101010101" pitchFamily="2" charset="-122"/>
                <a:ea typeface="宋体" panose="02010600030101010101" pitchFamily="2" charset="-122"/>
                <a:cs typeface="宋体" panose="02010600030101010101" pitchFamily="2" charset="-122"/>
              </a:rPr>
              <a:t>无刷电调控制</a:t>
            </a:r>
            <a:endParaRPr kumimoji="0" lang="en-US" altLang="zh-CN" b="1" kern="100" cap="none" spc="0" normalizeH="0" baseline="0" noProof="0" dirty="0">
              <a:solidFill>
                <a:srgbClr val="7030A0"/>
              </a:solidFill>
              <a:latin typeface="宋体" panose="02010600030101010101" pitchFamily="2" charset="-122"/>
              <a:ea typeface="宋体" panose="02010600030101010101" pitchFamily="2" charset="-122"/>
              <a:cs typeface="宋体" panose="02010600030101010101" pitchFamily="2" charset="-122"/>
            </a:endParaRPr>
          </a:p>
          <a:p>
            <a:pPr marR="0" indent="457200" algn="just" defTabSz="914400">
              <a:lnSpc>
                <a:spcPct val="150000"/>
              </a:lnSpc>
              <a:buClrTx/>
              <a:buSzTx/>
              <a:buFontTx/>
              <a:buNone/>
              <a:defRPr/>
            </a:pP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对于无刷电调，作用是将直流电转为三相交流电，通过改变输出电压，来改变无刷电机转动的速度。与有刷电调不同的是，无刷电调不能改变电机的转动方向，改变无刷电机转动方向只需要将电机的三根电源线的任意两根反接即可。由于无刷电调不能改变电机的转动方向，所以</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PWM</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占空比由</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50%~100%</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逐渐变化的过程就是电机由停转到越转越快的过程，直至达到最大转速，如图</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3-25</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所示</a:t>
            </a:r>
            <a:r>
              <a:rPr kumimoji="0" lang="zh-CN" altLang="en-US" kern="1200" cap="none" spc="0" normalizeH="0" baseline="0" noProof="0" dirty="0">
                <a:latin typeface="E-BZ"/>
                <a:ea typeface="微软雅黑" panose="020B0503020204020204" pitchFamily="34" charset="-122"/>
                <a:cs typeface="+mn-cs"/>
              </a:rPr>
              <a:t>。</a:t>
            </a:r>
            <a:endParaRPr kumimoji="0" lang="en-US" altLang="zh-CN" b="1"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1623" name="文本框 8"/>
          <p:cNvSpPr txBox="1"/>
          <p:nvPr/>
        </p:nvSpPr>
        <p:spPr>
          <a:xfrm>
            <a:off x="5586413" y="5529263"/>
            <a:ext cx="2305050" cy="33972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ctr">
              <a:lnSpc>
                <a:spcPct val="100000"/>
              </a:lnSpc>
              <a:spcBef>
                <a:spcPct val="0"/>
              </a:spcBef>
              <a:buFontTx/>
              <a:buNone/>
            </a:pPr>
            <a:r>
              <a:rPr lang="zh-CN" altLang="zh-CN" sz="1600" dirty="0">
                <a:solidFill>
                  <a:srgbClr val="1A1A1A"/>
                </a:solidFill>
                <a:latin typeface="Times New Roman" panose="02020603050405020304" pitchFamily="18" charset="0"/>
                <a:ea typeface="宋体" panose="02010600030101010101" pitchFamily="2" charset="-122"/>
              </a:rPr>
              <a:t>图</a:t>
            </a:r>
            <a:r>
              <a:rPr lang="en-US" altLang="zh-CN" sz="1600" dirty="0">
                <a:solidFill>
                  <a:srgbClr val="1A1A1A"/>
                </a:solidFill>
                <a:latin typeface="Times New Roman" panose="02020603050405020304" pitchFamily="18" charset="0"/>
                <a:ea typeface="宋体" panose="02010600030101010101" pitchFamily="2" charset="-122"/>
              </a:rPr>
              <a:t>3-25 </a:t>
            </a:r>
            <a:r>
              <a:rPr lang="zh-CN" altLang="en-US" sz="1600" dirty="0">
                <a:solidFill>
                  <a:srgbClr val="1A1A1A"/>
                </a:solidFill>
                <a:latin typeface="Times New Roman" panose="02020603050405020304" pitchFamily="18" charset="0"/>
                <a:ea typeface="宋体" panose="02010600030101010101" pitchFamily="2" charset="-122"/>
              </a:rPr>
              <a:t>无刷电机控制图</a:t>
            </a:r>
            <a:endParaRPr lang="zh-CN" altLang="en-US" sz="1600" dirty="0">
              <a:latin typeface="Times New Roman" panose="02020603050405020304" pitchFamily="18" charset="0"/>
              <a:ea typeface="宋体" panose="02010600030101010101" pitchFamily="2" charset="-122"/>
            </a:endParaRPr>
          </a:p>
        </p:txBody>
      </p:sp>
      <p:pic>
        <p:nvPicPr>
          <p:cNvPr id="111624" name="图片 3"/>
          <p:cNvPicPr>
            <a:picLocks noChangeAspect="1"/>
          </p:cNvPicPr>
          <p:nvPr/>
        </p:nvPicPr>
        <p:blipFill>
          <a:blip r:embed="rId2"/>
          <a:stretch>
            <a:fillRect/>
          </a:stretch>
        </p:blipFill>
        <p:spPr>
          <a:xfrm>
            <a:off x="4899025" y="1514475"/>
            <a:ext cx="3679825" cy="3829050"/>
          </a:xfrm>
          <a:prstGeom prst="rect">
            <a:avLst/>
          </a:prstGeom>
          <a:noFill/>
          <a:ln w="9525">
            <a:noFill/>
          </a:ln>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1624"/>
                                        </p:tgtEl>
                                        <p:attrNameLst>
                                          <p:attrName>style.visibility</p:attrName>
                                        </p:attrNameLst>
                                      </p:cBhvr>
                                      <p:to>
                                        <p:strVal val="visible"/>
                                      </p:to>
                                    </p:set>
                                    <p:anim calcmode="lin" valueType="num">
                                      <p:cBhvr additive="base">
                                        <p:cTn id="12" dur="500" fill="hold"/>
                                        <p:tgtEl>
                                          <p:spTgt spid="111624"/>
                                        </p:tgtEl>
                                        <p:attrNameLst>
                                          <p:attrName>ppt_x</p:attrName>
                                        </p:attrNameLst>
                                      </p:cBhvr>
                                      <p:tavLst>
                                        <p:tav tm="0">
                                          <p:val>
                                            <p:strVal val="#ppt_x"/>
                                          </p:val>
                                        </p:tav>
                                        <p:tav tm="100000">
                                          <p:val>
                                            <p:strVal val="#ppt_x"/>
                                          </p:val>
                                        </p:tav>
                                      </p:tavLst>
                                    </p:anim>
                                    <p:anim calcmode="lin" valueType="num">
                                      <p:cBhvr additive="base">
                                        <p:cTn id="13" dur="500" fill="hold"/>
                                        <p:tgtEl>
                                          <p:spTgt spid="111624"/>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11623"/>
                                        </p:tgtEl>
                                        <p:attrNameLst>
                                          <p:attrName>style.visibility</p:attrName>
                                        </p:attrNameLst>
                                      </p:cBhvr>
                                      <p:to>
                                        <p:strVal val="visible"/>
                                      </p:to>
                                    </p:set>
                                    <p:anim calcmode="lin" valueType="num">
                                      <p:cBhvr additive="base">
                                        <p:cTn id="16" dur="500" fill="hold"/>
                                        <p:tgtEl>
                                          <p:spTgt spid="111623"/>
                                        </p:tgtEl>
                                        <p:attrNameLst>
                                          <p:attrName>ppt_x</p:attrName>
                                        </p:attrNameLst>
                                      </p:cBhvr>
                                      <p:tavLst>
                                        <p:tav tm="0">
                                          <p:val>
                                            <p:strVal val="#ppt_x"/>
                                          </p:val>
                                        </p:tav>
                                        <p:tav tm="100000">
                                          <p:val>
                                            <p:strVal val="#ppt_x"/>
                                          </p:val>
                                        </p:tav>
                                      </p:tavLst>
                                    </p:anim>
                                    <p:anim calcmode="lin" valueType="num">
                                      <p:cBhvr additive="base">
                                        <p:cTn id="17" dur="500" fill="hold"/>
                                        <p:tgtEl>
                                          <p:spTgt spid="1116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162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4"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3.3.1</a:t>
            </a:r>
            <a:r>
              <a:rPr lang="zh-CN" altLang="en-US" sz="2700" dirty="0">
                <a:solidFill>
                  <a:schemeClr val="accent1"/>
                </a:solidFill>
                <a:latin typeface="华文楷体" panose="02010600040101010101" pitchFamily="2" charset="-122"/>
                <a:ea typeface="华文楷体" panose="02010600040101010101" pitchFamily="2" charset="-122"/>
              </a:rPr>
              <a:t>  动力系统简介及选配</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05477"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2" name="文本框 1"/>
          <p:cNvSpPr txBox="1"/>
          <p:nvPr/>
        </p:nvSpPr>
        <p:spPr>
          <a:xfrm>
            <a:off x="373063" y="836613"/>
            <a:ext cx="8428038" cy="4270375"/>
          </a:xfrm>
          <a:prstGeom prst="rect">
            <a:avLst/>
          </a:prstGeom>
          <a:noFill/>
          <a:ln>
            <a:noFill/>
          </a:ln>
        </p:spPr>
        <p:txBody>
          <a:bodyPr>
            <a:spAutoFit/>
          </a:bodyPr>
          <a:lstStyle/>
          <a:p>
            <a:pPr marL="285750" marR="0" indent="-285750" algn="just" defTabSz="914400">
              <a:lnSpc>
                <a:spcPct val="150000"/>
              </a:lnSpc>
              <a:spcAft>
                <a:spcPts val="0"/>
              </a:spcAft>
              <a:buClrTx/>
              <a:buSzTx/>
              <a:buFont typeface="Wingdings" panose="05000000000000000000" pitchFamily="2" charset="2"/>
              <a:buChar char="u"/>
              <a:defRPr/>
            </a:pPr>
            <a:r>
              <a:rPr kumimoji="0" lang="zh-CN" altLang="en-US" b="1" kern="100" cap="none" spc="0" normalizeH="0" baseline="0" noProof="0" dirty="0">
                <a:solidFill>
                  <a:srgbClr val="7030A0"/>
                </a:solidFill>
                <a:latin typeface="宋体" panose="02010600030101010101" pitchFamily="2" charset="-122"/>
                <a:ea typeface="宋体" panose="02010600030101010101" pitchFamily="2" charset="-122"/>
                <a:cs typeface="宋体" panose="02010600030101010101" pitchFamily="2" charset="-122"/>
              </a:rPr>
              <a:t>选用原则</a:t>
            </a:r>
            <a:endParaRPr kumimoji="0" lang="en-US" altLang="zh-CN" b="1" kern="100" cap="none" spc="0" normalizeH="0" baseline="0" noProof="0" dirty="0">
              <a:solidFill>
                <a:srgbClr val="7030A0"/>
              </a:solidFill>
              <a:latin typeface="宋体" panose="02010600030101010101" pitchFamily="2" charset="-122"/>
              <a:ea typeface="宋体" panose="02010600030101010101" pitchFamily="2" charset="-122"/>
              <a:cs typeface="宋体" panose="02010600030101010101" pitchFamily="2" charset="-122"/>
            </a:endParaRPr>
          </a:p>
          <a:p>
            <a:pPr marR="0" indent="457200" algn="just" defTabSz="914400">
              <a:lnSpc>
                <a:spcPct val="150000"/>
              </a:lnSpc>
              <a:spcAft>
                <a:spcPts val="0"/>
              </a:spcAft>
              <a:buClrTx/>
              <a:buSzTx/>
              <a:buFontTx/>
              <a:buNone/>
              <a:defRPr/>
            </a:pP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电动机确定好之后，便可知其最大电流，可以根据电动机的最大电流选择电调。在选择电调之前，应比较各品牌电调的性能参数和性价比，选择最合适的电调。电调和电动机要合理匹配，选择时一般遵循如下原则</a:t>
            </a:r>
            <a:r>
              <a:rPr kumimoji="0" lang="zh-CN" altLang="en-US"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indent="457200" algn="just" defTabSz="914400">
              <a:lnSpc>
                <a:spcPct val="150000"/>
              </a:lnSpc>
              <a:spcAft>
                <a:spcPts val="0"/>
              </a:spcAft>
              <a:buClrTx/>
              <a:buSzTx/>
              <a:buFontTx/>
              <a:buNone/>
              <a:defRPr/>
            </a:pP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1</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）电调的输出电流必须大于电动机的最大电流。</a:t>
            </a:r>
            <a:endPar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indent="457200" algn="just" defTabSz="914400">
              <a:lnSpc>
                <a:spcPct val="150000"/>
              </a:lnSpc>
              <a:spcAft>
                <a:spcPts val="0"/>
              </a:spcAft>
              <a:buClrTx/>
              <a:buSzTx/>
              <a:buFontTx/>
              <a:buNone/>
              <a:defRPr/>
            </a:pP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2</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）电调能够承受的最大电压要大于电池电压。</a:t>
            </a:r>
            <a:endPar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indent="457200" algn="just" defTabSz="914400">
              <a:lnSpc>
                <a:spcPct val="150000"/>
              </a:lnSpc>
              <a:spcAft>
                <a:spcPts val="0"/>
              </a:spcAft>
              <a:buClrTx/>
              <a:buSzTx/>
              <a:buFontTx/>
              <a:buNone/>
              <a:defRPr/>
            </a:pP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）电调最大电压不能超过电动机能够承受的最大电压。</a:t>
            </a:r>
            <a:endPar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indent="457200" algn="just" defTabSz="914400">
              <a:lnSpc>
                <a:spcPct val="150000"/>
              </a:lnSpc>
              <a:spcAft>
                <a:spcPts val="0"/>
              </a:spcAft>
              <a:buClrTx/>
              <a:buSzTx/>
              <a:buFontTx/>
              <a:buNone/>
              <a:defRPr/>
            </a:pP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）电调最大持续输出电流要小于电池持续输出电流。</a:t>
            </a:r>
            <a:endPar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indent="457200" algn="just" defTabSz="914400">
              <a:lnSpc>
                <a:spcPct val="150000"/>
              </a:lnSpc>
              <a:spcAft>
                <a:spcPts val="0"/>
              </a:spcAft>
              <a:buClrTx/>
              <a:buSzTx/>
              <a:buFontTx/>
              <a:buNone/>
              <a:defRPr/>
            </a:pP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例如</a:t>
            </a:r>
            <a:r>
              <a:rPr kumimoji="0" lang="zh-CN" altLang="en-US"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现有电动机带桨的最大电流是</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20A</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，那么就必须选取能输出</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20A</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以上电流的电调（</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25A</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30A</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40A</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），越大越保险。</a:t>
            </a:r>
            <a:endParaRPr kumimoji="0" lang="en-US" altLang="zh-CN" b="1"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文本框 9"/>
          <p:cNvSpPr txBox="1"/>
          <p:nvPr/>
        </p:nvSpPr>
        <p:spPr>
          <a:xfrm>
            <a:off x="373063" y="5084763"/>
            <a:ext cx="8428038" cy="1701800"/>
          </a:xfrm>
          <a:prstGeom prst="rect">
            <a:avLst/>
          </a:prstGeom>
          <a:noFill/>
          <a:ln>
            <a:solidFill>
              <a:srgbClr val="FF0000"/>
            </a:solidFill>
          </a:ln>
        </p:spPr>
        <p:txBody>
          <a:bodyPr>
            <a:spAutoFit/>
          </a:bodyPr>
          <a:lstStyle/>
          <a:p>
            <a:pPr marR="0" indent="457200" algn="just" defTabSz="914400">
              <a:lnSpc>
                <a:spcPct val="150000"/>
              </a:lnSpc>
              <a:spcAft>
                <a:spcPts val="0"/>
              </a:spcAft>
              <a:buClrTx/>
              <a:buSzTx/>
              <a:buFontTx/>
              <a:buNone/>
              <a:defRPr/>
            </a:pP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现在多旋翼无人机一般使用的电调分两类，一种是带</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BEC</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的电调，一种是不带</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BEC</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的</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OPTO</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光电电调。</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BEC</a:t>
            </a:r>
            <a:r>
              <a:rPr kumimoji="0" lang="zh-CN" altLang="en-US"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电调</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有分流供电能力，可将动力电池电压变为</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5V</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电压给飞控供电，</a:t>
            </a:r>
            <a:r>
              <a:rPr kumimoji="0" lang="zh-CN" altLang="en-US"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但</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通常只保留一个电调供电。如果使用不带</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BEC</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的电调就需要给飞控单独供电。</a:t>
            </a:r>
            <a:endPar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charRg st="0"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xEl>
                                              <p:charRg st="5" end="100"/>
                                            </p:txEl>
                                          </p:spTgt>
                                        </p:tgtEl>
                                        <p:attrNameLst>
                                          <p:attrName>style.visibility</p:attrName>
                                        </p:attrNameLst>
                                      </p:cBhvr>
                                      <p:to>
                                        <p:strVal val="visible"/>
                                      </p:to>
                                    </p:set>
                                    <p:animEffect transition="in" filter="fade">
                                      <p:cBhvr>
                                        <p:cTn id="11" dur="500"/>
                                        <p:tgtEl>
                                          <p:spTgt spid="2">
                                            <p:txEl>
                                              <p:charRg st="5" end="10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
                                            <p:txEl>
                                              <p:charRg st="100" end="124"/>
                                            </p:txEl>
                                          </p:spTgt>
                                        </p:tgtEl>
                                        <p:attrNameLst>
                                          <p:attrName>style.visibility</p:attrName>
                                        </p:attrNameLst>
                                      </p:cBhvr>
                                      <p:to>
                                        <p:strVal val="visible"/>
                                      </p:to>
                                    </p:set>
                                    <p:animEffect transition="in" filter="fade">
                                      <p:cBhvr>
                                        <p:cTn id="16" dur="500"/>
                                        <p:tgtEl>
                                          <p:spTgt spid="2">
                                            <p:txEl>
                                              <p:charRg st="100" end="12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xEl>
                                              <p:charRg st="124" end="147"/>
                                            </p:txEl>
                                          </p:spTgt>
                                        </p:tgtEl>
                                        <p:attrNameLst>
                                          <p:attrName>style.visibility</p:attrName>
                                        </p:attrNameLst>
                                      </p:cBhvr>
                                      <p:to>
                                        <p:strVal val="visible"/>
                                      </p:to>
                                    </p:set>
                                    <p:animEffect transition="in" filter="fade">
                                      <p:cBhvr>
                                        <p:cTn id="21" dur="500"/>
                                        <p:tgtEl>
                                          <p:spTgt spid="2">
                                            <p:txEl>
                                              <p:charRg st="124" end="147"/>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
                                            <p:txEl>
                                              <p:charRg st="147" end="174"/>
                                            </p:txEl>
                                          </p:spTgt>
                                        </p:tgtEl>
                                        <p:attrNameLst>
                                          <p:attrName>style.visibility</p:attrName>
                                        </p:attrNameLst>
                                      </p:cBhvr>
                                      <p:to>
                                        <p:strVal val="visible"/>
                                      </p:to>
                                    </p:set>
                                    <p:animEffect transition="in" filter="fade">
                                      <p:cBhvr>
                                        <p:cTn id="26" dur="500"/>
                                        <p:tgtEl>
                                          <p:spTgt spid="2">
                                            <p:txEl>
                                              <p:charRg st="147" end="17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xEl>
                                              <p:charRg st="174" end="200"/>
                                            </p:txEl>
                                          </p:spTgt>
                                        </p:tgtEl>
                                        <p:attrNameLst>
                                          <p:attrName>style.visibility</p:attrName>
                                        </p:attrNameLst>
                                      </p:cBhvr>
                                      <p:to>
                                        <p:strVal val="visible"/>
                                      </p:to>
                                    </p:set>
                                    <p:animEffect transition="in" filter="fade">
                                      <p:cBhvr>
                                        <p:cTn id="31" dur="500"/>
                                        <p:tgtEl>
                                          <p:spTgt spid="2">
                                            <p:txEl>
                                              <p:charRg st="174" end="20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
                                            <p:txEl>
                                              <p:charRg st="200" end="261"/>
                                            </p:txEl>
                                          </p:spTgt>
                                        </p:tgtEl>
                                        <p:attrNameLst>
                                          <p:attrName>style.visibility</p:attrName>
                                        </p:attrNameLst>
                                      </p:cBhvr>
                                      <p:to>
                                        <p:strVal val="visible"/>
                                      </p:to>
                                    </p:set>
                                    <p:animEffect transition="in" filter="fade">
                                      <p:cBhvr>
                                        <p:cTn id="36" dur="500"/>
                                        <p:tgtEl>
                                          <p:spTgt spid="2">
                                            <p:txEl>
                                              <p:charRg st="200" end="26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22"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3.3.1</a:t>
            </a:r>
            <a:r>
              <a:rPr lang="zh-CN" altLang="en-US" sz="2700" dirty="0">
                <a:solidFill>
                  <a:schemeClr val="accent1"/>
                </a:solidFill>
                <a:latin typeface="华文楷体" panose="02010600040101010101" pitchFamily="2" charset="-122"/>
                <a:ea typeface="华文楷体" panose="02010600040101010101" pitchFamily="2" charset="-122"/>
              </a:rPr>
              <a:t>  动力系统简介及选配</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07525"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pic>
        <p:nvPicPr>
          <p:cNvPr id="107526" name="图片 2"/>
          <p:cNvPicPr>
            <a:picLocks noChangeAspect="1"/>
          </p:cNvPicPr>
          <p:nvPr/>
        </p:nvPicPr>
        <p:blipFill>
          <a:blip r:embed="rId2"/>
          <a:stretch>
            <a:fillRect/>
          </a:stretch>
        </p:blipFill>
        <p:spPr>
          <a:xfrm>
            <a:off x="1206500" y="1000125"/>
            <a:ext cx="6070600" cy="5613400"/>
          </a:xfrm>
          <a:prstGeom prst="rect">
            <a:avLst/>
          </a:prstGeom>
          <a:noFill/>
          <a:ln w="9525">
            <a:noFill/>
          </a:ln>
        </p:spPr>
      </p:pic>
    </p:spTree>
    <p:custDataLst>
      <p:tags r:id="rId3"/>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9570"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3.3.1</a:t>
            </a:r>
            <a:r>
              <a:rPr lang="zh-CN" altLang="en-US" sz="2700" dirty="0">
                <a:solidFill>
                  <a:schemeClr val="accent1"/>
                </a:solidFill>
                <a:latin typeface="华文楷体" panose="02010600040101010101" pitchFamily="2" charset="-122"/>
                <a:ea typeface="华文楷体" panose="02010600040101010101" pitchFamily="2" charset="-122"/>
              </a:rPr>
              <a:t>  动力系统简介及选配</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09573"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15" name="文本框 14"/>
          <p:cNvSpPr txBox="1"/>
          <p:nvPr/>
        </p:nvSpPr>
        <p:spPr>
          <a:xfrm>
            <a:off x="373063" y="1446213"/>
            <a:ext cx="8428038" cy="1292225"/>
          </a:xfrm>
          <a:prstGeom prst="rect">
            <a:avLst/>
          </a:prstGeom>
          <a:noFill/>
        </p:spPr>
        <p:txBody>
          <a:bodyPr>
            <a:spAutoFit/>
          </a:bodyPr>
          <a:lstStyle/>
          <a:p>
            <a:pPr marR="0" indent="457200" algn="just" defTabSz="914400">
              <a:lnSpc>
                <a:spcPct val="150000"/>
              </a:lnSpc>
              <a:spcAft>
                <a:spcPts val="0"/>
              </a:spcAft>
              <a:buClrTx/>
              <a:buSzTx/>
              <a:buFontTx/>
              <a:buNone/>
              <a:defRPr/>
            </a:pP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电池是将化学能转化成电能的装置。在整个飞行系统中，电池作为能源储备，为整个动力系统和其他电子设备提供电力来源。目前在多旋翼飞行器上，一般采用普通锂电池或者智能锂电池等。</a:t>
            </a:r>
            <a:endParaRPr kumimoji="0" lang="zh-CN" altLang="zh-CN"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p:txBody>
      </p:sp>
      <p:sp>
        <p:nvSpPr>
          <p:cNvPr id="3" name="矩形: 圆角 2"/>
          <p:cNvSpPr/>
          <p:nvPr/>
        </p:nvSpPr>
        <p:spPr>
          <a:xfrm>
            <a:off x="373063" y="884238"/>
            <a:ext cx="1828800" cy="444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just"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lt1"/>
                </a:solidFill>
                <a:effectLst/>
                <a:uLnTx/>
                <a:uFillTx/>
                <a:latin typeface="+mn-lt"/>
                <a:ea typeface="+mn-ea"/>
                <a:cs typeface="+mn-cs"/>
              </a:rPr>
              <a:t>四、电池</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0" name="文本框 9"/>
          <p:cNvSpPr txBox="1"/>
          <p:nvPr/>
        </p:nvSpPr>
        <p:spPr>
          <a:xfrm>
            <a:off x="373063" y="2855913"/>
            <a:ext cx="8428038" cy="3440113"/>
          </a:xfrm>
          <a:prstGeom prst="rect">
            <a:avLst/>
          </a:prstGeom>
          <a:noFill/>
        </p:spPr>
        <p:txBody>
          <a:bodyPr>
            <a:spAutoFit/>
          </a:bodyPr>
          <a:lstStyle/>
          <a:p>
            <a:pPr marL="285750" marR="0" indent="-285750" algn="just" defTabSz="914400">
              <a:lnSpc>
                <a:spcPct val="150000"/>
              </a:lnSpc>
              <a:buClrTx/>
              <a:buSzTx/>
              <a:buFont typeface="Wingdings" panose="05000000000000000000" pitchFamily="2" charset="2"/>
              <a:buChar char="u"/>
              <a:defRPr/>
            </a:pPr>
            <a:r>
              <a:rPr kumimoji="0" lang="zh-CN" altLang="en-US" b="1" kern="100" cap="none" spc="0" normalizeH="0" baseline="0" noProof="0" dirty="0">
                <a:solidFill>
                  <a:srgbClr val="7030A0"/>
                </a:solidFill>
                <a:latin typeface="宋体" panose="02010600030101010101" pitchFamily="2" charset="-122"/>
                <a:ea typeface="宋体" panose="02010600030101010101" pitchFamily="2" charset="-122"/>
                <a:cs typeface="宋体" panose="02010600030101010101" pitchFamily="2" charset="-122"/>
              </a:rPr>
              <a:t>电池简介</a:t>
            </a:r>
            <a:endParaRPr kumimoji="0" lang="en-US" altLang="zh-CN" b="1" kern="100" cap="none" spc="0" normalizeH="0" baseline="0" noProof="0" dirty="0">
              <a:solidFill>
                <a:srgbClr val="7030A0"/>
              </a:solidFill>
              <a:latin typeface="宋体" panose="02010600030101010101" pitchFamily="2" charset="-122"/>
              <a:ea typeface="宋体" panose="02010600030101010101" pitchFamily="2" charset="-122"/>
              <a:cs typeface="宋体" panose="02010600030101010101" pitchFamily="2" charset="-122"/>
            </a:endParaRPr>
          </a:p>
          <a:p>
            <a:pPr marR="0" indent="457200" algn="just" defTabSz="914400">
              <a:lnSpc>
                <a:spcPct val="150000"/>
              </a:lnSpc>
              <a:spcAft>
                <a:spcPts val="600"/>
              </a:spcAft>
              <a:buClrTx/>
              <a:buSzTx/>
              <a:buFontTx/>
              <a:buNone/>
              <a:defRPr/>
            </a:pP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电池主要用于提供能量。目前无人机最大的问题在于续航时间不够，其关键就在于电池容量的大小。现在可用来做无人机动力的电池种类很多，常见的有锂聚合物电池和镍氢电池，主要源于其优良的性能和便宜的价格优势</a:t>
            </a:r>
            <a:r>
              <a:rPr kumimoji="0" lang="zh-CN" altLang="en-US"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indent="457200" algn="just" defTabSz="914400">
              <a:lnSpc>
                <a:spcPct val="150000"/>
              </a:lnSpc>
              <a:spcAft>
                <a:spcPts val="600"/>
              </a:spcAft>
              <a:buClrTx/>
              <a:buSzTx/>
              <a:buFontTx/>
              <a:buNone/>
              <a:defRPr/>
            </a:pP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锂聚合物电池是一种化学性质的电池，锂电池组包含两部分：电池和锂电池保护线路。锂聚合物电池具有超薄化特征，可以配合一些产品的需要，制作成不同形状与容量的电池。锂聚合物电池具有高倍率、高能量比、性能高、高安全、寿命长，环保无污染，质量轻等优点。</a:t>
            </a:r>
            <a:endPar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 grpId="0" animBg="1"/>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1618"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3.3.1</a:t>
            </a:r>
            <a:r>
              <a:rPr lang="zh-CN" altLang="en-US" sz="2700" dirty="0">
                <a:solidFill>
                  <a:schemeClr val="accent1"/>
                </a:solidFill>
                <a:latin typeface="华文楷体" panose="02010600040101010101" pitchFamily="2" charset="-122"/>
                <a:ea typeface="华文楷体" panose="02010600040101010101" pitchFamily="2" charset="-122"/>
              </a:rPr>
              <a:t>  动力系统简介及选配</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11621"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10" name="文本框 9"/>
          <p:cNvSpPr txBox="1"/>
          <p:nvPr/>
        </p:nvSpPr>
        <p:spPr>
          <a:xfrm>
            <a:off x="373063" y="928688"/>
            <a:ext cx="8428038" cy="3101975"/>
          </a:xfrm>
          <a:prstGeom prst="rect">
            <a:avLst/>
          </a:prstGeom>
          <a:noFill/>
        </p:spPr>
        <p:txBody>
          <a:bodyPr>
            <a:spAutoFit/>
          </a:bodyPr>
          <a:lstStyle/>
          <a:p>
            <a:pPr marR="0" indent="457200" algn="just" defTabSz="914400">
              <a:lnSpc>
                <a:spcPct val="150000"/>
              </a:lnSpc>
              <a:spcAft>
                <a:spcPts val="600"/>
              </a:spcAft>
              <a:buClrTx/>
              <a:buSzTx/>
              <a:buFontTx/>
              <a:buNone/>
              <a:defRPr/>
            </a:pP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镍氢电池是一种性能良好的蓄电池</a:t>
            </a:r>
            <a:r>
              <a:rPr kumimoji="0" lang="zh-CN" altLang="en-US"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可分为高压镍氢电池和低压镍氢电池。</a:t>
            </a:r>
            <a:endPar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indent="457200" algn="just" defTabSz="914400">
              <a:lnSpc>
                <a:spcPct val="150000"/>
              </a:lnSpc>
              <a:spcAft>
                <a:spcPts val="600"/>
              </a:spcAft>
              <a:buClrTx/>
              <a:buSzTx/>
              <a:buFontTx/>
              <a:buNone/>
              <a:defRPr/>
            </a:pP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低压镍氢电池具有能量密度高、可快速充放电、低温性能良好、耐过充放电能力强的特点；且无树枝状晶体生成，可防止电池内短路；安全可靠对环境无污染，无记忆效应。</a:t>
            </a:r>
            <a:endPar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indent="457200" algn="just" defTabSz="914400">
              <a:lnSpc>
                <a:spcPct val="150000"/>
              </a:lnSpc>
              <a:spcAft>
                <a:spcPts val="600"/>
              </a:spcAft>
              <a:buClrTx/>
              <a:buSzTx/>
              <a:buFontTx/>
              <a:buNone/>
              <a:defRPr/>
            </a:pP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高压镍氢电池可靠性强，有较好的过放电、过充电保护，可耐较高的充放电率并无枝晶形成；具有良好的比特性；循环寿命长，可达数千次之多；低温性能优良，在</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-10</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℃时，容量没有明显改变。</a:t>
            </a:r>
            <a:endPar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charRg st="0" end="34"/>
                                            </p:txEl>
                                          </p:spTgt>
                                        </p:tgtEl>
                                        <p:attrNameLst>
                                          <p:attrName>style.visibility</p:attrName>
                                        </p:attrNameLst>
                                      </p:cBhvr>
                                      <p:to>
                                        <p:strVal val="visible"/>
                                      </p:to>
                                    </p:set>
                                    <p:animEffect transition="in" filter="fade">
                                      <p:cBhvr>
                                        <p:cTn id="7" dur="500"/>
                                        <p:tgtEl>
                                          <p:spTgt spid="10">
                                            <p:txEl>
                                              <p:charRg st="0" end="3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charRg st="34" end="111"/>
                                            </p:txEl>
                                          </p:spTgt>
                                        </p:tgtEl>
                                        <p:attrNameLst>
                                          <p:attrName>style.visibility</p:attrName>
                                        </p:attrNameLst>
                                      </p:cBhvr>
                                      <p:to>
                                        <p:strVal val="visible"/>
                                      </p:to>
                                    </p:set>
                                    <p:animEffect transition="in" filter="fade">
                                      <p:cBhvr>
                                        <p:cTn id="12" dur="500"/>
                                        <p:tgtEl>
                                          <p:spTgt spid="10">
                                            <p:txEl>
                                              <p:charRg st="34" end="11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charRg st="111" end="199"/>
                                            </p:txEl>
                                          </p:spTgt>
                                        </p:tgtEl>
                                        <p:attrNameLst>
                                          <p:attrName>style.visibility</p:attrName>
                                        </p:attrNameLst>
                                      </p:cBhvr>
                                      <p:to>
                                        <p:strVal val="visible"/>
                                      </p:to>
                                    </p:set>
                                    <p:animEffect transition="in" filter="fade">
                                      <p:cBhvr>
                                        <p:cTn id="17" dur="500"/>
                                        <p:tgtEl>
                                          <p:spTgt spid="10">
                                            <p:txEl>
                                              <p:charRg st="111" end="19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3666"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3.3.1</a:t>
            </a:r>
            <a:r>
              <a:rPr lang="zh-CN" altLang="en-US" sz="2700" dirty="0">
                <a:solidFill>
                  <a:schemeClr val="accent1"/>
                </a:solidFill>
                <a:latin typeface="华文楷体" panose="02010600040101010101" pitchFamily="2" charset="-122"/>
                <a:ea typeface="华文楷体" panose="02010600040101010101" pitchFamily="2" charset="-122"/>
              </a:rPr>
              <a:t>  动力系统简介及选配</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13669"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10" name="文本框 9"/>
          <p:cNvSpPr txBox="1"/>
          <p:nvPr/>
        </p:nvSpPr>
        <p:spPr>
          <a:xfrm>
            <a:off x="373063" y="928688"/>
            <a:ext cx="8428038" cy="3101975"/>
          </a:xfrm>
          <a:prstGeom prst="rect">
            <a:avLst/>
          </a:prstGeom>
          <a:noFill/>
        </p:spPr>
        <p:txBody>
          <a:bodyPr>
            <a:spAutoFit/>
          </a:bodyPr>
          <a:lstStyle/>
          <a:p>
            <a:pPr marL="285750" marR="0" indent="-285750" algn="just" defTabSz="914400">
              <a:lnSpc>
                <a:spcPct val="150000"/>
              </a:lnSpc>
              <a:spcAft>
                <a:spcPts val="600"/>
              </a:spcAft>
              <a:buClrTx/>
              <a:buSzTx/>
              <a:buFont typeface="Wingdings" panose="05000000000000000000" pitchFamily="2" charset="2"/>
              <a:buChar char="u"/>
              <a:defRPr/>
            </a:pPr>
            <a:r>
              <a:rPr kumimoji="0" lang="zh-CN" altLang="en-US" b="1" kern="100" cap="none" spc="0" normalizeH="0" baseline="0" noProof="0" dirty="0">
                <a:solidFill>
                  <a:srgbClr val="7030A0"/>
                </a:solidFill>
                <a:latin typeface="Times New Roman" panose="02020603050405020304" pitchFamily="18" charset="0"/>
                <a:ea typeface="宋体" panose="02010600030101010101" pitchFamily="2" charset="-122"/>
                <a:cs typeface="Times New Roman" panose="02020603050405020304" pitchFamily="18" charset="0"/>
              </a:rPr>
              <a:t>电池指标参数</a:t>
            </a:r>
            <a:endParaRPr kumimoji="0" lang="en-US" altLang="zh-CN" b="1" kern="100" cap="none" spc="0" normalizeH="0" baseline="0" noProof="0" dirty="0">
              <a:solidFill>
                <a:srgbClr val="7030A0"/>
              </a:solidFill>
              <a:latin typeface="Times New Roman" panose="02020603050405020304" pitchFamily="18" charset="0"/>
              <a:ea typeface="宋体" panose="02010600030101010101" pitchFamily="2" charset="-122"/>
              <a:cs typeface="Times New Roman" panose="02020603050405020304" pitchFamily="18" charset="0"/>
            </a:endParaRPr>
          </a:p>
          <a:p>
            <a:pPr marR="0" indent="457200" algn="just" defTabSz="914400">
              <a:lnSpc>
                <a:spcPct val="150000"/>
              </a:lnSpc>
              <a:spcAft>
                <a:spcPts val="600"/>
              </a:spcAft>
              <a:buClrTx/>
              <a:buSzTx/>
              <a:buFontTx/>
              <a:buNone/>
              <a:defRPr/>
            </a:pPr>
            <a:r>
              <a:rPr kumimoji="0" lang="zh-CN" altLang="en-US" b="1"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b="1"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1</a:t>
            </a:r>
            <a:r>
              <a:rPr kumimoji="0" lang="zh-CN" altLang="en-US" b="1"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）标称电压</a:t>
            </a:r>
            <a:endParaRPr kumimoji="0" lang="en-US" altLang="zh-CN" b="1"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indent="457200" algn="just" defTabSz="914400">
              <a:lnSpc>
                <a:spcPct val="150000"/>
              </a:lnSpc>
              <a:buClrTx/>
              <a:buSzTx/>
              <a:buFontTx/>
              <a:buNone/>
              <a:defRPr/>
            </a:pP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无人机系统的电池电压是用伏特</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(V)</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来表示的。标称电压是厂家按照国家标准标示的电压，实际使用时电池的电压是不断变化的。一般说一组或一个电池的电压都是标称电压，比如锂聚合物电池，标称电压一般为</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3.7V</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，但使用中的实际电压往是高于或低于这个标称电压的，锂聚合物单块电芯电池正常使用的最低电压是</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2.7V</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，最高</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4.2V</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，不同种类电池的截止电压不同，具体如表</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3-5</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所示</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2" name="表格 1"/>
          <p:cNvGraphicFramePr>
            <a:graphicFrameLocks noGrp="1"/>
          </p:cNvGraphicFramePr>
          <p:nvPr/>
        </p:nvGraphicFramePr>
        <p:xfrm>
          <a:off x="1624013" y="4581525"/>
          <a:ext cx="5926138" cy="2181225"/>
        </p:xfrm>
        <a:graphic>
          <a:graphicData uri="http://schemas.openxmlformats.org/drawingml/2006/table">
            <a:tbl>
              <a:tblPr>
                <a:tableStyleId>{5C22544A-7EE6-4342-B048-85BDC9FD1C3A}</a:tableStyleId>
              </a:tblPr>
              <a:tblGrid>
                <a:gridCol w="1421367"/>
                <a:gridCol w="2209078"/>
                <a:gridCol w="2295692"/>
              </a:tblGrid>
              <a:tr h="363538">
                <a:tc>
                  <a:txBody>
                    <a:bodyPr/>
                    <a:lstStyle/>
                    <a:p>
                      <a:pPr algn="ctr">
                        <a:lnSpc>
                          <a:spcPct val="100000"/>
                        </a:lnSpc>
                      </a:pP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电池种类</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95" marR="68595" marT="9528" marB="0" anchor="ctr"/>
                </a:tc>
                <a:tc>
                  <a:txBody>
                    <a:bodyPr/>
                    <a:lstStyle/>
                    <a:p>
                      <a:pPr algn="ctr">
                        <a:lnSpc>
                          <a:spcPct val="100000"/>
                        </a:lnSpc>
                      </a:pP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放电最低截止电压</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/V</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95" marR="68595" marT="9528" marB="0" anchor="ctr"/>
                </a:tc>
                <a:tc>
                  <a:txBody>
                    <a:bodyPr/>
                    <a:lstStyle/>
                    <a:p>
                      <a:pPr algn="ctr">
                        <a:lnSpc>
                          <a:spcPct val="100000"/>
                        </a:lnSpc>
                      </a:pP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充电最高截止电压</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/V</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95" marR="68595" marT="9528" marB="0" anchor="ctr"/>
                </a:tc>
              </a:tr>
              <a:tr h="363538">
                <a:tc>
                  <a:txBody>
                    <a:bodyPr/>
                    <a:lstStyle/>
                    <a:p>
                      <a:pPr algn="ctr">
                        <a:lnSpc>
                          <a:spcPct val="100000"/>
                        </a:lnSpc>
                      </a:pP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锂离子</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95" marR="68595" marT="9528" marB="0" anchor="ctr"/>
                </a:tc>
                <a:tc>
                  <a:txBody>
                    <a:bodyPr/>
                    <a:lstStyle/>
                    <a:p>
                      <a:pPr algn="ctr">
                        <a:lnSpc>
                          <a:spcPct val="100000"/>
                        </a:lnSpc>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2.7</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95" marR="68595" marT="9528" marB="0" anchor="ctr"/>
                </a:tc>
                <a:tc>
                  <a:txBody>
                    <a:bodyPr/>
                    <a:lstStyle/>
                    <a:p>
                      <a:pPr algn="ctr">
                        <a:lnSpc>
                          <a:spcPct val="100000"/>
                        </a:lnSpc>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4.2</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95" marR="68595" marT="9528" marB="0" anchor="ctr"/>
                </a:tc>
              </a:tr>
              <a:tr h="363538">
                <a:tc>
                  <a:txBody>
                    <a:bodyPr/>
                    <a:lstStyle/>
                    <a:p>
                      <a:pPr algn="ctr">
                        <a:lnSpc>
                          <a:spcPct val="100000"/>
                        </a:lnSpc>
                      </a:pPr>
                      <a:r>
                        <a:rPr lang="zh-CN" sz="1600" kern="100">
                          <a:effectLst/>
                          <a:latin typeface="Times New Roman" panose="02020603050405020304" pitchFamily="18" charset="0"/>
                          <a:ea typeface="宋体" panose="02010600030101010101" pitchFamily="2" charset="-122"/>
                          <a:cs typeface="Times New Roman" panose="02020603050405020304" pitchFamily="18" charset="0"/>
                        </a:rPr>
                        <a:t>锂聚合物</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95" marR="68595" marT="9528" marB="0" anchor="ctr"/>
                </a:tc>
                <a:tc>
                  <a:txBody>
                    <a:bodyPr/>
                    <a:lstStyle/>
                    <a:p>
                      <a:pPr algn="ctr">
                        <a:lnSpc>
                          <a:spcPct val="100000"/>
                        </a:lnSpc>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2.7</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95" marR="68595" marT="9528" marB="0" anchor="ctr"/>
                </a:tc>
                <a:tc>
                  <a:txBody>
                    <a:bodyPr/>
                    <a:lstStyle/>
                    <a:p>
                      <a:pPr algn="ctr">
                        <a:lnSpc>
                          <a:spcPct val="100000"/>
                        </a:lnSpc>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4.2</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95" marR="68595" marT="9528" marB="0" anchor="ctr"/>
                </a:tc>
              </a:tr>
              <a:tr h="363538">
                <a:tc>
                  <a:txBody>
                    <a:bodyPr/>
                    <a:lstStyle/>
                    <a:p>
                      <a:pPr algn="ctr">
                        <a:lnSpc>
                          <a:spcPct val="100000"/>
                        </a:lnSpc>
                      </a:pPr>
                      <a:r>
                        <a:rPr lang="zh-CN" sz="1600" kern="100">
                          <a:effectLst/>
                          <a:latin typeface="Times New Roman" panose="02020603050405020304" pitchFamily="18" charset="0"/>
                          <a:ea typeface="宋体" panose="02010600030101010101" pitchFamily="2" charset="-122"/>
                          <a:cs typeface="Times New Roman" panose="02020603050405020304" pitchFamily="18" charset="0"/>
                        </a:rPr>
                        <a:t>锂锰</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95" marR="68595" marT="9528" marB="0" anchor="ctr"/>
                </a:tc>
                <a:tc>
                  <a:txBody>
                    <a:bodyPr/>
                    <a:lstStyle/>
                    <a:p>
                      <a:pPr algn="ctr">
                        <a:lnSpc>
                          <a:spcPct val="100000"/>
                        </a:lnSpc>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2.7</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95" marR="68595" marT="9528" marB="0" anchor="ctr"/>
                </a:tc>
                <a:tc>
                  <a:txBody>
                    <a:bodyPr/>
                    <a:lstStyle/>
                    <a:p>
                      <a:pPr algn="ctr">
                        <a:lnSpc>
                          <a:spcPct val="100000"/>
                        </a:lnSpc>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4.2</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95" marR="68595" marT="9528" marB="0" anchor="ctr"/>
                </a:tc>
              </a:tr>
              <a:tr h="363538">
                <a:tc>
                  <a:txBody>
                    <a:bodyPr/>
                    <a:lstStyle/>
                    <a:p>
                      <a:pPr algn="ctr">
                        <a:lnSpc>
                          <a:spcPct val="100000"/>
                        </a:lnSpc>
                      </a:pPr>
                      <a:r>
                        <a:rPr lang="zh-CN" sz="1600" kern="100">
                          <a:effectLst/>
                          <a:latin typeface="Times New Roman" panose="02020603050405020304" pitchFamily="18" charset="0"/>
                          <a:ea typeface="宋体" panose="02010600030101010101" pitchFamily="2" charset="-122"/>
                          <a:cs typeface="Times New Roman" panose="02020603050405020304" pitchFamily="18" charset="0"/>
                        </a:rPr>
                        <a:t>锂铁</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95" marR="68595" marT="9528" marB="0" anchor="ctr"/>
                </a:tc>
                <a:tc>
                  <a:txBody>
                    <a:bodyPr/>
                    <a:lstStyle/>
                    <a:p>
                      <a:pPr algn="ctr">
                        <a:lnSpc>
                          <a:spcPct val="100000"/>
                        </a:lnSpc>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2.7</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95" marR="68595" marT="9528" marB="0" anchor="ctr"/>
                </a:tc>
                <a:tc>
                  <a:txBody>
                    <a:bodyPr/>
                    <a:lstStyle/>
                    <a:p>
                      <a:pPr algn="ctr">
                        <a:lnSpc>
                          <a:spcPct val="100000"/>
                        </a:lnSpc>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3.6</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95" marR="68595" marT="9528" marB="0" anchor="ctr"/>
                </a:tc>
              </a:tr>
              <a:tr h="363538">
                <a:tc>
                  <a:txBody>
                    <a:bodyPr/>
                    <a:lstStyle/>
                    <a:p>
                      <a:pPr algn="ctr">
                        <a:lnSpc>
                          <a:spcPct val="100000"/>
                        </a:lnSpc>
                      </a:pPr>
                      <a:r>
                        <a:rPr lang="zh-CN" sz="1600" kern="100">
                          <a:effectLst/>
                          <a:latin typeface="Times New Roman" panose="02020603050405020304" pitchFamily="18" charset="0"/>
                          <a:ea typeface="宋体" panose="02010600030101010101" pitchFamily="2" charset="-122"/>
                          <a:cs typeface="Times New Roman" panose="02020603050405020304" pitchFamily="18" charset="0"/>
                        </a:rPr>
                        <a:t>镍氢</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95" marR="68595" marT="9528" marB="0" anchor="ctr"/>
                </a:tc>
                <a:tc>
                  <a:txBody>
                    <a:bodyPr/>
                    <a:lstStyle/>
                    <a:p>
                      <a:pPr algn="ctr">
                        <a:lnSpc>
                          <a:spcPct val="100000"/>
                        </a:lnSpc>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0.8</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95" marR="68595" marT="9528" marB="0" anchor="ctr"/>
                </a:tc>
                <a:tc>
                  <a:txBody>
                    <a:bodyPr/>
                    <a:lstStyle/>
                    <a:p>
                      <a:pPr algn="ctr">
                        <a:lnSpc>
                          <a:spcPct val="100000"/>
                        </a:lnSpc>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1.5</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95" marR="68595" marT="9528" marB="0" anchor="ctr"/>
                </a:tc>
              </a:tr>
            </a:tbl>
          </a:graphicData>
        </a:graphic>
      </p:graphicFrame>
      <p:sp>
        <p:nvSpPr>
          <p:cNvPr id="9" name="文本框 8"/>
          <p:cNvSpPr txBox="1"/>
          <p:nvPr/>
        </p:nvSpPr>
        <p:spPr>
          <a:xfrm>
            <a:off x="3349625" y="4171950"/>
            <a:ext cx="2444750" cy="339725"/>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表</a:t>
            </a:r>
            <a:r>
              <a:rPr kumimoji="0" lang="en-US" altLang="zh-CN" sz="16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3-5 </a:t>
            </a:r>
            <a:r>
              <a:rPr kumimoji="0" lang="zh-CN" altLang="zh-CN" sz="16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电池的截止电压</a:t>
            </a:r>
            <a:endParaRPr kumimoji="0"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charRg st="0"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charRg st="7" end="1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xEl>
                                              <p:charRg st="15" end="195"/>
                                            </p:txEl>
                                          </p:spTgt>
                                        </p:tgtEl>
                                        <p:attrNameLst>
                                          <p:attrName>style.visibility</p:attrName>
                                        </p:attrNameLst>
                                      </p:cBhvr>
                                      <p:to>
                                        <p:strVal val="visible"/>
                                      </p:to>
                                    </p:set>
                                    <p:animEffect transition="in" filter="fade">
                                      <p:cBhvr>
                                        <p:cTn id="15" dur="500"/>
                                        <p:tgtEl>
                                          <p:spTgt spid="10">
                                            <p:txEl>
                                              <p:charRg st="15" end="195"/>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ppt_x"/>
                                          </p:val>
                                        </p:tav>
                                        <p:tav tm="100000">
                                          <p:val>
                                            <p:strVal val="#ppt_x"/>
                                          </p:val>
                                        </p:tav>
                                      </p:tavLst>
                                    </p:anim>
                                    <p:anim calcmode="lin" valueType="num">
                                      <p:cBhvr additive="base">
                                        <p:cTn id="21" dur="500" fill="hold"/>
                                        <p:tgtEl>
                                          <p:spTgt spid="9"/>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ppt_x"/>
                                          </p:val>
                                        </p:tav>
                                        <p:tav tm="100000">
                                          <p:val>
                                            <p:strVal val="#ppt_x"/>
                                          </p:val>
                                        </p:tav>
                                      </p:tavLst>
                                    </p:anim>
                                    <p:anim calcmode="lin" valueType="num">
                                      <p:cBhvr additive="base">
                                        <p:cTn id="2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5714"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3.3.1</a:t>
            </a:r>
            <a:r>
              <a:rPr lang="zh-CN" altLang="en-US" sz="2700" dirty="0">
                <a:solidFill>
                  <a:schemeClr val="accent1"/>
                </a:solidFill>
                <a:latin typeface="华文楷体" panose="02010600040101010101" pitchFamily="2" charset="-122"/>
                <a:ea typeface="华文楷体" panose="02010600040101010101" pitchFamily="2" charset="-122"/>
              </a:rPr>
              <a:t>  动力系统简介及选配</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15717"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10" name="文本框 9"/>
          <p:cNvSpPr txBox="1"/>
          <p:nvPr/>
        </p:nvSpPr>
        <p:spPr>
          <a:xfrm>
            <a:off x="373063" y="928688"/>
            <a:ext cx="8428038" cy="5522913"/>
          </a:xfrm>
          <a:prstGeom prst="rect">
            <a:avLst/>
          </a:prstGeom>
          <a:noFill/>
        </p:spPr>
        <p:txBody>
          <a:bodyPr>
            <a:spAutoFit/>
          </a:bodyPr>
          <a:lstStyle/>
          <a:p>
            <a:pPr marR="0" indent="457200" algn="just" defTabSz="914400">
              <a:lnSpc>
                <a:spcPct val="150000"/>
              </a:lnSpc>
              <a:spcAft>
                <a:spcPts val="600"/>
              </a:spcAft>
              <a:buClrTx/>
              <a:buSzTx/>
              <a:buFontTx/>
              <a:buNone/>
              <a:defRPr/>
            </a:pPr>
            <a:r>
              <a:rPr kumimoji="0" lang="zh-CN" altLang="en-US" b="1"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b="1"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2</a:t>
            </a:r>
            <a:r>
              <a:rPr kumimoji="0" lang="zh-CN" altLang="en-US" b="1"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）电池容量</a:t>
            </a:r>
            <a:endParaRPr kumimoji="0" lang="en-US" altLang="zh-CN" b="1"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indent="457200" algn="just" defTabSz="914400">
              <a:lnSpc>
                <a:spcPct val="150000"/>
              </a:lnSpc>
              <a:buClrTx/>
              <a:buSzTx/>
              <a:buFontTx/>
              <a:buNone/>
              <a:defRPr/>
            </a:pP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电池的容量是用毫安·时</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(mA</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h)</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来表示的</a:t>
            </a:r>
            <a:r>
              <a:rPr kumimoji="0" lang="zh-CN" altLang="en-US"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，指</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电池在</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1h</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内可以放出或充入的电流量。</a:t>
            </a:r>
            <a:endPar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indent="457200" algn="just" defTabSz="914400">
              <a:lnSpc>
                <a:spcPct val="150000"/>
              </a:lnSpc>
              <a:buClrTx/>
              <a:buSzTx/>
              <a:buFontTx/>
              <a:buNone/>
              <a:defRPr/>
            </a:pP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例如，</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1000mA</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h</a:t>
            </a:r>
            <a:r>
              <a:rPr kumimoji="0" lang="zh-CN" altLang="en-US"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表示该</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电池能保持</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1000mA(1A)</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放电</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1h</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。但是，随着放电过程的进行，电池的放电能力在下降，其输出电压会缓慢下降，导致其剩余电量与放电时间并非是线性关系，所以不能说这个电池在</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500mA</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时能维持</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2h</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。不过电池的小电流放电时间总是大于大电流放电时间的，所以可以近似算出电池在其他电流情况下的放电时间。</a:t>
            </a:r>
            <a:endPar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indent="457200" algn="just" defTabSz="914400">
              <a:lnSpc>
                <a:spcPct val="150000"/>
              </a:lnSpc>
              <a:buClrTx/>
              <a:buSzTx/>
              <a:buFontTx/>
              <a:buNone/>
              <a:defRPr/>
            </a:pP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在实际多旋翼飞行过程中，有两种方式检测电池的剩余容量是否满足飞行安全的要求。一种方式是检测电池单节电压，另一种方式是实时检测电池输出电流</a:t>
            </a:r>
            <a:r>
              <a:rPr kumimoji="0" lang="zh-CN" altLang="en-US"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，再</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做积分计算。</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indent="457200" algn="just" defTabSz="914400">
              <a:lnSpc>
                <a:spcPct val="150000"/>
              </a:lnSpc>
              <a:buClrTx/>
              <a:buSzTx/>
              <a:buFontTx/>
              <a:buNone/>
              <a:defRPr/>
            </a:pPr>
            <a:r>
              <a:rPr kumimoji="0" lang="zh-CN" altLang="zh-CN" b="1"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注意：</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单电芯充满电电压为</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4.2V</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，放电完毕会降至</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3.0V(</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再低可能过放导致电池损坏</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，一般无人机在低于</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3.6V</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之前会电量报警。</a:t>
            </a:r>
            <a:endPar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charRg st="0"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
                                            <p:txEl>
                                              <p:charRg st="8" end="50"/>
                                            </p:txEl>
                                          </p:spTgt>
                                        </p:tgtEl>
                                        <p:attrNameLst>
                                          <p:attrName>style.visibility</p:attrName>
                                        </p:attrNameLst>
                                      </p:cBhvr>
                                      <p:to>
                                        <p:strVal val="visible"/>
                                      </p:to>
                                    </p:set>
                                    <p:animEffect transition="in" filter="fade">
                                      <p:cBhvr>
                                        <p:cTn id="11" dur="500"/>
                                        <p:tgtEl>
                                          <p:spTgt spid="10">
                                            <p:txEl>
                                              <p:charRg st="8" end="5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
                                            <p:txEl>
                                              <p:charRg st="50" end="211"/>
                                            </p:txEl>
                                          </p:spTgt>
                                        </p:tgtEl>
                                        <p:attrNameLst>
                                          <p:attrName>style.visibility</p:attrName>
                                        </p:attrNameLst>
                                      </p:cBhvr>
                                      <p:to>
                                        <p:strVal val="visible"/>
                                      </p:to>
                                    </p:set>
                                    <p:animEffect transition="in" filter="fade">
                                      <p:cBhvr>
                                        <p:cTn id="16" dur="500"/>
                                        <p:tgtEl>
                                          <p:spTgt spid="10">
                                            <p:txEl>
                                              <p:charRg st="50" end="21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xEl>
                                              <p:charRg st="211" end="289"/>
                                            </p:txEl>
                                          </p:spTgt>
                                        </p:tgtEl>
                                        <p:attrNameLst>
                                          <p:attrName>style.visibility</p:attrName>
                                        </p:attrNameLst>
                                      </p:cBhvr>
                                      <p:to>
                                        <p:strVal val="visible"/>
                                      </p:to>
                                    </p:set>
                                    <p:animEffect transition="in" filter="fade">
                                      <p:cBhvr>
                                        <p:cTn id="21" dur="500"/>
                                        <p:tgtEl>
                                          <p:spTgt spid="10">
                                            <p:txEl>
                                              <p:charRg st="211" end="289"/>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xEl>
                                              <p:charRg st="289" end="353"/>
                                            </p:txEl>
                                          </p:spTgt>
                                        </p:tgtEl>
                                        <p:attrNameLst>
                                          <p:attrName>style.visibility</p:attrName>
                                        </p:attrNameLst>
                                      </p:cBhvr>
                                      <p:to>
                                        <p:strVal val="visible"/>
                                      </p:to>
                                    </p:set>
                                    <p:animEffect transition="in" filter="fade">
                                      <p:cBhvr>
                                        <p:cTn id="26" dur="500"/>
                                        <p:tgtEl>
                                          <p:spTgt spid="10">
                                            <p:txEl>
                                              <p:charRg st="289" end="35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7762"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3.3.1</a:t>
            </a:r>
            <a:r>
              <a:rPr lang="zh-CN" altLang="en-US" sz="2700" dirty="0">
                <a:solidFill>
                  <a:schemeClr val="accent1"/>
                </a:solidFill>
                <a:latin typeface="华文楷体" panose="02010600040101010101" pitchFamily="2" charset="-122"/>
                <a:ea typeface="华文楷体" panose="02010600040101010101" pitchFamily="2" charset="-122"/>
              </a:rPr>
              <a:t>  动力系统简介及选配</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17765"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10" name="文本框 9"/>
          <p:cNvSpPr txBox="1"/>
          <p:nvPr/>
        </p:nvSpPr>
        <p:spPr>
          <a:xfrm>
            <a:off x="373063" y="928688"/>
            <a:ext cx="8428038" cy="5749925"/>
          </a:xfrm>
          <a:prstGeom prst="rect">
            <a:avLst/>
          </a:prstGeom>
          <a:noFill/>
        </p:spPr>
        <p:txBody>
          <a:bodyPr>
            <a:spAutoFit/>
          </a:bodyPr>
          <a:lstStyle/>
          <a:p>
            <a:pPr marR="0" indent="457200" algn="just" defTabSz="914400">
              <a:lnSpc>
                <a:spcPct val="150000"/>
              </a:lnSpc>
              <a:spcAft>
                <a:spcPts val="600"/>
              </a:spcAft>
              <a:buClrTx/>
              <a:buSzTx/>
              <a:buFontTx/>
              <a:buNone/>
              <a:defRPr/>
            </a:pPr>
            <a:r>
              <a:rPr kumimoji="0" lang="zh-CN" altLang="en-US" b="1"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b="1"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a:t>
            </a:r>
            <a:r>
              <a:rPr kumimoji="0" lang="zh-CN" altLang="en-US" b="1"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b="1"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充</a:t>
            </a:r>
            <a:r>
              <a:rPr kumimoji="0" lang="en-US" altLang="zh-CN" b="1"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a:t>
            </a:r>
            <a:r>
              <a:rPr kumimoji="0" lang="zh-CN" altLang="zh-CN" b="1"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放电倍率</a:t>
            </a:r>
            <a:endParaRPr kumimoji="0" lang="en-US" altLang="zh-CN" b="1"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indent="457200" algn="just" defTabSz="914400">
              <a:lnSpc>
                <a:spcPct val="150000"/>
              </a:lnSpc>
              <a:spcAft>
                <a:spcPts val="600"/>
              </a:spcAft>
              <a:buClrTx/>
              <a:buSzTx/>
              <a:buFontTx/>
              <a:buNone/>
              <a:defRPr/>
            </a:pP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一般充放电电流的大小常用充放电倍率来表示，即充放电倍率</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充放电电流</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额定容量。例如：额定容量为</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100A·h</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的电池用</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20A </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放电时，其放电倍率为</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0.2C</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indent="457200" algn="just" defTabSz="914400">
              <a:lnSpc>
                <a:spcPct val="150000"/>
              </a:lnSpc>
              <a:spcAft>
                <a:spcPts val="600"/>
              </a:spcAft>
              <a:buClrTx/>
              <a:buSzTx/>
              <a:buFontTx/>
              <a:buNone/>
              <a:defRPr/>
            </a:pP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电池的放电能力是以倍数，即放电倍率</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(C)</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来表示的，即按照电池的标准容量可达到的最大放电电流。此外，放电电流不但和</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C</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有关，还和容量相关，因此</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C</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小的电池有可能比</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C</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大的放电电流还要大。电池放电倍率是表示放电快慢的一种量度，越大表明放电越快。容量</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5000mA·h</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时的电池最大放电倍率为</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20C</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，其最大放电电流为 </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100A</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indent="457200" algn="just" defTabSz="914400">
              <a:lnSpc>
                <a:spcPct val="150000"/>
              </a:lnSpc>
              <a:spcAft>
                <a:spcPts val="600"/>
              </a:spcAft>
              <a:buClrTx/>
              <a:buSzTx/>
              <a:buFontTx/>
              <a:buNone/>
              <a:defRPr/>
            </a:pP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充电倍率一般用于充电时限制最大充电电流，以免充电电流过大损害电池使用寿命，计算方法与放电电流相同，也用</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C</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来表示。锂聚合物电池一般属于高倍率电池，可以给多旋翼无人机提供动力。放电电流不能超过其最大电流限制，否则可能烧坏电机。</a:t>
            </a:r>
            <a:endPar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indent="457200" algn="just" defTabSz="914400">
              <a:lnSpc>
                <a:spcPct val="150000"/>
              </a:lnSpc>
              <a:spcAft>
                <a:spcPts val="600"/>
              </a:spcAft>
              <a:buClrTx/>
              <a:buSzTx/>
              <a:buFontTx/>
              <a:buNone/>
              <a:defRPr/>
            </a:pPr>
            <a:r>
              <a:rPr kumimoji="0" lang="zh-CN" altLang="en-US" b="1"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注意：</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不能用低</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C</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的电池大电流充放电，这样会使电池迅速损坏，甚至自燃。</a:t>
            </a:r>
            <a:endPar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charRg st="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
                                            <p:txEl>
                                              <p:charRg st="10" end="87"/>
                                            </p:txEl>
                                          </p:spTgt>
                                        </p:tgtEl>
                                        <p:attrNameLst>
                                          <p:attrName>style.visibility</p:attrName>
                                        </p:attrNameLst>
                                      </p:cBhvr>
                                      <p:to>
                                        <p:strVal val="visible"/>
                                      </p:to>
                                    </p:set>
                                    <p:animEffect transition="in" filter="fade">
                                      <p:cBhvr>
                                        <p:cTn id="11" dur="500"/>
                                        <p:tgtEl>
                                          <p:spTgt spid="10">
                                            <p:txEl>
                                              <p:charRg st="10" end="87"/>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
                                            <p:txEl>
                                              <p:charRg st="87" end="244"/>
                                            </p:txEl>
                                          </p:spTgt>
                                        </p:tgtEl>
                                        <p:attrNameLst>
                                          <p:attrName>style.visibility</p:attrName>
                                        </p:attrNameLst>
                                      </p:cBhvr>
                                      <p:to>
                                        <p:strVal val="visible"/>
                                      </p:to>
                                    </p:set>
                                    <p:animEffect transition="in" filter="fade">
                                      <p:cBhvr>
                                        <p:cTn id="16" dur="500"/>
                                        <p:tgtEl>
                                          <p:spTgt spid="10">
                                            <p:txEl>
                                              <p:charRg st="87" end="24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xEl>
                                              <p:charRg st="244" end="356"/>
                                            </p:txEl>
                                          </p:spTgt>
                                        </p:tgtEl>
                                        <p:attrNameLst>
                                          <p:attrName>style.visibility</p:attrName>
                                        </p:attrNameLst>
                                      </p:cBhvr>
                                      <p:to>
                                        <p:strVal val="visible"/>
                                      </p:to>
                                    </p:set>
                                    <p:animEffect transition="in" filter="fade">
                                      <p:cBhvr>
                                        <p:cTn id="21" dur="500"/>
                                        <p:tgtEl>
                                          <p:spTgt spid="10">
                                            <p:txEl>
                                              <p:charRg st="244" end="35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xEl>
                                              <p:charRg st="356" end="391"/>
                                            </p:txEl>
                                          </p:spTgt>
                                        </p:tgtEl>
                                        <p:attrNameLst>
                                          <p:attrName>style.visibility</p:attrName>
                                        </p:attrNameLst>
                                      </p:cBhvr>
                                      <p:to>
                                        <p:strVal val="visible"/>
                                      </p:to>
                                    </p:set>
                                    <p:animEffect transition="in" filter="fade">
                                      <p:cBhvr>
                                        <p:cTn id="26" dur="500"/>
                                        <p:tgtEl>
                                          <p:spTgt spid="10">
                                            <p:txEl>
                                              <p:charRg st="356" end="39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10"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3.3.1</a:t>
            </a:r>
            <a:r>
              <a:rPr lang="zh-CN" altLang="en-US" sz="2700" dirty="0">
                <a:solidFill>
                  <a:schemeClr val="accent1"/>
                </a:solidFill>
                <a:latin typeface="华文楷体" panose="02010600040101010101" pitchFamily="2" charset="-122"/>
                <a:ea typeface="华文楷体" panose="02010600040101010101" pitchFamily="2" charset="-122"/>
              </a:rPr>
              <a:t>  动力系统简介及选配</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19813"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10" name="文本框 9"/>
          <p:cNvSpPr txBox="1"/>
          <p:nvPr/>
        </p:nvSpPr>
        <p:spPr>
          <a:xfrm>
            <a:off x="373063" y="866775"/>
            <a:ext cx="8428038" cy="3025775"/>
          </a:xfrm>
          <a:prstGeom prst="rect">
            <a:avLst/>
          </a:prstGeom>
          <a:noFill/>
        </p:spPr>
        <p:txBody>
          <a:bodyPr>
            <a:spAutoFit/>
          </a:bodyPr>
          <a:lstStyle/>
          <a:p>
            <a:pPr marR="0" indent="457200" algn="just" defTabSz="914400">
              <a:lnSpc>
                <a:spcPct val="150000"/>
              </a:lnSpc>
              <a:spcAft>
                <a:spcPts val="600"/>
              </a:spcAft>
              <a:buClrTx/>
              <a:buSzTx/>
              <a:buFontTx/>
              <a:buNone/>
              <a:defRPr/>
            </a:pPr>
            <a:r>
              <a:rPr kumimoji="0" lang="zh-CN" altLang="en-US" b="1"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b="1"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a:t>
            </a:r>
            <a:r>
              <a:rPr kumimoji="0" lang="zh-CN" altLang="en-US" b="1"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）电池串并联</a:t>
            </a:r>
            <a:endParaRPr kumimoji="0" lang="en-US" altLang="zh-CN" b="1"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indent="457200" algn="just" defTabSz="914400">
              <a:lnSpc>
                <a:spcPct val="150000"/>
              </a:lnSpc>
              <a:buClrTx/>
              <a:buSzTx/>
              <a:buFontTx/>
              <a:buNone/>
              <a:defRPr/>
            </a:pP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在无人机系统电池的串并联数表示方法中，经常用“</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XSXP”</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表示电芯并联或串联的情况。</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XS </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代表电池组中串联电池的个数，所以</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3S</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代表内有</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个电芯串联；</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XP </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代表并联电池的个数。因此，</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2100mA·h </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电芯名为</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3S4P</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的电池组共有</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12</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个电芯；单节电压</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3.7V</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3S1P</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表示</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片锂聚合物电池的串联，电压是</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11.1V</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2S2P</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电池表示</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2</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片锂聚合物电池的串联，然后</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2</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个这样的串联结构并联，总电压是</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7.4V</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，容量是单个电池的两倍。</a:t>
            </a:r>
            <a:endPar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 name="文本框 7"/>
          <p:cNvSpPr txBox="1"/>
          <p:nvPr/>
        </p:nvSpPr>
        <p:spPr>
          <a:xfrm>
            <a:off x="373063" y="3971925"/>
            <a:ext cx="8428038" cy="1706563"/>
          </a:xfrm>
          <a:prstGeom prst="rect">
            <a:avLst/>
          </a:prstGeom>
          <a:noFill/>
        </p:spPr>
        <p:txBody>
          <a:bodyPr>
            <a:spAutoFit/>
          </a:bodyPr>
          <a:lstStyle/>
          <a:p>
            <a:pPr marR="0" indent="457200" algn="just" defTabSz="914400">
              <a:lnSpc>
                <a:spcPct val="150000"/>
              </a:lnSpc>
              <a:buClrTx/>
              <a:buSzTx/>
              <a:buFontTx/>
              <a:buNone/>
              <a:defRPr/>
            </a:pPr>
            <a:r>
              <a:rPr kumimoji="0" lang="zh-CN" altLang="en-US" b="1"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a:t>
            </a:r>
            <a:r>
              <a:rPr kumimoji="0" lang="en-US" altLang="zh-CN" b="1"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5</a:t>
            </a:r>
            <a:r>
              <a:rPr kumimoji="0" lang="zh-CN" altLang="en-US" b="1"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）内阻</a:t>
            </a:r>
            <a:endParaRPr kumimoji="0" lang="en-US" altLang="zh-CN" b="1" kern="100" cap="none" spc="0" normalizeH="0" baseline="0" noProof="0" dirty="0">
              <a:latin typeface="Calibri" panose="020F0502020204030204" pitchFamily="34" charset="0"/>
              <a:ea typeface="宋体" panose="02010600030101010101" pitchFamily="2" charset="-122"/>
              <a:cs typeface="宋体" panose="02010600030101010101" pitchFamily="2" charset="-122"/>
            </a:endParaRPr>
          </a:p>
          <a:p>
            <a:pPr marR="0" indent="457200" algn="just" defTabSz="914400">
              <a:lnSpc>
                <a:spcPct val="150000"/>
              </a:lnSpc>
              <a:buClrTx/>
              <a:buSzTx/>
              <a:buFontTx/>
              <a:buNone/>
              <a:defRPr/>
            </a:pP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电池的内阻不是常数，在充放电过程中随时间不断变化，不是线性关系</a:t>
            </a:r>
            <a:r>
              <a:rPr kumimoji="0" lang="zh-CN" altLang="en-US"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a:t>
            </a: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常随着电池状态和使用寿命</a:t>
            </a:r>
            <a:r>
              <a:rPr kumimoji="0" lang="zh-CN" altLang="en-US"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的</a:t>
            </a: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变化而变化。电池的内阻很小，一般用毫欧的单位来定义。正常情况下，内阻小的电池的大电流放电能力强，内阻大的电池放电能力弱。</a:t>
            </a:r>
            <a:endParaRPr kumimoji="0" lang="zh-CN" altLang="en-US" kern="1200" cap="none" spc="0" normalizeH="0" baseline="0" noProof="0" dirty="0">
              <a:latin typeface="Calibri" panose="020F0502020204030204" pitchFamily="34" charset="0"/>
              <a:ea typeface="微软雅黑" panose="020B0503020204020204" pitchFamily="34" charset="-122"/>
              <a:cs typeface="+mn-cs"/>
            </a:endParaRPr>
          </a:p>
        </p:txBody>
      </p:sp>
      <p:sp>
        <p:nvSpPr>
          <p:cNvPr id="3" name="文本框 2"/>
          <p:cNvSpPr txBox="1"/>
          <p:nvPr/>
        </p:nvSpPr>
        <p:spPr>
          <a:xfrm>
            <a:off x="373063" y="5757863"/>
            <a:ext cx="8428038" cy="874713"/>
          </a:xfrm>
          <a:prstGeom prst="rect">
            <a:avLst/>
          </a:prstGeom>
          <a:noFill/>
        </p:spPr>
        <p:txBody>
          <a:bodyPr>
            <a:spAutoFit/>
          </a:bodyPr>
          <a:lstStyle/>
          <a:p>
            <a:pPr marR="0" indent="457200" algn="just" defTabSz="914400">
              <a:lnSpc>
                <a:spcPct val="150000"/>
              </a:lnSpc>
              <a:buClrTx/>
              <a:buSzTx/>
              <a:buFontTx/>
              <a:buNone/>
              <a:defRPr/>
            </a:pPr>
            <a:r>
              <a:rPr kumimoji="0" lang="zh-CN" altLang="en-US" b="1"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a:t>
            </a:r>
            <a:r>
              <a:rPr kumimoji="0" lang="en-US" altLang="zh-CN" b="1"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6</a:t>
            </a:r>
            <a:r>
              <a:rPr kumimoji="0" lang="zh-CN" altLang="en-US" b="1"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）能力密度</a:t>
            </a:r>
            <a:endParaRPr kumimoji="0" lang="en-US" altLang="zh-CN" b="1" kern="100" cap="none" spc="0" normalizeH="0" baseline="0" noProof="0" dirty="0">
              <a:latin typeface="Calibri" panose="020F0502020204030204" pitchFamily="34" charset="0"/>
              <a:ea typeface="宋体" panose="02010600030101010101" pitchFamily="2" charset="-122"/>
              <a:cs typeface="宋体" panose="02010600030101010101" pitchFamily="2" charset="-122"/>
            </a:endParaRPr>
          </a:p>
          <a:p>
            <a:pPr marR="0" indent="457200" algn="just" defTabSz="914400">
              <a:lnSpc>
                <a:spcPct val="150000"/>
              </a:lnSpc>
              <a:buClrTx/>
              <a:buSzTx/>
              <a:buFontTx/>
              <a:buNone/>
              <a:defRPr/>
            </a:pP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能量密度指在一定的空间或质量物质中储存能量的大小</a:t>
            </a:r>
            <a:r>
              <a:rPr kumimoji="0" lang="zh-CN" altLang="en-US"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a:t>
            </a:r>
            <a:endParaRPr kumimoji="0" lang="zh-CN" altLang="en-US" kern="1200" cap="none" spc="0" normalizeH="0" baseline="0" noProof="0" dirty="0">
              <a:latin typeface="Calibri" panose="020F0502020204030204" pitchFamily="34" charset="0"/>
              <a:ea typeface="微软雅黑" panose="020B0503020204020204" pitchFamily="34" charset="-122"/>
              <a:cs typeface="+mn-cs"/>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P spid="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1858"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3.3.1</a:t>
            </a:r>
            <a:r>
              <a:rPr lang="zh-CN" altLang="en-US" sz="2700" dirty="0">
                <a:solidFill>
                  <a:schemeClr val="accent1"/>
                </a:solidFill>
                <a:latin typeface="华文楷体" panose="02010600040101010101" pitchFamily="2" charset="-122"/>
                <a:ea typeface="华文楷体" panose="02010600040101010101" pitchFamily="2" charset="-122"/>
              </a:rPr>
              <a:t>  动力系统简介及选配</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21861"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10" name="文本框 9"/>
          <p:cNvSpPr txBox="1"/>
          <p:nvPr/>
        </p:nvSpPr>
        <p:spPr>
          <a:xfrm>
            <a:off x="373063" y="849313"/>
            <a:ext cx="8428038" cy="3856038"/>
          </a:xfrm>
          <a:prstGeom prst="rect">
            <a:avLst/>
          </a:prstGeom>
          <a:noFill/>
        </p:spPr>
        <p:txBody>
          <a:bodyPr>
            <a:spAutoFit/>
          </a:bodyPr>
          <a:lstStyle/>
          <a:p>
            <a:pPr marL="285750" marR="0" indent="-285750" algn="just" defTabSz="914400">
              <a:lnSpc>
                <a:spcPct val="150000"/>
              </a:lnSpc>
              <a:spcAft>
                <a:spcPts val="0"/>
              </a:spcAft>
              <a:buClrTx/>
              <a:buSzTx/>
              <a:buFont typeface="Wingdings" panose="05000000000000000000" pitchFamily="2" charset="2"/>
              <a:buChar char="u"/>
              <a:defRPr/>
            </a:pPr>
            <a:r>
              <a:rPr kumimoji="0" lang="zh-CN" altLang="en-US" b="1" kern="100" cap="none" spc="0" normalizeH="0" baseline="0" noProof="0" dirty="0">
                <a:solidFill>
                  <a:srgbClr val="7030A0"/>
                </a:solidFill>
                <a:latin typeface="Times New Roman" panose="02020603050405020304" pitchFamily="18" charset="0"/>
                <a:ea typeface="宋体" panose="02010600030101010101" pitchFamily="2" charset="-122"/>
                <a:cs typeface="Times New Roman" panose="02020603050405020304" pitchFamily="18" charset="0"/>
              </a:rPr>
              <a:t>电池选用原则</a:t>
            </a:r>
            <a:endParaRPr kumimoji="0" lang="en-US" altLang="zh-CN" b="1" kern="100" cap="none" spc="0" normalizeH="0" baseline="0" noProof="0" dirty="0">
              <a:solidFill>
                <a:srgbClr val="7030A0"/>
              </a:solidFill>
              <a:latin typeface="Times New Roman" panose="02020603050405020304" pitchFamily="18" charset="0"/>
              <a:ea typeface="宋体" panose="02010600030101010101" pitchFamily="2" charset="-122"/>
              <a:cs typeface="Times New Roman" panose="02020603050405020304" pitchFamily="18" charset="0"/>
            </a:endParaRPr>
          </a:p>
          <a:p>
            <a:pPr marR="0" algn="just" defTabSz="914400">
              <a:lnSpc>
                <a:spcPct val="150000"/>
              </a:lnSpc>
              <a:buClrTx/>
              <a:buSzTx/>
              <a:buFontTx/>
              <a:buNone/>
              <a:defRPr/>
            </a:pP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 </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电池输出电流一定要大于电动机的最大电流。</a:t>
            </a:r>
            <a:endPar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algn="just" defTabSz="914400">
              <a:lnSpc>
                <a:spcPct val="150000"/>
              </a:lnSpc>
              <a:buClrTx/>
              <a:buSzTx/>
              <a:buFontTx/>
              <a:buNone/>
              <a:defRPr/>
            </a:pP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b. </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电动机工作电压由电调决定，而电调电压由电池输出决定，所以电池的电压要等于或小于电动机的最大电压。</a:t>
            </a:r>
            <a:endPar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algn="just" defTabSz="914400">
              <a:lnSpc>
                <a:spcPct val="150000"/>
              </a:lnSpc>
              <a:buClrTx/>
              <a:buSzTx/>
              <a:buFontTx/>
              <a:buNone/>
              <a:defRPr/>
            </a:pP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c. </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电池电压不能超过电调最高承载电压。</a:t>
            </a:r>
            <a:endPar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algn="just" defTabSz="914400">
              <a:lnSpc>
                <a:spcPct val="150000"/>
              </a:lnSpc>
              <a:buClrTx/>
              <a:buSzTx/>
              <a:buFontTx/>
              <a:buNone/>
              <a:defRPr/>
            </a:pP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d. </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电池的放电电流达不到电调的电流时，电调就发挥不了最高性能，而且电池会发热，甚至爆炸，所以一般要求电池的持续输出电流大于电调的最大持续输出电流。</a:t>
            </a:r>
            <a:endPar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algn="just" defTabSz="914400">
              <a:lnSpc>
                <a:spcPct val="150000"/>
              </a:lnSpc>
              <a:buClrTx/>
              <a:buSzTx/>
              <a:buFontTx/>
              <a:buNone/>
              <a:defRPr/>
            </a:pP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e. </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电池容量与无人机续航能力密切相关，电池容量越大，续航能力越强。但不同尺寸的机架选用的电池容量不一样，常见搭配见表</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3-6</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3" name="表格 2"/>
          <p:cNvGraphicFramePr>
            <a:graphicFrameLocks noGrp="1"/>
          </p:cNvGraphicFramePr>
          <p:nvPr/>
        </p:nvGraphicFramePr>
        <p:xfrm>
          <a:off x="1428750" y="5310188"/>
          <a:ext cx="6286500" cy="1398588"/>
        </p:xfrm>
        <a:graphic>
          <a:graphicData uri="http://schemas.openxmlformats.org/drawingml/2006/table">
            <a:tbl>
              <a:tblPr>
                <a:tableStyleId>{5C22544A-7EE6-4342-B048-85BDC9FD1C3A}</a:tableStyleId>
              </a:tblPr>
              <a:tblGrid>
                <a:gridCol w="955850"/>
                <a:gridCol w="1877812"/>
                <a:gridCol w="1436960"/>
                <a:gridCol w="2015879"/>
              </a:tblGrid>
              <a:tr h="487725">
                <a:tc>
                  <a:txBody>
                    <a:bodyPr/>
                    <a:lstStyle/>
                    <a:p>
                      <a:pPr algn="ctr">
                        <a:lnSpc>
                          <a:spcPct val="100000"/>
                        </a:lnSpc>
                      </a:pPr>
                      <a:r>
                        <a:rPr lang="zh-CN" sz="1400" b="0" kern="100" dirty="0">
                          <a:effectLst/>
                          <a:latin typeface="Times New Roman" panose="02020603050405020304" pitchFamily="18" charset="0"/>
                          <a:ea typeface="宋体" panose="02010600030101010101" pitchFamily="2" charset="-122"/>
                          <a:cs typeface="Times New Roman" panose="02020603050405020304" pitchFamily="18" charset="0"/>
                        </a:rPr>
                        <a:t>机型</a:t>
                      </a:r>
                      <a:endParaRPr lang="zh-CN" sz="14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2" marR="68582" marT="9522" marB="0" anchor="ctr"/>
                </a:tc>
                <a:tc>
                  <a:txBody>
                    <a:bodyPr/>
                    <a:lstStyle/>
                    <a:p>
                      <a:pPr algn="ctr">
                        <a:lnSpc>
                          <a:spcPct val="100000"/>
                        </a:lnSpc>
                      </a:pPr>
                      <a:r>
                        <a:rPr lang="zh-CN" sz="1400" b="0" kern="100" dirty="0">
                          <a:effectLst/>
                          <a:latin typeface="Times New Roman" panose="02020603050405020304" pitchFamily="18" charset="0"/>
                          <a:ea typeface="宋体" panose="02010600030101010101" pitchFamily="2" charset="-122"/>
                          <a:cs typeface="Times New Roman" panose="02020603050405020304" pitchFamily="18" charset="0"/>
                        </a:rPr>
                        <a:t>常用电池</a:t>
                      </a:r>
                      <a:r>
                        <a:rPr lang="zh-CN" altLang="en-US" sz="1400" b="0" kern="100" dirty="0">
                          <a:effectLst/>
                          <a:latin typeface="Times New Roman" panose="02020603050405020304" pitchFamily="18" charset="0"/>
                          <a:ea typeface="宋体" panose="02010600030101010101" pitchFamily="2" charset="-122"/>
                          <a:cs typeface="Times New Roman" panose="02020603050405020304" pitchFamily="18" charset="0"/>
                        </a:rPr>
                        <a:t>搭配</a:t>
                      </a:r>
                      <a:endParaRPr lang="zh-CN" sz="14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2" marR="68582" marT="9522" marB="0" anchor="ctr"/>
                </a:tc>
                <a:tc>
                  <a:txBody>
                    <a:bodyPr/>
                    <a:lstStyle/>
                    <a:p>
                      <a:pPr algn="ctr">
                        <a:lnSpc>
                          <a:spcPct val="100000"/>
                        </a:lnSpc>
                      </a:pPr>
                      <a:r>
                        <a:rPr lang="zh-CN" sz="1400" b="0" kern="100" dirty="0">
                          <a:effectLst/>
                          <a:latin typeface="Times New Roman" panose="02020603050405020304" pitchFamily="18" charset="0"/>
                          <a:ea typeface="宋体" panose="02010600030101010101" pitchFamily="2" charset="-122"/>
                          <a:cs typeface="Times New Roman" panose="02020603050405020304" pitchFamily="18" charset="0"/>
                        </a:rPr>
                        <a:t>机型</a:t>
                      </a:r>
                      <a:endParaRPr lang="zh-CN" sz="14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2" marR="68582" marT="9522" marB="0" anchor="ctr"/>
                </a:tc>
                <a:tc>
                  <a:txBody>
                    <a:bodyPr/>
                    <a:lstStyle/>
                    <a:p>
                      <a:pPr algn="ctr">
                        <a:lnSpc>
                          <a:spcPct val="100000"/>
                        </a:lnSpc>
                      </a:pPr>
                      <a:r>
                        <a:rPr lang="zh-CN" sz="1400" b="0" kern="100" dirty="0">
                          <a:effectLst/>
                          <a:latin typeface="Times New Roman" panose="02020603050405020304" pitchFamily="18" charset="0"/>
                          <a:ea typeface="宋体" panose="02010600030101010101" pitchFamily="2" charset="-122"/>
                          <a:cs typeface="Times New Roman" panose="02020603050405020304" pitchFamily="18" charset="0"/>
                        </a:rPr>
                        <a:t>常用电池</a:t>
                      </a:r>
                      <a:r>
                        <a:rPr lang="zh-CN" altLang="en-US" sz="1400" b="0" kern="100" dirty="0">
                          <a:effectLst/>
                          <a:latin typeface="Times New Roman" panose="02020603050405020304" pitchFamily="18" charset="0"/>
                          <a:ea typeface="宋体" panose="02010600030101010101" pitchFamily="2" charset="-122"/>
                          <a:cs typeface="Times New Roman" panose="02020603050405020304" pitchFamily="18" charset="0"/>
                        </a:rPr>
                        <a:t>搭配</a:t>
                      </a:r>
                      <a:endParaRPr lang="zh-CN" sz="1400" b="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2" marR="68582" marT="9522" marB="0" anchor="ctr"/>
                </a:tc>
              </a:tr>
              <a:tr h="455431">
                <a:tc>
                  <a:txBody>
                    <a:bodyPr/>
                    <a:lstStyle/>
                    <a:p>
                      <a:pPr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QAV180</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2" marR="68582" marT="9522" marB="0" anchor="ctr"/>
                </a:tc>
                <a:tc>
                  <a:txBody>
                    <a:bodyPr/>
                    <a:lstStyle/>
                    <a:p>
                      <a:pPr algn="ctr">
                        <a:lnSpc>
                          <a:spcPct val="100000"/>
                        </a:lnSpc>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3S 1300mAh 25C/45C</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2" marR="68582" marT="9522" marB="0" anchor="ctr"/>
                </a:tc>
                <a:tc>
                  <a:txBody>
                    <a:bodyPr/>
                    <a:lstStyle/>
                    <a:p>
                      <a:pPr algn="ctr">
                        <a:lnSpc>
                          <a:spcPct val="100000"/>
                        </a:lnSpc>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F330</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2" marR="68582" marT="9522" marB="0" anchor="ctr"/>
                </a:tc>
                <a:tc>
                  <a:txBody>
                    <a:bodyPr/>
                    <a:lstStyle/>
                    <a:p>
                      <a:pPr algn="ctr">
                        <a:lnSpc>
                          <a:spcPct val="100000"/>
                        </a:lnSpc>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3S 2600mAh 25C/45C</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2" marR="68582" marT="9522" marB="0" anchor="ctr"/>
                </a:tc>
              </a:tr>
              <a:tr h="455431">
                <a:tc>
                  <a:txBody>
                    <a:bodyPr/>
                    <a:lstStyle/>
                    <a:p>
                      <a:pPr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QAV250</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2" marR="68582" marT="9522" marB="0" anchor="ctr"/>
                </a:tc>
                <a:tc>
                  <a:txBody>
                    <a:bodyPr/>
                    <a:lstStyle/>
                    <a:p>
                      <a:pPr algn="ctr">
                        <a:lnSpc>
                          <a:spcPct val="100000"/>
                        </a:lnSpc>
                      </a:pPr>
                      <a:r>
                        <a:rPr lang="en-US" sz="1400" kern="100">
                          <a:effectLst/>
                          <a:latin typeface="Times New Roman" panose="02020603050405020304" pitchFamily="18" charset="0"/>
                          <a:ea typeface="宋体" panose="02010600030101010101" pitchFamily="2" charset="-122"/>
                          <a:cs typeface="Times New Roman" panose="02020603050405020304" pitchFamily="18" charset="0"/>
                        </a:rPr>
                        <a:t>3S 2200mAh 25C/45C</a:t>
                      </a:r>
                      <a:endParaRPr lang="zh-CN" sz="14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2" marR="68582" marT="9522" marB="0" anchor="ctr"/>
                </a:tc>
                <a:tc>
                  <a:txBody>
                    <a:bodyPr/>
                    <a:lstStyle/>
                    <a:p>
                      <a:pPr algn="ctr">
                        <a:lnSpc>
                          <a:spcPct val="100000"/>
                        </a:lnSpc>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F450</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2" marR="68582" marT="9522" marB="0" anchor="ctr"/>
                </a:tc>
                <a:tc>
                  <a:txBody>
                    <a:bodyPr/>
                    <a:lstStyle/>
                    <a:p>
                      <a:pPr algn="ctr">
                        <a:lnSpc>
                          <a:spcPct val="100000"/>
                        </a:lnSpc>
                      </a:pPr>
                      <a:r>
                        <a:rPr lang="en-US" sz="1400" kern="100" dirty="0">
                          <a:effectLst/>
                          <a:latin typeface="Times New Roman" panose="02020603050405020304" pitchFamily="18" charset="0"/>
                          <a:ea typeface="宋体" panose="02010600030101010101" pitchFamily="2" charset="-122"/>
                          <a:cs typeface="Times New Roman" panose="02020603050405020304" pitchFamily="18" charset="0"/>
                        </a:rPr>
                        <a:t>3S 3300mAh 25C/45C</a:t>
                      </a:r>
                      <a:endParaRPr 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2" marR="68582" marT="9522" marB="0" anchor="ctr"/>
                </a:tc>
              </a:tr>
            </a:tbl>
          </a:graphicData>
        </a:graphic>
      </p:graphicFrame>
      <p:sp>
        <p:nvSpPr>
          <p:cNvPr id="11" name="文本框 10"/>
          <p:cNvSpPr txBox="1"/>
          <p:nvPr/>
        </p:nvSpPr>
        <p:spPr>
          <a:xfrm>
            <a:off x="2940050" y="4838700"/>
            <a:ext cx="3263900" cy="338138"/>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表</a:t>
            </a:r>
            <a:r>
              <a:rPr kumimoji="0" lang="en-US" altLang="zh-CN" sz="16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3-6 </a:t>
            </a:r>
            <a:r>
              <a:rPr kumimoji="0" lang="zh-CN" altLang="zh-CN" sz="16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电池与机架的常用搭配</a:t>
            </a:r>
            <a:endParaRPr kumimoji="0"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4"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3.1.1</a:t>
            </a:r>
            <a:r>
              <a:rPr lang="zh-CN" altLang="en-US" sz="2700" dirty="0">
                <a:solidFill>
                  <a:schemeClr val="accent1"/>
                </a:solidFill>
                <a:latin typeface="华文楷体" panose="02010600040101010101" pitchFamily="2" charset="-122"/>
                <a:ea typeface="华文楷体" panose="02010600040101010101" pitchFamily="2" charset="-122"/>
              </a:rPr>
              <a:t>  多旋翼无人机的基本组成</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3317"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pic>
        <p:nvPicPr>
          <p:cNvPr id="17414" name="图片 46"/>
          <p:cNvPicPr>
            <a:picLocks noChangeAspect="1"/>
          </p:cNvPicPr>
          <p:nvPr/>
        </p:nvPicPr>
        <p:blipFill>
          <a:blip r:embed="rId2"/>
          <a:stretch>
            <a:fillRect/>
          </a:stretch>
        </p:blipFill>
        <p:spPr>
          <a:xfrm>
            <a:off x="352425" y="920750"/>
            <a:ext cx="8439150" cy="5424488"/>
          </a:xfrm>
          <a:prstGeom prst="rect">
            <a:avLst/>
          </a:prstGeom>
          <a:noFill/>
          <a:ln w="9525">
            <a:noFill/>
          </a:ln>
        </p:spPr>
      </p:pic>
      <p:sp>
        <p:nvSpPr>
          <p:cNvPr id="13" name="文本框 12"/>
          <p:cNvSpPr txBox="1"/>
          <p:nvPr/>
        </p:nvSpPr>
        <p:spPr>
          <a:xfrm>
            <a:off x="3216275" y="6475413"/>
            <a:ext cx="2711450" cy="338138"/>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图</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3-1 </a:t>
            </a: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多旋翼无人机组成</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414"/>
                                        </p:tgtEl>
                                        <p:attrNameLst>
                                          <p:attrName>style.visibility</p:attrName>
                                        </p:attrNameLst>
                                      </p:cBhvr>
                                      <p:to>
                                        <p:strVal val="visible"/>
                                      </p:to>
                                    </p:set>
                                    <p:anim calcmode="lin" valueType="num">
                                      <p:cBhvr additive="base">
                                        <p:cTn id="7" dur="500" fill="hold"/>
                                        <p:tgtEl>
                                          <p:spTgt spid="17414"/>
                                        </p:tgtEl>
                                        <p:attrNameLst>
                                          <p:attrName>ppt_x</p:attrName>
                                        </p:attrNameLst>
                                      </p:cBhvr>
                                      <p:tavLst>
                                        <p:tav tm="0">
                                          <p:val>
                                            <p:strVal val="#ppt_x"/>
                                          </p:val>
                                        </p:tav>
                                        <p:tav tm="100000">
                                          <p:val>
                                            <p:strVal val="#ppt_x"/>
                                          </p:val>
                                        </p:tav>
                                      </p:tavLst>
                                    </p:anim>
                                    <p:anim calcmode="lin" valueType="num">
                                      <p:cBhvr additive="base">
                                        <p:cTn id="8" dur="500" fill="hold"/>
                                        <p:tgtEl>
                                          <p:spTgt spid="174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3906"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3.3.2</a:t>
            </a:r>
            <a:r>
              <a:rPr lang="zh-CN" altLang="en-US" sz="2700" dirty="0">
                <a:solidFill>
                  <a:schemeClr val="accent1"/>
                </a:solidFill>
                <a:latin typeface="华文楷体" panose="02010600040101010101" pitchFamily="2" charset="-122"/>
                <a:ea typeface="华文楷体" panose="02010600040101010101" pitchFamily="2" charset="-122"/>
              </a:rPr>
              <a:t>  动力系统的组装步骤</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23909"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130054" name="文本框 14"/>
          <p:cNvSpPr txBox="1"/>
          <p:nvPr/>
        </p:nvSpPr>
        <p:spPr>
          <a:xfrm>
            <a:off x="373063" y="1446213"/>
            <a:ext cx="8428037" cy="455612"/>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457200" algn="just">
              <a:lnSpc>
                <a:spcPct val="150000"/>
              </a:lnSpc>
              <a:spcBef>
                <a:spcPct val="0"/>
              </a:spcBef>
              <a:spcAft>
                <a:spcPts val="600"/>
              </a:spcAft>
              <a:buFontTx/>
              <a:buNone/>
            </a:pPr>
            <a:r>
              <a:rPr lang="zh-CN" altLang="en-US" sz="1800" dirty="0">
                <a:latin typeface="Times New Roman" panose="02020603050405020304" pitchFamily="18" charset="0"/>
                <a:ea typeface="宋体" panose="02010600030101010101" pitchFamily="2" charset="-122"/>
              </a:rPr>
              <a:t>电机与电调的连接方式：直接连接、交叉连接。</a:t>
            </a:r>
            <a:endParaRPr lang="zh-CN" altLang="en-US" sz="1800" dirty="0">
              <a:latin typeface="Times New Roman" panose="02020603050405020304" pitchFamily="18" charset="0"/>
              <a:ea typeface="宋体" panose="02010600030101010101" pitchFamily="2" charset="-122"/>
            </a:endParaRPr>
          </a:p>
        </p:txBody>
      </p:sp>
      <p:sp>
        <p:nvSpPr>
          <p:cNvPr id="3" name="矩形: 圆角 2"/>
          <p:cNvSpPr/>
          <p:nvPr/>
        </p:nvSpPr>
        <p:spPr>
          <a:xfrm>
            <a:off x="373063" y="884238"/>
            <a:ext cx="3133725" cy="444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just"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lt1"/>
                </a:solidFill>
                <a:effectLst/>
                <a:uLnTx/>
                <a:uFillTx/>
                <a:latin typeface="+mn-lt"/>
                <a:ea typeface="+mn-ea"/>
                <a:cs typeface="+mn-cs"/>
              </a:rPr>
              <a:t>一、电机与电调的连接方式</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pic>
        <p:nvPicPr>
          <p:cNvPr id="130056" name="图片 162"/>
          <p:cNvPicPr>
            <a:picLocks noChangeAspect="1"/>
          </p:cNvPicPr>
          <p:nvPr/>
        </p:nvPicPr>
        <p:blipFill>
          <a:blip r:embed="rId2"/>
          <a:stretch>
            <a:fillRect/>
          </a:stretch>
        </p:blipFill>
        <p:spPr>
          <a:xfrm>
            <a:off x="2055813" y="4257675"/>
            <a:ext cx="5062537" cy="1465263"/>
          </a:xfrm>
          <a:prstGeom prst="rect">
            <a:avLst/>
          </a:prstGeom>
          <a:noFill/>
          <a:ln w="9525">
            <a:noFill/>
          </a:ln>
        </p:spPr>
      </p:pic>
      <p:sp>
        <p:nvSpPr>
          <p:cNvPr id="12" name="文本框 11"/>
          <p:cNvSpPr txBox="1"/>
          <p:nvPr/>
        </p:nvSpPr>
        <p:spPr>
          <a:xfrm>
            <a:off x="3313113" y="5973763"/>
            <a:ext cx="3094038" cy="338138"/>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图</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3-26 </a:t>
            </a: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电调与电机直接连接</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sp>
        <p:nvSpPr>
          <p:cNvPr id="13" name="文本框 12"/>
          <p:cNvSpPr txBox="1"/>
          <p:nvPr/>
        </p:nvSpPr>
        <p:spPr>
          <a:xfrm>
            <a:off x="373063" y="2019300"/>
            <a:ext cx="8428038" cy="1778000"/>
          </a:xfrm>
          <a:prstGeom prst="rect">
            <a:avLst/>
          </a:prstGeom>
          <a:noFill/>
          <a:ln>
            <a:solidFill>
              <a:schemeClr val="accent1"/>
            </a:solidFill>
          </a:ln>
        </p:spPr>
        <p:txBody>
          <a:bodyPr>
            <a:spAutoFit/>
          </a:bodyPr>
          <a:lstStyle/>
          <a:p>
            <a:pPr marL="720090" marR="0" indent="-285750" algn="just" defTabSz="914400">
              <a:lnSpc>
                <a:spcPct val="150000"/>
              </a:lnSpc>
              <a:spcAft>
                <a:spcPts val="600"/>
              </a:spcAft>
              <a:buClrTx/>
              <a:buSzTx/>
              <a:buFont typeface="Wingdings" panose="05000000000000000000" pitchFamily="2" charset="2"/>
              <a:buChar char="p"/>
              <a:defRPr/>
            </a:pPr>
            <a:r>
              <a:rPr kumimoji="0" lang="zh-CN" altLang="en-US" b="1"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电调与电机直接连接</a:t>
            </a:r>
            <a:endParaRPr kumimoji="0" lang="en-US" altLang="zh-CN" b="1"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indent="457200" algn="just" defTabSz="914400">
              <a:lnSpc>
                <a:spcPct val="150000"/>
              </a:lnSpc>
              <a:buClrTx/>
              <a:buSzTx/>
              <a:buFontTx/>
              <a:buNone/>
              <a:defRPr/>
            </a:pP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因为电池输入的是直流电，电流需要电子调速器将其变成三相交流电，还需要从遥控器接收机那里接收控制信号，控制电机的转速。如图</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3-26</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所示，在电调与电机的直接连接中，采用电调的</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根输出线与电机的</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根输入线直接焊接的方式。</a:t>
            </a:r>
            <a:endParaRPr kumimoji="0" lang="zh-CN"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30054"/>
                                        </p:tgtEl>
                                        <p:attrNameLst>
                                          <p:attrName>style.visibility</p:attrName>
                                        </p:attrNameLst>
                                      </p:cBhvr>
                                      <p:to>
                                        <p:strVal val="visible"/>
                                      </p:to>
                                    </p:set>
                                    <p:animEffect transition="in" filter="fade">
                                      <p:cBhvr>
                                        <p:cTn id="13" dur="500"/>
                                        <p:tgtEl>
                                          <p:spTgt spid="13005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0056"/>
                                        </p:tgtEl>
                                        <p:attrNameLst>
                                          <p:attrName>style.visibility</p:attrName>
                                        </p:attrNameLst>
                                      </p:cBhvr>
                                      <p:to>
                                        <p:strVal val="visible"/>
                                      </p:to>
                                    </p:set>
                                    <p:anim calcmode="lin" valueType="num">
                                      <p:cBhvr additive="base">
                                        <p:cTn id="23" dur="500" fill="hold"/>
                                        <p:tgtEl>
                                          <p:spTgt spid="130056"/>
                                        </p:tgtEl>
                                        <p:attrNameLst>
                                          <p:attrName>ppt_x</p:attrName>
                                        </p:attrNameLst>
                                      </p:cBhvr>
                                      <p:tavLst>
                                        <p:tav tm="0">
                                          <p:val>
                                            <p:strVal val="#ppt_x"/>
                                          </p:val>
                                        </p:tav>
                                        <p:tav tm="100000">
                                          <p:val>
                                            <p:strVal val="#ppt_x"/>
                                          </p:val>
                                        </p:tav>
                                      </p:tavLst>
                                    </p:anim>
                                    <p:anim calcmode="lin" valueType="num">
                                      <p:cBhvr additive="base">
                                        <p:cTn id="24" dur="500" fill="hold"/>
                                        <p:tgtEl>
                                          <p:spTgt spid="13005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4" grpId="0"/>
      <p:bldP spid="3" grpId="0" animBg="1"/>
      <p:bldP spid="12" grpId="0"/>
      <p:bldP spid="1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5954"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3.3.2</a:t>
            </a:r>
            <a:r>
              <a:rPr lang="zh-CN" altLang="en-US" sz="2700" dirty="0">
                <a:solidFill>
                  <a:schemeClr val="accent1"/>
                </a:solidFill>
                <a:latin typeface="华文楷体" panose="02010600040101010101" pitchFamily="2" charset="-122"/>
                <a:ea typeface="华文楷体" panose="02010600040101010101" pitchFamily="2" charset="-122"/>
              </a:rPr>
              <a:t>  动力系统的组装步骤</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25957"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12" name="文本框 11"/>
          <p:cNvSpPr txBox="1"/>
          <p:nvPr/>
        </p:nvSpPr>
        <p:spPr>
          <a:xfrm>
            <a:off x="3313113" y="4389438"/>
            <a:ext cx="3094038" cy="339725"/>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图</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3-27 </a:t>
            </a: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电调与电机</a:t>
            </a:r>
            <a:r>
              <a:rPr kumimoji="0" lang="zh-CN" altLang="en-US"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交叉</a:t>
            </a: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连接</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sp>
        <p:nvSpPr>
          <p:cNvPr id="13" name="文本框 12"/>
          <p:cNvSpPr txBox="1"/>
          <p:nvPr/>
        </p:nvSpPr>
        <p:spPr>
          <a:xfrm>
            <a:off x="373063" y="962025"/>
            <a:ext cx="8428038" cy="1627188"/>
          </a:xfrm>
          <a:prstGeom prst="rect">
            <a:avLst/>
          </a:prstGeom>
          <a:noFill/>
          <a:ln>
            <a:solidFill>
              <a:schemeClr val="accent1"/>
            </a:solidFill>
          </a:ln>
        </p:spPr>
        <p:txBody>
          <a:bodyPr>
            <a:spAutoFit/>
          </a:bodyPr>
          <a:lstStyle/>
          <a:p>
            <a:pPr marL="720090" marR="0" indent="-285750" algn="just" defTabSz="914400">
              <a:lnSpc>
                <a:spcPct val="150000"/>
              </a:lnSpc>
              <a:spcAft>
                <a:spcPts val="600"/>
              </a:spcAft>
              <a:buClrTx/>
              <a:buSzTx/>
              <a:buFont typeface="Wingdings" panose="05000000000000000000" pitchFamily="2" charset="2"/>
              <a:buChar char="p"/>
              <a:defRPr/>
            </a:pPr>
            <a:r>
              <a:rPr kumimoji="0" lang="zh-CN" altLang="en-US" b="1"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电调与电机交叉连接</a:t>
            </a:r>
            <a:endParaRPr kumimoji="0" lang="en-US" altLang="zh-CN" b="1"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indent="457200" algn="just" defTabSz="914400">
              <a:lnSpc>
                <a:spcPct val="130000"/>
              </a:lnSpc>
              <a:buClrTx/>
              <a:buSzTx/>
              <a:buFontTx/>
              <a:buNone/>
              <a:defRPr/>
            </a:pP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电机为飞行器提供动力，由电调输出的三相交流电驱动。三条线中互换两条会将电机的转向反向。电机不直接连接电池。如图</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3-27</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所示，把电调的</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2</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根输出线与电机的</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2</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根输入线互换，即可改变电机的旋转方向。</a:t>
            </a:r>
            <a:endParaRPr kumimoji="0" lang="zh-CN" altLang="zh-CN"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32104" name="图片 163"/>
          <p:cNvPicPr>
            <a:picLocks noChangeAspect="1"/>
          </p:cNvPicPr>
          <p:nvPr/>
        </p:nvPicPr>
        <p:blipFill>
          <a:blip r:embed="rId2"/>
          <a:stretch>
            <a:fillRect/>
          </a:stretch>
        </p:blipFill>
        <p:spPr>
          <a:xfrm>
            <a:off x="1835150" y="2711450"/>
            <a:ext cx="5473700" cy="1584325"/>
          </a:xfrm>
          <a:prstGeom prst="rect">
            <a:avLst/>
          </a:prstGeom>
          <a:noFill/>
          <a:ln w="9525">
            <a:noFill/>
          </a:ln>
        </p:spPr>
      </p:pic>
      <p:sp>
        <p:nvSpPr>
          <p:cNvPr id="132105" name="文本框 13"/>
          <p:cNvSpPr txBox="1"/>
          <p:nvPr/>
        </p:nvSpPr>
        <p:spPr>
          <a:xfrm>
            <a:off x="373063" y="4860925"/>
            <a:ext cx="8428037" cy="1854200"/>
          </a:xfrm>
          <a:prstGeom prst="rect">
            <a:avLst/>
          </a:prstGeom>
          <a:noFill/>
          <a:ln w="9525" cap="flat" cmpd="sng">
            <a:solidFill>
              <a:schemeClr val="accent1"/>
            </a:solidFill>
            <a:prstDash val="solid"/>
            <a:miter/>
            <a:headEnd type="none" w="med" len="med"/>
            <a:tailEnd type="none" w="med" len="med"/>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just">
              <a:lnSpc>
                <a:spcPct val="130000"/>
              </a:lnSpc>
              <a:spcBef>
                <a:spcPct val="0"/>
              </a:spcBef>
              <a:buFontTx/>
              <a:buNone/>
            </a:pPr>
            <a:r>
              <a:rPr lang="zh-CN" altLang="en-US" sz="1800" dirty="0">
                <a:latin typeface="Times New Roman" panose="02020603050405020304" pitchFamily="18" charset="0"/>
                <a:ea typeface="宋体" panose="02010600030101010101" pitchFamily="2" charset="-122"/>
              </a:rPr>
              <a:t>在电机与电调的连接中，还需考虑如下注意事项。</a:t>
            </a:r>
            <a:endParaRPr lang="zh-CN" altLang="en-US" sz="1800" dirty="0">
              <a:latin typeface="Times New Roman" panose="02020603050405020304" pitchFamily="18" charset="0"/>
              <a:ea typeface="宋体" panose="02010600030101010101" pitchFamily="2" charset="-122"/>
            </a:endParaRPr>
          </a:p>
          <a:p>
            <a:pPr marL="0" lvl="0" indent="0" algn="just">
              <a:lnSpc>
                <a:spcPct val="130000"/>
              </a:lnSpc>
              <a:spcBef>
                <a:spcPct val="0"/>
              </a:spcBef>
              <a:buFontTx/>
              <a:buNone/>
            </a:pPr>
            <a:r>
              <a:rPr lang="en-US" altLang="zh-CN" sz="1800" dirty="0">
                <a:latin typeface="Times New Roman" panose="02020603050405020304" pitchFamily="18" charset="0"/>
                <a:ea typeface="宋体" panose="02010600030101010101" pitchFamily="2" charset="-122"/>
              </a:rPr>
              <a:t>a. </a:t>
            </a:r>
            <a:r>
              <a:rPr lang="zh-CN" altLang="en-US" sz="1800" dirty="0">
                <a:latin typeface="Times New Roman" panose="02020603050405020304" pitchFamily="18" charset="0"/>
                <a:ea typeface="宋体" panose="02010600030101010101" pitchFamily="2" charset="-122"/>
              </a:rPr>
              <a:t>焊接处要牢固、可靠，不能有虚焊，防止飞行过程中因为抖动而导致意外。</a:t>
            </a:r>
            <a:endParaRPr lang="zh-CN" altLang="en-US" sz="1800" dirty="0">
              <a:latin typeface="Times New Roman" panose="02020603050405020304" pitchFamily="18" charset="0"/>
              <a:ea typeface="宋体" panose="02010600030101010101" pitchFamily="2" charset="-122"/>
            </a:endParaRPr>
          </a:p>
          <a:p>
            <a:pPr marL="0" lvl="0" indent="0" algn="just">
              <a:lnSpc>
                <a:spcPct val="130000"/>
              </a:lnSpc>
              <a:spcBef>
                <a:spcPct val="0"/>
              </a:spcBef>
              <a:buFontTx/>
              <a:buNone/>
            </a:pPr>
            <a:r>
              <a:rPr lang="en-US" altLang="zh-CN" sz="1800" dirty="0">
                <a:latin typeface="Times New Roman" panose="02020603050405020304" pitchFamily="18" charset="0"/>
                <a:ea typeface="宋体" panose="02010600030101010101" pitchFamily="2" charset="-122"/>
              </a:rPr>
              <a:t>b. </a:t>
            </a:r>
            <a:r>
              <a:rPr lang="zh-CN" altLang="en-US" sz="1800" dirty="0">
                <a:latin typeface="Times New Roman" panose="02020603050405020304" pitchFamily="18" charset="0"/>
                <a:ea typeface="宋体" panose="02010600030101010101" pitchFamily="2" charset="-122"/>
              </a:rPr>
              <a:t>线缆长度适宜，合理布线，保障无人机外表美观。</a:t>
            </a:r>
            <a:endParaRPr lang="zh-CN" altLang="en-US" sz="1800" dirty="0">
              <a:latin typeface="Times New Roman" panose="02020603050405020304" pitchFamily="18" charset="0"/>
              <a:ea typeface="宋体" panose="02010600030101010101" pitchFamily="2" charset="-122"/>
            </a:endParaRPr>
          </a:p>
          <a:p>
            <a:pPr marL="0" lvl="0" indent="0" algn="just">
              <a:lnSpc>
                <a:spcPct val="130000"/>
              </a:lnSpc>
              <a:spcBef>
                <a:spcPct val="0"/>
              </a:spcBef>
              <a:buFontTx/>
              <a:buNone/>
            </a:pPr>
            <a:r>
              <a:rPr lang="en-US" altLang="zh-CN" sz="1800" dirty="0">
                <a:latin typeface="Times New Roman" panose="02020603050405020304" pitchFamily="18" charset="0"/>
                <a:ea typeface="宋体" panose="02010600030101010101" pitchFamily="2" charset="-122"/>
              </a:rPr>
              <a:t>c. </a:t>
            </a:r>
            <a:r>
              <a:rPr lang="zh-CN" altLang="en-US" sz="1800" dirty="0">
                <a:latin typeface="Times New Roman" panose="02020603050405020304" pitchFamily="18" charset="0"/>
                <a:ea typeface="宋体" panose="02010600030101010101" pitchFamily="2" charset="-122"/>
              </a:rPr>
              <a:t>所有焊接连接处以及铜线裸露的地方都必须套上热缩管。</a:t>
            </a:r>
            <a:endParaRPr lang="zh-CN" altLang="en-US" sz="1800" dirty="0">
              <a:latin typeface="Times New Roman" panose="02020603050405020304" pitchFamily="18" charset="0"/>
              <a:ea typeface="宋体" panose="02010600030101010101" pitchFamily="2" charset="-122"/>
            </a:endParaRPr>
          </a:p>
          <a:p>
            <a:pPr marL="0" lvl="0" indent="0" algn="just">
              <a:lnSpc>
                <a:spcPct val="130000"/>
              </a:lnSpc>
              <a:spcBef>
                <a:spcPct val="0"/>
              </a:spcBef>
              <a:buFontTx/>
              <a:buNone/>
            </a:pPr>
            <a:r>
              <a:rPr lang="en-US" altLang="zh-CN" sz="1800" dirty="0">
                <a:latin typeface="Times New Roman" panose="02020603050405020304" pitchFamily="18" charset="0"/>
                <a:ea typeface="宋体" panose="02010600030101010101" pitchFamily="2" charset="-122"/>
              </a:rPr>
              <a:t>d. </a:t>
            </a:r>
            <a:r>
              <a:rPr lang="zh-CN" altLang="en-US" sz="1800" dirty="0">
                <a:latin typeface="Times New Roman" panose="02020603050405020304" pitchFamily="18" charset="0"/>
                <a:ea typeface="宋体" panose="02010600030101010101" pitchFamily="2" charset="-122"/>
              </a:rPr>
              <a:t>为方便替换零部件一般在连接处使用香蕉头连接。</a:t>
            </a:r>
            <a:endParaRPr lang="zh-CN" altLang="en-US" sz="1800" dirty="0">
              <a:latin typeface="Times New Roman" panose="02020603050405020304" pitchFamily="18" charset="0"/>
              <a:ea typeface="宋体" panose="02010600030101010101" pitchFamily="2" charset="-122"/>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2104"/>
                                        </p:tgtEl>
                                        <p:attrNameLst>
                                          <p:attrName>style.visibility</p:attrName>
                                        </p:attrNameLst>
                                      </p:cBhvr>
                                      <p:to>
                                        <p:strVal val="visible"/>
                                      </p:to>
                                    </p:set>
                                    <p:anim calcmode="lin" valueType="num">
                                      <p:cBhvr additive="base">
                                        <p:cTn id="12" dur="500" fill="hold"/>
                                        <p:tgtEl>
                                          <p:spTgt spid="132104"/>
                                        </p:tgtEl>
                                        <p:attrNameLst>
                                          <p:attrName>ppt_x</p:attrName>
                                        </p:attrNameLst>
                                      </p:cBhvr>
                                      <p:tavLst>
                                        <p:tav tm="0">
                                          <p:val>
                                            <p:strVal val="#ppt_x"/>
                                          </p:val>
                                        </p:tav>
                                        <p:tav tm="100000">
                                          <p:val>
                                            <p:strVal val="#ppt_x"/>
                                          </p:val>
                                        </p:tav>
                                      </p:tavLst>
                                    </p:anim>
                                    <p:anim calcmode="lin" valueType="num">
                                      <p:cBhvr additive="base">
                                        <p:cTn id="13" dur="500" fill="hold"/>
                                        <p:tgtEl>
                                          <p:spTgt spid="132104"/>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ppt_x"/>
                                          </p:val>
                                        </p:tav>
                                        <p:tav tm="100000">
                                          <p:val>
                                            <p:strVal val="#ppt_x"/>
                                          </p:val>
                                        </p:tav>
                                      </p:tavLst>
                                    </p:anim>
                                    <p:anim calcmode="lin" valueType="num">
                                      <p:cBhvr additive="base">
                                        <p:cTn id="1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2105"/>
                                        </p:tgtEl>
                                        <p:attrNameLst>
                                          <p:attrName>style.visibility</p:attrName>
                                        </p:attrNameLst>
                                      </p:cBhvr>
                                      <p:to>
                                        <p:strVal val="visible"/>
                                      </p:to>
                                    </p:set>
                                    <p:animEffect transition="in" filter="fade">
                                      <p:cBhvr>
                                        <p:cTn id="22" dur="500"/>
                                        <p:tgtEl>
                                          <p:spTgt spid="132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3210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8002"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3.3.2</a:t>
            </a:r>
            <a:r>
              <a:rPr lang="zh-CN" altLang="en-US" sz="2700" dirty="0">
                <a:solidFill>
                  <a:schemeClr val="accent1"/>
                </a:solidFill>
                <a:latin typeface="华文楷体" panose="02010600040101010101" pitchFamily="2" charset="-122"/>
                <a:ea typeface="华文楷体" panose="02010600040101010101" pitchFamily="2" charset="-122"/>
              </a:rPr>
              <a:t>  动力系统的组装步骤</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28005"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66566" name="文本框 14"/>
          <p:cNvSpPr txBox="1">
            <a:spLocks noChangeArrowheads="1"/>
          </p:cNvSpPr>
          <p:nvPr/>
        </p:nvSpPr>
        <p:spPr bwMode="auto">
          <a:xfrm>
            <a:off x="373063" y="1446213"/>
            <a:ext cx="8428038" cy="871538"/>
          </a:xfrm>
          <a:prstGeom prst="rect">
            <a:avLst/>
          </a:prstGeom>
          <a:noFill/>
          <a:ln>
            <a:noFill/>
          </a:ln>
        </p:spPr>
        <p:txBody>
          <a:bodyPr>
            <a:spAutoFit/>
          </a:bodyPr>
          <a:lstStyle>
            <a:lvl1pPr indent="457200">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marL="0" marR="0" lvl="0" indent="457200" algn="just" defTabSz="914400" rtl="0" eaLnBrk="0" fontAlgn="base" latinLnBrk="0" hangingPunct="0">
              <a:lnSpc>
                <a:spcPct val="150000"/>
              </a:lnSpc>
              <a:spcBef>
                <a:spcPct val="0"/>
              </a:spcBef>
              <a:spcAft>
                <a:spcPts val="600"/>
              </a:spcAft>
              <a:buClrTx/>
              <a:buSzTx/>
              <a:buFontTx/>
              <a:buNone/>
              <a:defRPr/>
            </a:pPr>
            <a:r>
              <a:rPr kumimoji="0" lang="zh-CN" altLang="zh-CN" sz="1800" b="0" i="0" u="none" strike="noStrike" kern="1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宋体" panose="02010600030101010101" pitchFamily="2" charset="-122"/>
              </a:rPr>
              <a:t>电机的安装过程，需要综合考虑无人机机头方向、</a:t>
            </a:r>
            <a:r>
              <a:rPr kumimoji="0" lang="zh-CN" altLang="en-US" sz="1800" b="0" i="0" u="none" strike="noStrike" kern="1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宋体" panose="02010600030101010101" pitchFamily="2" charset="-122"/>
              </a:rPr>
              <a:t>螺钉</a:t>
            </a:r>
            <a:r>
              <a:rPr kumimoji="0" lang="zh-CN" altLang="zh-CN" sz="1800" b="0" i="0" u="none" strike="noStrike" kern="1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宋体" panose="02010600030101010101" pitchFamily="2" charset="-122"/>
              </a:rPr>
              <a:t>长度、电机座与机臂的连接、电机的固定、电机的水平校正以及电机的测试等</a:t>
            </a:r>
            <a:r>
              <a:rPr kumimoji="0" lang="zh-CN" altLang="en-US" sz="1800" b="0" i="0" u="none" strike="noStrike" kern="1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宋体" panose="02010600030101010101" pitchFamily="2" charset="-122"/>
              </a:rPr>
              <a:t>。</a:t>
            </a:r>
            <a:endParaRPr kumimoji="0" lang="zh-CN"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矩形: 圆角 2"/>
          <p:cNvSpPr/>
          <p:nvPr/>
        </p:nvSpPr>
        <p:spPr>
          <a:xfrm>
            <a:off x="373063" y="884238"/>
            <a:ext cx="1920875" cy="444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just"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lt1"/>
                </a:solidFill>
                <a:effectLst/>
                <a:uLnTx/>
                <a:uFillTx/>
                <a:latin typeface="+mn-lt"/>
                <a:ea typeface="+mn-ea"/>
                <a:cs typeface="+mn-cs"/>
              </a:rPr>
              <a:t>二、电机的安装</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2" name="文本框 11"/>
          <p:cNvSpPr txBox="1"/>
          <p:nvPr/>
        </p:nvSpPr>
        <p:spPr>
          <a:xfrm>
            <a:off x="373063" y="6275388"/>
            <a:ext cx="3095625" cy="338138"/>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图</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3-28 </a:t>
            </a:r>
            <a:r>
              <a:rPr kumimoji="0" lang="zh-CN" altLang="en-US"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电机安装配件图</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sp>
        <p:nvSpPr>
          <p:cNvPr id="14" name="文本框 13"/>
          <p:cNvSpPr txBox="1"/>
          <p:nvPr/>
        </p:nvSpPr>
        <p:spPr>
          <a:xfrm>
            <a:off x="373063" y="2435225"/>
            <a:ext cx="8428038" cy="1689100"/>
          </a:xfrm>
          <a:prstGeom prst="rect">
            <a:avLst/>
          </a:prstGeom>
          <a:noFill/>
        </p:spPr>
        <p:txBody>
          <a:bodyPr>
            <a:spAutoFit/>
          </a:bodyPr>
          <a:lstStyle/>
          <a:p>
            <a:pPr marL="285750" marR="0" indent="-285750" algn="just" defTabSz="914400">
              <a:lnSpc>
                <a:spcPct val="150000"/>
              </a:lnSpc>
              <a:buClrTx/>
              <a:buSzTx/>
              <a:buFont typeface="Wingdings" panose="05000000000000000000" pitchFamily="2" charset="2"/>
              <a:buChar char="n"/>
              <a:defRPr/>
            </a:pPr>
            <a:r>
              <a:rPr kumimoji="0" lang="zh-CN" altLang="en-US" b="1" kern="100" cap="none" spc="0" normalizeH="0" baseline="0" noProof="0" dirty="0">
                <a:solidFill>
                  <a:srgbClr val="00B050"/>
                </a:solidFill>
                <a:latin typeface="宋体" panose="02010600030101010101" pitchFamily="2" charset="-122"/>
                <a:ea typeface="宋体" panose="02010600030101010101" pitchFamily="2" charset="-122"/>
                <a:cs typeface="宋体" panose="02010600030101010101" pitchFamily="2" charset="-122"/>
              </a:rPr>
              <a:t>工具准备</a:t>
            </a:r>
            <a:endParaRPr kumimoji="0" lang="en-US" altLang="zh-CN" b="1" kern="100" cap="none" spc="0" normalizeH="0" baseline="0" noProof="0" dirty="0">
              <a:solidFill>
                <a:srgbClr val="00B050"/>
              </a:solidFill>
              <a:latin typeface="宋体" panose="02010600030101010101" pitchFamily="2" charset="-122"/>
              <a:ea typeface="宋体" panose="02010600030101010101" pitchFamily="2" charset="-122"/>
              <a:cs typeface="宋体" panose="02010600030101010101" pitchFamily="2" charset="-122"/>
            </a:endParaRPr>
          </a:p>
          <a:p>
            <a:pPr marR="0" indent="457200" algn="just" defTabSz="914400">
              <a:lnSpc>
                <a:spcPct val="150000"/>
              </a:lnSpc>
              <a:buClrTx/>
              <a:buSzTx/>
              <a:buFontTx/>
              <a:buNone/>
              <a:defRPr/>
            </a:pPr>
            <a:r>
              <a:rPr kumimoji="0" lang="zh-CN" altLang="zh-CN"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准备好电机、机臂和</a:t>
            </a:r>
            <a:r>
              <a:rPr kumimoji="0" lang="zh-CN" altLang="en-US"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螺钉</a:t>
            </a:r>
            <a:r>
              <a:rPr kumimoji="0" lang="zh-CN" altLang="zh-CN"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等配件和工具，如图</a:t>
            </a:r>
            <a:r>
              <a:rPr kumimoji="0" lang="en-US" altLang="zh-CN"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3-28</a:t>
            </a:r>
            <a:r>
              <a:rPr kumimoji="0" lang="zh-CN" altLang="zh-CN"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所示。安装电机时使用的螺</a:t>
            </a:r>
            <a:r>
              <a:rPr kumimoji="0" lang="zh-CN" altLang="en-US"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钉</a:t>
            </a:r>
            <a:r>
              <a:rPr kumimoji="0" lang="zh-CN" altLang="zh-CN"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长度要合适，</a:t>
            </a:r>
            <a:r>
              <a:rPr kumimoji="0" lang="zh-CN" altLang="en-US"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螺钉</a:t>
            </a:r>
            <a:r>
              <a:rPr kumimoji="0" lang="zh-CN" altLang="zh-CN"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过长会顶到电机定子导致烧坏电机，太短不能完全把电机固定锁在机臂上。</a:t>
            </a:r>
            <a:endParaRPr kumimoji="0" lang="zh-CN" altLang="en-US" kern="1200" cap="none" spc="0" normalizeH="0" baseline="0" noProof="0" dirty="0">
              <a:latin typeface="宋体" panose="02010600030101010101" pitchFamily="2" charset="-122"/>
              <a:ea typeface="宋体" panose="02010600030101010101" pitchFamily="2" charset="-122"/>
              <a:cs typeface="+mn-cs"/>
            </a:endParaRPr>
          </a:p>
        </p:txBody>
      </p:sp>
      <p:pic>
        <p:nvPicPr>
          <p:cNvPr id="134154" name="图片 14"/>
          <p:cNvPicPr>
            <a:picLocks noChangeAspect="1"/>
          </p:cNvPicPr>
          <p:nvPr/>
        </p:nvPicPr>
        <p:blipFill>
          <a:blip r:embed="rId2"/>
          <a:srcRect l="12404" t="246" r="8406" b="17610"/>
          <a:stretch>
            <a:fillRect/>
          </a:stretch>
        </p:blipFill>
        <p:spPr>
          <a:xfrm>
            <a:off x="3773488" y="4124325"/>
            <a:ext cx="4475162" cy="2489200"/>
          </a:xfrm>
          <a:prstGeom prst="rect">
            <a:avLst/>
          </a:prstGeom>
          <a:noFill/>
          <a:ln w="9525">
            <a:noFill/>
          </a:ln>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6566"/>
                                        </p:tgtEl>
                                        <p:attrNameLst>
                                          <p:attrName>style.visibility</p:attrName>
                                        </p:attrNameLst>
                                      </p:cBhvr>
                                      <p:to>
                                        <p:strVal val="visible"/>
                                      </p:to>
                                    </p:set>
                                    <p:animEffect transition="in" filter="fade">
                                      <p:cBhvr>
                                        <p:cTn id="13" dur="500"/>
                                        <p:tgtEl>
                                          <p:spTgt spid="6656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4154"/>
                                        </p:tgtEl>
                                        <p:attrNameLst>
                                          <p:attrName>style.visibility</p:attrName>
                                        </p:attrNameLst>
                                      </p:cBhvr>
                                      <p:to>
                                        <p:strVal val="visible"/>
                                      </p:to>
                                    </p:set>
                                    <p:anim calcmode="lin" valueType="num">
                                      <p:cBhvr additive="base">
                                        <p:cTn id="23" dur="500" fill="hold"/>
                                        <p:tgtEl>
                                          <p:spTgt spid="134154"/>
                                        </p:tgtEl>
                                        <p:attrNameLst>
                                          <p:attrName>ppt_x</p:attrName>
                                        </p:attrNameLst>
                                      </p:cBhvr>
                                      <p:tavLst>
                                        <p:tav tm="0">
                                          <p:val>
                                            <p:strVal val="#ppt_x"/>
                                          </p:val>
                                        </p:tav>
                                        <p:tav tm="100000">
                                          <p:val>
                                            <p:strVal val="#ppt_x"/>
                                          </p:val>
                                        </p:tav>
                                      </p:tavLst>
                                    </p:anim>
                                    <p:anim calcmode="lin" valueType="num">
                                      <p:cBhvr additive="base">
                                        <p:cTn id="24" dur="500" fill="hold"/>
                                        <p:tgtEl>
                                          <p:spTgt spid="13415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6" grpId="0"/>
      <p:bldP spid="3" grpId="0" animBg="1"/>
      <p:bldP spid="12" grpId="0"/>
      <p:bldP spid="1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0050"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3.3.2</a:t>
            </a:r>
            <a:r>
              <a:rPr lang="zh-CN" altLang="en-US" sz="2700" dirty="0">
                <a:solidFill>
                  <a:schemeClr val="accent1"/>
                </a:solidFill>
                <a:latin typeface="华文楷体" panose="02010600040101010101" pitchFamily="2" charset="-122"/>
                <a:ea typeface="华文楷体" panose="02010600040101010101" pitchFamily="2" charset="-122"/>
              </a:rPr>
              <a:t>  动力系统的组装步骤</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30053"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12" name="文本框 11"/>
          <p:cNvSpPr txBox="1"/>
          <p:nvPr/>
        </p:nvSpPr>
        <p:spPr>
          <a:xfrm>
            <a:off x="5000625" y="3436938"/>
            <a:ext cx="3094038" cy="338138"/>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图</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3-29 </a:t>
            </a:r>
            <a:r>
              <a:rPr kumimoji="0" lang="zh-CN" altLang="en-US"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电机插头焊接</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sp>
        <p:nvSpPr>
          <p:cNvPr id="14" name="文本框 13"/>
          <p:cNvSpPr txBox="1"/>
          <p:nvPr/>
        </p:nvSpPr>
        <p:spPr>
          <a:xfrm>
            <a:off x="373063" y="1169988"/>
            <a:ext cx="3444875" cy="2117725"/>
          </a:xfrm>
          <a:prstGeom prst="rect">
            <a:avLst/>
          </a:prstGeom>
          <a:noFill/>
        </p:spPr>
        <p:txBody>
          <a:bodyPr>
            <a:spAutoFit/>
          </a:bodyPr>
          <a:lstStyle/>
          <a:p>
            <a:pPr marL="285750" marR="0" indent="-285750" algn="just" defTabSz="914400">
              <a:lnSpc>
                <a:spcPct val="150000"/>
              </a:lnSpc>
              <a:buClrTx/>
              <a:buSzTx/>
              <a:buFont typeface="Wingdings" panose="05000000000000000000" pitchFamily="2" charset="2"/>
              <a:buChar char="n"/>
              <a:defRPr/>
            </a:pPr>
            <a:r>
              <a:rPr kumimoji="0" lang="zh-CN" altLang="en-US" b="1" kern="1200" cap="none" spc="0" normalizeH="0" baseline="0" noProof="0" dirty="0">
                <a:solidFill>
                  <a:srgbClr val="00B050"/>
                </a:solidFill>
                <a:latin typeface="宋体" panose="02010600030101010101" pitchFamily="2" charset="-122"/>
                <a:ea typeface="宋体" panose="02010600030101010101" pitchFamily="2" charset="-122"/>
                <a:cs typeface="+mn-cs"/>
              </a:rPr>
              <a:t>电机插头焊接 </a:t>
            </a:r>
            <a:endParaRPr kumimoji="0" lang="en-US" altLang="zh-CN" b="1" kern="1200" cap="none" spc="0" normalizeH="0" baseline="0" noProof="0" dirty="0">
              <a:solidFill>
                <a:srgbClr val="00B050"/>
              </a:solidFill>
              <a:latin typeface="宋体" panose="02010600030101010101" pitchFamily="2" charset="-122"/>
              <a:ea typeface="宋体" panose="02010600030101010101" pitchFamily="2" charset="-122"/>
              <a:cs typeface="+mn-cs"/>
            </a:endParaRPr>
          </a:p>
          <a:p>
            <a:pPr marR="0" indent="457200" algn="just" defTabSz="914400">
              <a:lnSpc>
                <a:spcPct val="150000"/>
              </a:lnSpc>
              <a:buClrTx/>
              <a:buSzTx/>
              <a:buFontTx/>
              <a:buNone/>
              <a:defRPr/>
            </a:pP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将电机的输入端线缆裁剪至合适的长度，并焊接上插头，焊接部位用热缩管进行防护，如图</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3-29</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所示。</a:t>
            </a:r>
            <a:endPar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文本框 12"/>
          <p:cNvSpPr txBox="1"/>
          <p:nvPr/>
        </p:nvSpPr>
        <p:spPr>
          <a:xfrm>
            <a:off x="373063" y="4081463"/>
            <a:ext cx="8428038" cy="2532063"/>
          </a:xfrm>
          <a:prstGeom prst="rect">
            <a:avLst/>
          </a:prstGeom>
          <a:noFill/>
        </p:spPr>
        <p:txBody>
          <a:bodyPr>
            <a:spAutoFit/>
          </a:bodyPr>
          <a:lstStyle/>
          <a:p>
            <a:pPr marL="285750" marR="0" indent="-285750" algn="just" defTabSz="914400">
              <a:lnSpc>
                <a:spcPct val="150000"/>
              </a:lnSpc>
              <a:buClrTx/>
              <a:buSzTx/>
              <a:buFont typeface="Wingdings" panose="05000000000000000000" pitchFamily="2" charset="2"/>
              <a:buChar char="n"/>
              <a:defRPr/>
            </a:pPr>
            <a:r>
              <a:rPr kumimoji="0" lang="zh-CN" altLang="en-US" b="1" kern="1200" cap="none" spc="0" normalizeH="0" baseline="0" noProof="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rPr>
              <a:t>将电机焊接在机臂上 </a:t>
            </a:r>
            <a:endParaRPr kumimoji="0" lang="en-US" altLang="zh-CN" b="1" kern="1200" cap="none" spc="0" normalizeH="0" baseline="0" noProof="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endParaRPr>
          </a:p>
          <a:p>
            <a:pPr marR="0" indent="457200" algn="just" defTabSz="914400">
              <a:lnSpc>
                <a:spcPct val="150000"/>
              </a:lnSpc>
              <a:buClrTx/>
              <a:buSzTx/>
              <a:buFontTx/>
              <a:buNone/>
              <a:defRPr/>
            </a:pP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把电机放在机臂电机安装座上，电机线向中心板方向，三条电源线分别向下穿过机臂孔，如图</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3-30</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所示。拿出机臂附带的电机安装螺钉，在螺钉上滴一点螺纹胶，把电机拧紧在机臂上，如图</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3-31</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所示。拧紧后，要通过电机座的散热孔观察下，螺钉有没有太长而顶到电机定子上。将组装好后的机臂安装到下中心板上，如图</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3-32</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所示。具体安装细节详见机架安装部分。</a:t>
            </a:r>
            <a:endPar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36201" name="图片 897"/>
          <p:cNvPicPr>
            <a:picLocks noChangeAspect="1"/>
          </p:cNvPicPr>
          <p:nvPr/>
        </p:nvPicPr>
        <p:blipFill>
          <a:blip r:embed="rId2"/>
          <a:srcRect t="11305" r="51262" b="41776"/>
          <a:stretch>
            <a:fillRect/>
          </a:stretch>
        </p:blipFill>
        <p:spPr>
          <a:xfrm>
            <a:off x="4859338" y="1169988"/>
            <a:ext cx="3375025" cy="2159000"/>
          </a:xfrm>
          <a:prstGeom prst="rect">
            <a:avLst/>
          </a:prstGeom>
          <a:noFill/>
          <a:ln w="9525">
            <a:noFill/>
          </a:ln>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36201"/>
                                        </p:tgtEl>
                                        <p:attrNameLst>
                                          <p:attrName>style.visibility</p:attrName>
                                        </p:attrNameLst>
                                      </p:cBhvr>
                                      <p:to>
                                        <p:strVal val="visible"/>
                                      </p:to>
                                    </p:set>
                                    <p:anim calcmode="lin" valueType="num">
                                      <p:cBhvr additive="base">
                                        <p:cTn id="12" dur="500" fill="hold"/>
                                        <p:tgtEl>
                                          <p:spTgt spid="136201"/>
                                        </p:tgtEl>
                                        <p:attrNameLst>
                                          <p:attrName>ppt_x</p:attrName>
                                        </p:attrNameLst>
                                      </p:cBhvr>
                                      <p:tavLst>
                                        <p:tav tm="0">
                                          <p:val>
                                            <p:strVal val="#ppt_x"/>
                                          </p:val>
                                        </p:tav>
                                        <p:tav tm="100000">
                                          <p:val>
                                            <p:strVal val="#ppt_x"/>
                                          </p:val>
                                        </p:tav>
                                      </p:tavLst>
                                    </p:anim>
                                    <p:anim calcmode="lin" valueType="num">
                                      <p:cBhvr additive="base">
                                        <p:cTn id="13" dur="500" fill="hold"/>
                                        <p:tgtEl>
                                          <p:spTgt spid="136201"/>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ppt_x"/>
                                          </p:val>
                                        </p:tav>
                                        <p:tav tm="100000">
                                          <p:val>
                                            <p:strVal val="#ppt_x"/>
                                          </p:val>
                                        </p:tav>
                                      </p:tavLst>
                                    </p:anim>
                                    <p:anim calcmode="lin" valueType="num">
                                      <p:cBhvr additive="base">
                                        <p:cTn id="1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2098"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3.3.2</a:t>
            </a:r>
            <a:r>
              <a:rPr lang="zh-CN" altLang="en-US" sz="2700" dirty="0">
                <a:solidFill>
                  <a:schemeClr val="accent1"/>
                </a:solidFill>
                <a:latin typeface="华文楷体" panose="02010600040101010101" pitchFamily="2" charset="-122"/>
                <a:ea typeface="华文楷体" panose="02010600040101010101" pitchFamily="2" charset="-122"/>
              </a:rPr>
              <a:t>  动力系统的组装步骤</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32101"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12" name="文本框 11"/>
          <p:cNvSpPr txBox="1"/>
          <p:nvPr/>
        </p:nvSpPr>
        <p:spPr>
          <a:xfrm>
            <a:off x="1038225" y="3659188"/>
            <a:ext cx="2511425" cy="338138"/>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图</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3-30 </a:t>
            </a:r>
            <a:r>
              <a:rPr kumimoji="0" lang="zh-CN" altLang="en-US"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电机和机臂安装</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pic>
        <p:nvPicPr>
          <p:cNvPr id="138247" name="图片 905"/>
          <p:cNvPicPr>
            <a:picLocks noChangeAspect="1"/>
          </p:cNvPicPr>
          <p:nvPr/>
        </p:nvPicPr>
        <p:blipFill>
          <a:blip r:embed="rId2"/>
          <a:stretch>
            <a:fillRect/>
          </a:stretch>
        </p:blipFill>
        <p:spPr>
          <a:xfrm>
            <a:off x="373063" y="936625"/>
            <a:ext cx="3900487" cy="2600325"/>
          </a:xfrm>
          <a:prstGeom prst="rect">
            <a:avLst/>
          </a:prstGeom>
          <a:noFill/>
          <a:ln w="9525">
            <a:noFill/>
          </a:ln>
        </p:spPr>
      </p:pic>
      <p:pic>
        <p:nvPicPr>
          <p:cNvPr id="138248" name="图片 1"/>
          <p:cNvPicPr>
            <a:picLocks noChangeAspect="1"/>
          </p:cNvPicPr>
          <p:nvPr/>
        </p:nvPicPr>
        <p:blipFill>
          <a:blip r:embed="rId3"/>
          <a:srcRect l="10255" t="24529" b="5255"/>
          <a:stretch>
            <a:fillRect/>
          </a:stretch>
        </p:blipFill>
        <p:spPr>
          <a:xfrm>
            <a:off x="4838700" y="936625"/>
            <a:ext cx="3867150" cy="2600325"/>
          </a:xfrm>
          <a:prstGeom prst="rect">
            <a:avLst/>
          </a:prstGeom>
          <a:noFill/>
          <a:ln w="9525">
            <a:noFill/>
          </a:ln>
        </p:spPr>
      </p:pic>
      <p:sp>
        <p:nvSpPr>
          <p:cNvPr id="2" name="文本框 1"/>
          <p:cNvSpPr txBox="1"/>
          <p:nvPr/>
        </p:nvSpPr>
        <p:spPr>
          <a:xfrm>
            <a:off x="5516563" y="3659188"/>
            <a:ext cx="2511425" cy="338138"/>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图</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3-31 </a:t>
            </a:r>
            <a:r>
              <a:rPr kumimoji="0" lang="zh-CN" altLang="en-US"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电机螺钉安装</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sp>
        <p:nvSpPr>
          <p:cNvPr id="17" name="文本框 16"/>
          <p:cNvSpPr txBox="1"/>
          <p:nvPr/>
        </p:nvSpPr>
        <p:spPr>
          <a:xfrm>
            <a:off x="373063" y="4146550"/>
            <a:ext cx="8428038" cy="2532063"/>
          </a:xfrm>
          <a:prstGeom prst="rect">
            <a:avLst/>
          </a:prstGeom>
          <a:noFill/>
          <a:ln>
            <a:solidFill>
              <a:srgbClr val="FF0000"/>
            </a:solidFill>
          </a:ln>
        </p:spPr>
        <p:txBody>
          <a:bodyPr>
            <a:spAutoFit/>
          </a:bodyPr>
          <a:lstStyle/>
          <a:p>
            <a:pPr marR="0" algn="just" defTabSz="914400">
              <a:lnSpc>
                <a:spcPct val="150000"/>
              </a:lnSpc>
              <a:buClrTx/>
              <a:buSzTx/>
              <a:buFontTx/>
              <a:buNone/>
              <a:defRPr/>
            </a:pPr>
            <a:r>
              <a:rPr kumimoji="0" lang="zh-CN" altLang="en-US" b="1"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注意</a:t>
            </a:r>
            <a:r>
              <a:rPr kumimoji="0" lang="en-US" altLang="zh-CN" b="1"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b="1"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L="342900" marR="0" indent="-342900" algn="just" defTabSz="914400">
              <a:lnSpc>
                <a:spcPct val="150000"/>
              </a:lnSpc>
              <a:buClrTx/>
              <a:buSzTx/>
              <a:buFont typeface="+mj-ea"/>
              <a:buAutoNum type="circleNumDbPlain"/>
              <a:defRPr/>
            </a:pP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安装电机时无人机机头方向的左上和右下为顺时针</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(CW)</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电机，右上和左下为逆时针</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(CCW)</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电机。</a:t>
            </a:r>
            <a:endPar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L="342900" marR="0" indent="-342900" algn="just" defTabSz="914400">
              <a:lnSpc>
                <a:spcPct val="150000"/>
              </a:lnSpc>
              <a:buClrTx/>
              <a:buSzTx/>
              <a:buFont typeface="+mj-ea"/>
              <a:buAutoNum type="circleNumDbPlain"/>
              <a:defRPr/>
            </a:pP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使用螺钉固定电机时，一定要使用螺纹胶或其他螺钉防松装置，保证电机座与机臂连接牢固。</a:t>
            </a:r>
            <a:endPar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L="342900" marR="0" indent="-342900" algn="just" defTabSz="914400">
              <a:lnSpc>
                <a:spcPct val="150000"/>
              </a:lnSpc>
              <a:buClrTx/>
              <a:buSzTx/>
              <a:buFont typeface="+mj-ea"/>
              <a:buAutoNum type="circleNumDbPlain"/>
              <a:defRPr/>
            </a:pP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电机安装好后要校正水平，电机不平会使多轴无人机的稳定性大大降低。</a:t>
            </a:r>
            <a:endPar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8247"/>
                                        </p:tgtEl>
                                        <p:attrNameLst>
                                          <p:attrName>style.visibility</p:attrName>
                                        </p:attrNameLst>
                                      </p:cBhvr>
                                      <p:to>
                                        <p:strVal val="visible"/>
                                      </p:to>
                                    </p:set>
                                    <p:anim calcmode="lin" valueType="num">
                                      <p:cBhvr additive="base">
                                        <p:cTn id="7" dur="500" fill="hold"/>
                                        <p:tgtEl>
                                          <p:spTgt spid="138247"/>
                                        </p:tgtEl>
                                        <p:attrNameLst>
                                          <p:attrName>ppt_x</p:attrName>
                                        </p:attrNameLst>
                                      </p:cBhvr>
                                      <p:tavLst>
                                        <p:tav tm="0">
                                          <p:val>
                                            <p:strVal val="#ppt_x"/>
                                          </p:val>
                                        </p:tav>
                                        <p:tav tm="100000">
                                          <p:val>
                                            <p:strVal val="#ppt_x"/>
                                          </p:val>
                                        </p:tav>
                                      </p:tavLst>
                                    </p:anim>
                                    <p:anim calcmode="lin" valueType="num">
                                      <p:cBhvr additive="base">
                                        <p:cTn id="8" dur="500" fill="hold"/>
                                        <p:tgtEl>
                                          <p:spTgt spid="13824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8248"/>
                                        </p:tgtEl>
                                        <p:attrNameLst>
                                          <p:attrName>style.visibility</p:attrName>
                                        </p:attrNameLst>
                                      </p:cBhvr>
                                      <p:to>
                                        <p:strVal val="visible"/>
                                      </p:to>
                                    </p:set>
                                    <p:anim calcmode="lin" valueType="num">
                                      <p:cBhvr additive="base">
                                        <p:cTn id="17" dur="500" fill="hold"/>
                                        <p:tgtEl>
                                          <p:spTgt spid="138248"/>
                                        </p:tgtEl>
                                        <p:attrNameLst>
                                          <p:attrName>ppt_x</p:attrName>
                                        </p:attrNameLst>
                                      </p:cBhvr>
                                      <p:tavLst>
                                        <p:tav tm="0">
                                          <p:val>
                                            <p:strVal val="#ppt_x"/>
                                          </p:val>
                                        </p:tav>
                                        <p:tav tm="100000">
                                          <p:val>
                                            <p:strVal val="#ppt_x"/>
                                          </p:val>
                                        </p:tav>
                                      </p:tavLst>
                                    </p:anim>
                                    <p:anim calcmode="lin" valueType="num">
                                      <p:cBhvr additive="base">
                                        <p:cTn id="18" dur="500" fill="hold"/>
                                        <p:tgtEl>
                                          <p:spTgt spid="13824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p:bldP spid="1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4146"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3.3.2</a:t>
            </a:r>
            <a:r>
              <a:rPr lang="zh-CN" altLang="en-US" sz="2700" dirty="0">
                <a:solidFill>
                  <a:schemeClr val="accent1"/>
                </a:solidFill>
                <a:latin typeface="华文楷体" panose="02010600040101010101" pitchFamily="2" charset="-122"/>
                <a:ea typeface="华文楷体" panose="02010600040101010101" pitchFamily="2" charset="-122"/>
              </a:rPr>
              <a:t>  动力系统的组装步骤</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34149"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pic>
        <p:nvPicPr>
          <p:cNvPr id="140294" name="图片 10"/>
          <p:cNvPicPr>
            <a:picLocks noChangeAspect="1"/>
          </p:cNvPicPr>
          <p:nvPr/>
        </p:nvPicPr>
        <p:blipFill>
          <a:blip r:embed="rId2"/>
          <a:stretch>
            <a:fillRect/>
          </a:stretch>
        </p:blipFill>
        <p:spPr>
          <a:xfrm>
            <a:off x="569913" y="995363"/>
            <a:ext cx="8004175" cy="4943475"/>
          </a:xfrm>
          <a:prstGeom prst="rect">
            <a:avLst/>
          </a:prstGeom>
          <a:noFill/>
          <a:ln w="9525">
            <a:noFill/>
          </a:ln>
        </p:spPr>
      </p:pic>
      <p:sp>
        <p:nvSpPr>
          <p:cNvPr id="3" name="文本框 2"/>
          <p:cNvSpPr txBox="1"/>
          <p:nvPr/>
        </p:nvSpPr>
        <p:spPr>
          <a:xfrm>
            <a:off x="3124200" y="6078538"/>
            <a:ext cx="2895600" cy="338138"/>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图</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3-32 </a:t>
            </a:r>
            <a:r>
              <a:rPr kumimoji="0" lang="zh-CN" altLang="en-US"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机臂与下中心板安装</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0294"/>
                                        </p:tgtEl>
                                        <p:attrNameLst>
                                          <p:attrName>style.visibility</p:attrName>
                                        </p:attrNameLst>
                                      </p:cBhvr>
                                      <p:to>
                                        <p:strVal val="visible"/>
                                      </p:to>
                                    </p:set>
                                    <p:anim calcmode="lin" valueType="num">
                                      <p:cBhvr additive="base">
                                        <p:cTn id="7" dur="500" fill="hold"/>
                                        <p:tgtEl>
                                          <p:spTgt spid="140294"/>
                                        </p:tgtEl>
                                        <p:attrNameLst>
                                          <p:attrName>ppt_x</p:attrName>
                                        </p:attrNameLst>
                                      </p:cBhvr>
                                      <p:tavLst>
                                        <p:tav tm="0">
                                          <p:val>
                                            <p:strVal val="#ppt_x"/>
                                          </p:val>
                                        </p:tav>
                                        <p:tav tm="100000">
                                          <p:val>
                                            <p:strVal val="#ppt_x"/>
                                          </p:val>
                                        </p:tav>
                                      </p:tavLst>
                                    </p:anim>
                                    <p:anim calcmode="lin" valueType="num">
                                      <p:cBhvr additive="base">
                                        <p:cTn id="8" dur="500" fill="hold"/>
                                        <p:tgtEl>
                                          <p:spTgt spid="14029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6194"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3.3.2</a:t>
            </a:r>
            <a:r>
              <a:rPr lang="zh-CN" altLang="en-US" sz="2700" dirty="0">
                <a:solidFill>
                  <a:schemeClr val="accent1"/>
                </a:solidFill>
                <a:latin typeface="华文楷体" panose="02010600040101010101" pitchFamily="2" charset="-122"/>
                <a:ea typeface="华文楷体" panose="02010600040101010101" pitchFamily="2" charset="-122"/>
              </a:rPr>
              <a:t>  动力系统的组装步骤</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36197"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12" name="文本框 11"/>
          <p:cNvSpPr txBox="1"/>
          <p:nvPr/>
        </p:nvSpPr>
        <p:spPr>
          <a:xfrm>
            <a:off x="4624388" y="6446838"/>
            <a:ext cx="3095625" cy="339725"/>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图</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3-33 </a:t>
            </a:r>
            <a:r>
              <a:rPr kumimoji="0" lang="zh-CN" altLang="en-US"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电机和电调对接安装</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sp>
        <p:nvSpPr>
          <p:cNvPr id="14" name="文本框 13"/>
          <p:cNvSpPr txBox="1"/>
          <p:nvPr/>
        </p:nvSpPr>
        <p:spPr>
          <a:xfrm>
            <a:off x="373063" y="850900"/>
            <a:ext cx="8428038" cy="2117725"/>
          </a:xfrm>
          <a:prstGeom prst="rect">
            <a:avLst/>
          </a:prstGeom>
          <a:noFill/>
        </p:spPr>
        <p:txBody>
          <a:bodyPr>
            <a:spAutoFit/>
          </a:bodyPr>
          <a:lstStyle/>
          <a:p>
            <a:pPr marL="285750" marR="0" indent="-285750" algn="just" defTabSz="914400">
              <a:lnSpc>
                <a:spcPct val="150000"/>
              </a:lnSpc>
              <a:buClrTx/>
              <a:buSzTx/>
              <a:buFont typeface="Wingdings" panose="05000000000000000000" pitchFamily="2" charset="2"/>
              <a:buChar char="n"/>
              <a:defRPr/>
            </a:pPr>
            <a:r>
              <a:rPr kumimoji="0" lang="zh-CN" altLang="en-US" b="1" kern="1200" cap="none" spc="0" normalizeH="0" baseline="0" noProof="0" dirty="0">
                <a:solidFill>
                  <a:srgbClr val="00B050"/>
                </a:solidFill>
                <a:latin typeface="宋体" panose="02010600030101010101" pitchFamily="2" charset="-122"/>
                <a:ea typeface="宋体" panose="02010600030101010101" pitchFamily="2" charset="-122"/>
                <a:cs typeface="+mn-cs"/>
              </a:rPr>
              <a:t>对接安装 </a:t>
            </a:r>
            <a:endParaRPr kumimoji="0" lang="en-US" altLang="zh-CN" b="1" kern="1200" cap="none" spc="0" normalizeH="0" baseline="0" noProof="0" dirty="0">
              <a:solidFill>
                <a:srgbClr val="00B050"/>
              </a:solidFill>
              <a:latin typeface="宋体" panose="02010600030101010101" pitchFamily="2" charset="-122"/>
              <a:ea typeface="宋体" panose="02010600030101010101" pitchFamily="2" charset="-122"/>
              <a:cs typeface="+mn-cs"/>
            </a:endParaRPr>
          </a:p>
          <a:p>
            <a:pPr marR="0" indent="457200" algn="just" defTabSz="914400">
              <a:lnSpc>
                <a:spcPct val="150000"/>
              </a:lnSpc>
              <a:buClrTx/>
              <a:buSzTx/>
              <a:buFontTx/>
              <a:buNone/>
              <a:defRPr/>
            </a:pP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将电机输入端插头和电调输出端插头进行对接，如图</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3-33</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所示。选取直径为</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5cm </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的热缩管，用剪刀剪成</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12</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个长度为</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2cm</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的小管，每个电机插头上套一个，再接上电调和电机的插头。</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条线可以随意接，到调试飞控阶段，才能确定电机旋转方向是否正确，所以现在只是插上接头，等调试完毕再加热热缩管和扎好电线。</a:t>
            </a:r>
            <a:endPar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p:cNvSpPr txBox="1"/>
          <p:nvPr/>
        </p:nvSpPr>
        <p:spPr>
          <a:xfrm>
            <a:off x="373063" y="3846513"/>
            <a:ext cx="2708275" cy="2536825"/>
          </a:xfrm>
          <a:prstGeom prst="rect">
            <a:avLst/>
          </a:prstGeom>
          <a:noFill/>
        </p:spPr>
        <p:txBody>
          <a:bodyPr>
            <a:spAutoFit/>
          </a:bodyPr>
          <a:lstStyle/>
          <a:p>
            <a:pPr marL="285750" marR="0" indent="-285750" algn="just" defTabSz="914400">
              <a:lnSpc>
                <a:spcPct val="150000"/>
              </a:lnSpc>
              <a:buClrTx/>
              <a:buSzTx/>
              <a:buFont typeface="Wingdings" panose="05000000000000000000" pitchFamily="2" charset="2"/>
              <a:buChar char="n"/>
              <a:defRPr/>
            </a:pPr>
            <a:r>
              <a:rPr kumimoji="0" lang="zh-CN" altLang="en-US" b="1" kern="1200" cap="none" spc="0" normalizeH="0" baseline="0" noProof="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rPr>
              <a:t>测试转向 </a:t>
            </a:r>
            <a:endParaRPr kumimoji="0" lang="en-US" altLang="zh-CN" b="1" kern="1200" cap="none" spc="0" normalizeH="0" baseline="0" noProof="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endParaRPr>
          </a:p>
          <a:p>
            <a:pPr marR="0" indent="457200" algn="just" defTabSz="914400">
              <a:lnSpc>
                <a:spcPct val="150000"/>
              </a:lnSpc>
              <a:buClrTx/>
              <a:buSzTx/>
              <a:buFontTx/>
              <a:buNone/>
              <a:defRPr/>
            </a:pP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当整机安装完成后，要测试电机转向是否正确。如发现电机转向不对，将电机与电调三根连线中的任意两条对调即可</a:t>
            </a:r>
            <a:r>
              <a:rPr kumimoji="0" lang="zh-CN" altLang="en-US" kern="1200" cap="none" spc="0" normalizeH="0" baseline="0" noProof="0" dirty="0">
                <a:latin typeface="E-BZ"/>
                <a:ea typeface="微软雅黑" panose="020B0503020204020204" pitchFamily="34" charset="-122"/>
                <a:cs typeface="+mn-cs"/>
              </a:rPr>
              <a:t>。</a:t>
            </a:r>
            <a:endParaRPr kumimoji="0" lang="zh-CN" altLang="en-US" kern="1200" cap="none" spc="0" normalizeH="0" baseline="0" noProof="0" dirty="0">
              <a:latin typeface="Calibri" panose="020F0502020204030204" pitchFamily="34" charset="0"/>
              <a:ea typeface="微软雅黑" panose="020B0503020204020204" pitchFamily="34" charset="-122"/>
              <a:cs typeface="+mn-cs"/>
            </a:endParaRPr>
          </a:p>
        </p:txBody>
      </p:sp>
      <p:pic>
        <p:nvPicPr>
          <p:cNvPr id="142345" name="图片 911"/>
          <p:cNvPicPr>
            <a:picLocks noChangeAspect="1"/>
          </p:cNvPicPr>
          <p:nvPr/>
        </p:nvPicPr>
        <p:blipFill>
          <a:blip r:embed="rId2"/>
          <a:stretch>
            <a:fillRect/>
          </a:stretch>
        </p:blipFill>
        <p:spPr>
          <a:xfrm>
            <a:off x="3543300" y="3030538"/>
            <a:ext cx="5257800" cy="3352800"/>
          </a:xfrm>
          <a:prstGeom prst="rect">
            <a:avLst/>
          </a:prstGeom>
          <a:noFill/>
          <a:ln w="9525">
            <a:noFill/>
          </a:ln>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2345"/>
                                        </p:tgtEl>
                                        <p:attrNameLst>
                                          <p:attrName>style.visibility</p:attrName>
                                        </p:attrNameLst>
                                      </p:cBhvr>
                                      <p:to>
                                        <p:strVal val="visible"/>
                                      </p:to>
                                    </p:set>
                                    <p:anim calcmode="lin" valueType="num">
                                      <p:cBhvr additive="base">
                                        <p:cTn id="12" dur="500" fill="hold"/>
                                        <p:tgtEl>
                                          <p:spTgt spid="142345"/>
                                        </p:tgtEl>
                                        <p:attrNameLst>
                                          <p:attrName>ppt_x</p:attrName>
                                        </p:attrNameLst>
                                      </p:cBhvr>
                                      <p:tavLst>
                                        <p:tav tm="0">
                                          <p:val>
                                            <p:strVal val="#ppt_x"/>
                                          </p:val>
                                        </p:tav>
                                        <p:tav tm="100000">
                                          <p:val>
                                            <p:strVal val="#ppt_x"/>
                                          </p:val>
                                        </p:tav>
                                      </p:tavLst>
                                    </p:anim>
                                    <p:anim calcmode="lin" valueType="num">
                                      <p:cBhvr additive="base">
                                        <p:cTn id="13" dur="500" fill="hold"/>
                                        <p:tgtEl>
                                          <p:spTgt spid="142345"/>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ppt_x"/>
                                          </p:val>
                                        </p:tav>
                                        <p:tav tm="100000">
                                          <p:val>
                                            <p:strVal val="#ppt_x"/>
                                          </p:val>
                                        </p:tav>
                                      </p:tavLst>
                                    </p:anim>
                                    <p:anim calcmode="lin" valueType="num">
                                      <p:cBhvr additive="base">
                                        <p:cTn id="1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8242"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3.3.2</a:t>
            </a:r>
            <a:r>
              <a:rPr lang="zh-CN" altLang="en-US" sz="2700" dirty="0">
                <a:solidFill>
                  <a:schemeClr val="accent1"/>
                </a:solidFill>
                <a:latin typeface="华文楷体" panose="02010600040101010101" pitchFamily="2" charset="-122"/>
                <a:ea typeface="华文楷体" panose="02010600040101010101" pitchFamily="2" charset="-122"/>
              </a:rPr>
              <a:t>  动力系统的组装步骤</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38245"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66566" name="文本框 14"/>
          <p:cNvSpPr txBox="1">
            <a:spLocks noChangeArrowheads="1"/>
          </p:cNvSpPr>
          <p:nvPr/>
        </p:nvSpPr>
        <p:spPr bwMode="auto">
          <a:xfrm>
            <a:off x="373063" y="1608138"/>
            <a:ext cx="3036888" cy="3362325"/>
          </a:xfrm>
          <a:prstGeom prst="rect">
            <a:avLst/>
          </a:prstGeom>
          <a:noFill/>
          <a:ln>
            <a:noFill/>
          </a:ln>
        </p:spPr>
        <p:txBody>
          <a:bodyPr>
            <a:spAutoFit/>
          </a:bodyPr>
          <a:lstStyle>
            <a:lvl1pPr indent="457200">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n"/>
              <a:defRPr/>
            </a:pPr>
            <a:r>
              <a:rPr kumimoji="0" lang="zh-CN" altLang="en-US" sz="1800" b="1" i="0" u="none" strike="noStrike" kern="1200" cap="none" spc="0" normalizeH="0" baseline="0" noProof="0" dirty="0">
                <a:ln>
                  <a:noFill/>
                </a:ln>
                <a:solidFill>
                  <a:srgbClr val="00B050"/>
                </a:solidFill>
                <a:effectLst/>
                <a:uLnTx/>
                <a:uFillTx/>
                <a:latin typeface="Times New Roman" panose="02020603050405020304" pitchFamily="18" charset="0"/>
                <a:ea typeface="宋体" panose="02010600030101010101" pitchFamily="2" charset="-122"/>
                <a:cs typeface="Times New Roman" panose="02020603050405020304" pitchFamily="18" charset="0"/>
              </a:rPr>
              <a:t>电调预处理 </a:t>
            </a:r>
            <a:endParaRPr kumimoji="0" lang="en-US" altLang="zh-CN" sz="1800" b="1" i="0" u="none" strike="noStrike" kern="1200" cap="none" spc="0" normalizeH="0" baseline="0" noProof="0" dirty="0">
              <a:ln>
                <a:noFill/>
              </a:ln>
              <a:solidFill>
                <a:srgbClr val="00B05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457200" algn="just" defTabSz="914400" rtl="0" eaLnBrk="0" fontAlgn="base" latinLnBrk="0" hangingPunct="0">
              <a:lnSpc>
                <a:spcPct val="15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按照实际需求把电调输出端的线缆截取到合适的长度</a:t>
            </a:r>
            <a:r>
              <a:rPr kumimoji="0" lang="en-US" altLang="zh-CN" sz="18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(4cm)</a:t>
            </a:r>
            <a:r>
              <a:rPr kumimoji="0" lang="zh-CN"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，去掉线缆外表层的绝缘皮大约</a:t>
            </a:r>
            <a:r>
              <a:rPr kumimoji="0" lang="en-US" altLang="zh-CN" sz="18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2mm</a:t>
            </a:r>
            <a:r>
              <a:rPr kumimoji="0" lang="zh-CN"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，焊接上电源插头</a:t>
            </a:r>
            <a:r>
              <a:rPr kumimoji="0" lang="en-US" altLang="zh-CN" sz="18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插头和电机上的是一对</a:t>
            </a:r>
            <a:r>
              <a:rPr kumimoji="0" lang="en-US" altLang="zh-CN" sz="18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，并用热缩管进行防护，如图</a:t>
            </a:r>
            <a:r>
              <a:rPr kumimoji="0" lang="en-US" altLang="zh-CN" sz="18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3-34</a:t>
            </a:r>
            <a:r>
              <a:rPr kumimoji="0" lang="zh-CN"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所示。</a:t>
            </a:r>
            <a:endParaRPr kumimoji="0" lang="zh-CN"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矩形: 圆角 2"/>
          <p:cNvSpPr/>
          <p:nvPr/>
        </p:nvSpPr>
        <p:spPr>
          <a:xfrm>
            <a:off x="373063" y="884238"/>
            <a:ext cx="1920875" cy="444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just"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lt1"/>
                </a:solidFill>
                <a:effectLst/>
                <a:uLnTx/>
                <a:uFillTx/>
                <a:latin typeface="+mn-lt"/>
                <a:ea typeface="+mn-ea"/>
                <a:cs typeface="+mn-cs"/>
              </a:rPr>
              <a:t>三、电调的安装</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12" name="文本框 11"/>
          <p:cNvSpPr txBox="1"/>
          <p:nvPr/>
        </p:nvSpPr>
        <p:spPr>
          <a:xfrm>
            <a:off x="4727575" y="4632325"/>
            <a:ext cx="3095625" cy="338138"/>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图</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3-34 </a:t>
            </a:r>
            <a:r>
              <a:rPr kumimoji="0" lang="zh-CN" altLang="en-US"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电调插头焊接安装</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pic>
        <p:nvPicPr>
          <p:cNvPr id="144393" name="图片 935"/>
          <p:cNvPicPr>
            <a:picLocks noChangeAspect="1"/>
          </p:cNvPicPr>
          <p:nvPr/>
        </p:nvPicPr>
        <p:blipFill>
          <a:blip r:embed="rId2"/>
          <a:srcRect t="15125" b="10614"/>
          <a:stretch>
            <a:fillRect/>
          </a:stretch>
        </p:blipFill>
        <p:spPr>
          <a:xfrm>
            <a:off x="3749675" y="1685925"/>
            <a:ext cx="5051425" cy="2779713"/>
          </a:xfrm>
          <a:prstGeom prst="rect">
            <a:avLst/>
          </a:prstGeom>
          <a:noFill/>
          <a:ln w="9525">
            <a:noFill/>
          </a:ln>
        </p:spPr>
      </p:pic>
      <p:sp>
        <p:nvSpPr>
          <p:cNvPr id="13" name="文本框 12"/>
          <p:cNvSpPr txBox="1"/>
          <p:nvPr/>
        </p:nvSpPr>
        <p:spPr>
          <a:xfrm>
            <a:off x="373063" y="5138738"/>
            <a:ext cx="8428038" cy="1285875"/>
          </a:xfrm>
          <a:prstGeom prst="rect">
            <a:avLst/>
          </a:prstGeom>
          <a:noFill/>
        </p:spPr>
        <p:txBody>
          <a:bodyPr>
            <a:spAutoFit/>
          </a:bodyPr>
          <a:lstStyle/>
          <a:p>
            <a:pPr marL="285750" marR="0" indent="-285750" algn="just" defTabSz="914400">
              <a:lnSpc>
                <a:spcPct val="150000"/>
              </a:lnSpc>
              <a:buClrTx/>
              <a:buSzTx/>
              <a:buFont typeface="Wingdings" panose="05000000000000000000" pitchFamily="2" charset="2"/>
              <a:buChar char="n"/>
              <a:defRPr/>
            </a:pPr>
            <a:r>
              <a:rPr kumimoji="0" lang="zh-CN" altLang="en-US" b="1" kern="1200" cap="none" spc="0" normalizeH="0" baseline="0" noProof="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rPr>
              <a:t>电调输入端焊接 </a:t>
            </a:r>
            <a:endParaRPr kumimoji="0" lang="en-US" altLang="zh-CN" b="1" kern="1200" cap="none" spc="0" normalizeH="0" baseline="0" noProof="0" dirty="0">
              <a:solidFill>
                <a:srgbClr val="00B050"/>
              </a:solidFill>
              <a:latin typeface="Times New Roman" panose="02020603050405020304" pitchFamily="18" charset="0"/>
              <a:ea typeface="宋体" panose="02010600030101010101" pitchFamily="2" charset="-122"/>
              <a:cs typeface="Times New Roman" panose="02020603050405020304" pitchFamily="18" charset="0"/>
            </a:endParaRPr>
          </a:p>
          <a:p>
            <a:pPr marR="0" indent="457200" algn="just" defTabSz="914400">
              <a:lnSpc>
                <a:spcPct val="150000"/>
              </a:lnSpc>
              <a:buClrTx/>
              <a:buSzTx/>
              <a:buFontTx/>
              <a:buNone/>
              <a:defRPr/>
            </a:pP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将电调的输入端焊接到上中心板的电调电源位置处，红色线焊接在“</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处，黑色线焊接在“</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处，如图</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3-8</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所示。</a:t>
            </a:r>
            <a:endPar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6566"/>
                                        </p:tgtEl>
                                        <p:attrNameLst>
                                          <p:attrName>style.visibility</p:attrName>
                                        </p:attrNameLst>
                                      </p:cBhvr>
                                      <p:to>
                                        <p:strVal val="visible"/>
                                      </p:to>
                                    </p:set>
                                    <p:animEffect transition="in" filter="fade">
                                      <p:cBhvr>
                                        <p:cTn id="13" dur="500"/>
                                        <p:tgtEl>
                                          <p:spTgt spid="6656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44393"/>
                                        </p:tgtEl>
                                        <p:attrNameLst>
                                          <p:attrName>style.visibility</p:attrName>
                                        </p:attrNameLst>
                                      </p:cBhvr>
                                      <p:to>
                                        <p:strVal val="visible"/>
                                      </p:to>
                                    </p:set>
                                    <p:anim calcmode="lin" valueType="num">
                                      <p:cBhvr additive="base">
                                        <p:cTn id="18" dur="500" fill="hold"/>
                                        <p:tgtEl>
                                          <p:spTgt spid="144393"/>
                                        </p:tgtEl>
                                        <p:attrNameLst>
                                          <p:attrName>ppt_x</p:attrName>
                                        </p:attrNameLst>
                                      </p:cBhvr>
                                      <p:tavLst>
                                        <p:tav tm="0">
                                          <p:val>
                                            <p:strVal val="#ppt_x"/>
                                          </p:val>
                                        </p:tav>
                                        <p:tav tm="100000">
                                          <p:val>
                                            <p:strVal val="#ppt_x"/>
                                          </p:val>
                                        </p:tav>
                                      </p:tavLst>
                                    </p:anim>
                                    <p:anim calcmode="lin" valueType="num">
                                      <p:cBhvr additive="base">
                                        <p:cTn id="19" dur="500" fill="hold"/>
                                        <p:tgtEl>
                                          <p:spTgt spid="144393"/>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6" grpId="0"/>
      <p:bldP spid="3" grpId="0" animBg="1"/>
      <p:bldP spid="12" grpId="0"/>
      <p:bldP spid="1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0290"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3.3.2</a:t>
            </a:r>
            <a:r>
              <a:rPr lang="zh-CN" altLang="en-US" sz="2700" dirty="0">
                <a:solidFill>
                  <a:schemeClr val="accent1"/>
                </a:solidFill>
                <a:latin typeface="华文楷体" panose="02010600040101010101" pitchFamily="2" charset="-122"/>
                <a:ea typeface="华文楷体" panose="02010600040101010101" pitchFamily="2" charset="-122"/>
              </a:rPr>
              <a:t>  动力系统的组装步骤</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40293"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66566" name="文本框 14"/>
          <p:cNvSpPr txBox="1">
            <a:spLocks noChangeArrowheads="1"/>
          </p:cNvSpPr>
          <p:nvPr/>
        </p:nvSpPr>
        <p:spPr bwMode="auto">
          <a:xfrm>
            <a:off x="373063" y="985838"/>
            <a:ext cx="8428038" cy="2533650"/>
          </a:xfrm>
          <a:prstGeom prst="rect">
            <a:avLst/>
          </a:prstGeom>
          <a:noFill/>
          <a:ln>
            <a:noFill/>
          </a:ln>
        </p:spPr>
        <p:txBody>
          <a:bodyPr>
            <a:spAutoFit/>
          </a:bodyPr>
          <a:lstStyle>
            <a:lvl1pPr indent="457200">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n"/>
              <a:defRPr/>
            </a:pPr>
            <a:r>
              <a:rPr kumimoji="0" lang="zh-CN" altLang="en-US" sz="1800" b="1" i="0" u="none" strike="noStrike" kern="1200" cap="none" spc="0" normalizeH="0" baseline="0" noProof="0" dirty="0">
                <a:ln>
                  <a:noFill/>
                </a:ln>
                <a:solidFill>
                  <a:srgbClr val="00B050"/>
                </a:solidFill>
                <a:effectLst/>
                <a:uLnTx/>
                <a:uFillTx/>
                <a:latin typeface="Times New Roman" panose="02020603050405020304" pitchFamily="18" charset="0"/>
                <a:ea typeface="宋体" panose="02010600030101010101" pitchFamily="2" charset="-122"/>
                <a:cs typeface="Times New Roman" panose="02020603050405020304" pitchFamily="18" charset="0"/>
              </a:rPr>
              <a:t>电调与机臂安装</a:t>
            </a:r>
            <a:endParaRPr kumimoji="0" lang="en-US" altLang="zh-CN" sz="1800" b="1" i="0" u="none" strike="noStrike" kern="1200" cap="none" spc="0" normalizeH="0" baseline="0" noProof="0" dirty="0">
              <a:ln>
                <a:noFill/>
              </a:ln>
              <a:solidFill>
                <a:srgbClr val="00B05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457200" algn="just" defTabSz="914400" rtl="0" eaLnBrk="0" fontAlgn="base" latinLnBrk="0" hangingPunct="0">
              <a:lnSpc>
                <a:spcPct val="150000"/>
              </a:lnSpc>
              <a:spcBef>
                <a:spcPct val="0"/>
              </a:spcBef>
              <a:spcAft>
                <a:spcPct val="0"/>
              </a:spcAft>
              <a:buClrTx/>
              <a:buSzTx/>
              <a:buFontTx/>
              <a:buNone/>
              <a:defRPr/>
            </a:pPr>
            <a:r>
              <a:rPr kumimoji="0" lang="zh-CN" altLang="zh-CN" sz="1800" b="0" i="0" u="none" strike="noStrike" kern="1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宋体" panose="02010600030101010101" pitchFamily="2" charset="-122"/>
              </a:rPr>
              <a:t>为了防止安装电调后会松动，剪一块</a:t>
            </a:r>
            <a:r>
              <a:rPr kumimoji="0" lang="en-US" altLang="zh-CN" sz="1800" b="0" i="0" u="none" strike="noStrike" kern="1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宋体" panose="02010600030101010101" pitchFamily="2" charset="-122"/>
              </a:rPr>
              <a:t>3cm</a:t>
            </a:r>
            <a:r>
              <a:rPr kumimoji="0" lang="zh-CN" altLang="zh-CN" sz="1800" b="0" i="0" u="none" strike="noStrike" kern="1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宋体" panose="02010600030101010101" pitchFamily="2" charset="-122"/>
              </a:rPr>
              <a:t>×</a:t>
            </a:r>
            <a:r>
              <a:rPr kumimoji="0" lang="en-US" altLang="zh-CN" sz="1800" b="0" i="0" u="none" strike="noStrike" kern="1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宋体" panose="02010600030101010101" pitchFamily="2" charset="-122"/>
              </a:rPr>
              <a:t>1cm</a:t>
            </a:r>
            <a:r>
              <a:rPr kumimoji="0" lang="zh-CN" altLang="zh-CN" sz="1800" b="0" i="0" u="none" strike="noStrike" kern="1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宋体" panose="02010600030101010101" pitchFamily="2" charset="-122"/>
              </a:rPr>
              <a:t>的海绵双面胶，撕掉海绵双面胶一面的薄膜，粘在电调平整面的中间，如图</a:t>
            </a:r>
            <a:r>
              <a:rPr kumimoji="0" lang="en-US" altLang="zh-CN" sz="1800" b="0" i="0" u="none" strike="noStrike" kern="1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宋体" panose="02010600030101010101" pitchFamily="2" charset="-122"/>
              </a:rPr>
              <a:t>3-35</a:t>
            </a:r>
            <a:r>
              <a:rPr kumimoji="0" lang="zh-CN" altLang="zh-CN" sz="1800" b="0" i="0" u="none" strike="noStrike" kern="1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宋体" panose="02010600030101010101" pitchFamily="2" charset="-122"/>
              </a:rPr>
              <a:t>所示。电调的这面装有散热片，不能用海绵双面胶覆盖</a:t>
            </a:r>
            <a:r>
              <a:rPr kumimoji="0" lang="zh-CN" altLang="en-US" sz="1800" b="0" i="0" u="none" strike="noStrike" kern="1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宋体" panose="02010600030101010101" pitchFamily="2" charset="-122"/>
              </a:rPr>
              <a:t>整个面</a:t>
            </a:r>
            <a:r>
              <a:rPr kumimoji="0" lang="zh-CN" altLang="zh-CN" sz="1800" b="0" i="0" u="none" strike="noStrike" kern="1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宋体" panose="02010600030101010101" pitchFamily="2" charset="-122"/>
              </a:rPr>
              <a:t>。该版本的四轴工作电流少于</a:t>
            </a:r>
            <a:r>
              <a:rPr kumimoji="0" lang="en-US" altLang="zh-CN" sz="1800" b="0" i="0" u="none" strike="noStrike" kern="1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宋体" panose="02010600030101010101" pitchFamily="2" charset="-122"/>
              </a:rPr>
              <a:t>14A</a:t>
            </a:r>
            <a:r>
              <a:rPr kumimoji="0" lang="zh-CN" altLang="zh-CN" sz="1800" b="0" i="0" u="none" strike="noStrike" kern="1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宋体" panose="02010600030101010101" pitchFamily="2" charset="-122"/>
              </a:rPr>
              <a:t>，预计电调发热不大，并且安装时</a:t>
            </a:r>
            <a:r>
              <a:rPr kumimoji="0" lang="zh-CN" altLang="en-US" sz="1800" b="0" i="0" u="none" strike="noStrike" kern="1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宋体" panose="02010600030101010101" pitchFamily="2" charset="-122"/>
              </a:rPr>
              <a:t>，</a:t>
            </a:r>
            <a:r>
              <a:rPr kumimoji="0" lang="zh-CN" altLang="zh-CN" sz="1800" b="0" i="0" u="none" strike="noStrike" kern="1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宋体" panose="02010600030101010101" pitchFamily="2" charset="-122"/>
              </a:rPr>
              <a:t>有散热片的平整面</a:t>
            </a:r>
            <a:r>
              <a:rPr kumimoji="0" lang="zh-CN" altLang="en-US" sz="1800" b="0" i="0" u="none" strike="noStrike" kern="1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宋体" panose="02010600030101010101" pitchFamily="2" charset="-122"/>
              </a:rPr>
              <a:t>应朝上</a:t>
            </a:r>
            <a:r>
              <a:rPr kumimoji="0" lang="zh-CN" altLang="zh-CN" sz="1800" b="0" i="0" u="none" strike="noStrike" kern="1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宋体" panose="02010600030101010101" pitchFamily="2" charset="-122"/>
              </a:rPr>
              <a:t>，螺旋桨的吹风能带走电调的热量，所以覆盖部分散热片对散热影响不大。</a:t>
            </a:r>
            <a:endParaRPr kumimoji="0" lang="zh-CN"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文本框 11"/>
          <p:cNvSpPr txBox="1"/>
          <p:nvPr/>
        </p:nvSpPr>
        <p:spPr>
          <a:xfrm>
            <a:off x="3024188" y="6184900"/>
            <a:ext cx="3095625" cy="338138"/>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图</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3-35 </a:t>
            </a:r>
            <a:r>
              <a:rPr kumimoji="0" lang="zh-CN" altLang="en-US"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电调上安装双面胶</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pic>
        <p:nvPicPr>
          <p:cNvPr id="146440" name="图片 940"/>
          <p:cNvPicPr>
            <a:picLocks noChangeAspect="1"/>
          </p:cNvPicPr>
          <p:nvPr/>
        </p:nvPicPr>
        <p:blipFill>
          <a:blip r:embed="rId2"/>
          <a:stretch>
            <a:fillRect/>
          </a:stretch>
        </p:blipFill>
        <p:spPr>
          <a:xfrm>
            <a:off x="1589088" y="3927475"/>
            <a:ext cx="5965825" cy="2143125"/>
          </a:xfrm>
          <a:prstGeom prst="rect">
            <a:avLst/>
          </a:prstGeom>
          <a:noFill/>
          <a:ln w="9525">
            <a:noFill/>
          </a:ln>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6566"/>
                                        </p:tgtEl>
                                        <p:attrNameLst>
                                          <p:attrName>style.visibility</p:attrName>
                                        </p:attrNameLst>
                                      </p:cBhvr>
                                      <p:to>
                                        <p:strVal val="visible"/>
                                      </p:to>
                                    </p:set>
                                    <p:animEffect transition="in" filter="fade">
                                      <p:cBhvr>
                                        <p:cTn id="7" dur="500"/>
                                        <p:tgtEl>
                                          <p:spTgt spid="6656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6440"/>
                                        </p:tgtEl>
                                        <p:attrNameLst>
                                          <p:attrName>style.visibility</p:attrName>
                                        </p:attrNameLst>
                                      </p:cBhvr>
                                      <p:to>
                                        <p:strVal val="visible"/>
                                      </p:to>
                                    </p:set>
                                    <p:anim calcmode="lin" valueType="num">
                                      <p:cBhvr additive="base">
                                        <p:cTn id="12" dur="500" fill="hold"/>
                                        <p:tgtEl>
                                          <p:spTgt spid="146440"/>
                                        </p:tgtEl>
                                        <p:attrNameLst>
                                          <p:attrName>ppt_x</p:attrName>
                                        </p:attrNameLst>
                                      </p:cBhvr>
                                      <p:tavLst>
                                        <p:tav tm="0">
                                          <p:val>
                                            <p:strVal val="#ppt_x"/>
                                          </p:val>
                                        </p:tav>
                                        <p:tav tm="100000">
                                          <p:val>
                                            <p:strVal val="#ppt_x"/>
                                          </p:val>
                                        </p:tav>
                                      </p:tavLst>
                                    </p:anim>
                                    <p:anim calcmode="lin" valueType="num">
                                      <p:cBhvr additive="base">
                                        <p:cTn id="13" dur="500" fill="hold"/>
                                        <p:tgtEl>
                                          <p:spTgt spid="146440"/>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ppt_x"/>
                                          </p:val>
                                        </p:tav>
                                        <p:tav tm="100000">
                                          <p:val>
                                            <p:strVal val="#ppt_x"/>
                                          </p:val>
                                        </p:tav>
                                      </p:tavLst>
                                    </p:anim>
                                    <p:anim calcmode="lin" valueType="num">
                                      <p:cBhvr additive="base">
                                        <p:cTn id="1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6" grpId="0"/>
      <p:bldP spid="1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2338"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3.3.2</a:t>
            </a:r>
            <a:r>
              <a:rPr lang="zh-CN" altLang="en-US" sz="2700" dirty="0">
                <a:solidFill>
                  <a:schemeClr val="accent1"/>
                </a:solidFill>
                <a:latin typeface="华文楷体" panose="02010600040101010101" pitchFamily="2" charset="-122"/>
                <a:ea typeface="华文楷体" panose="02010600040101010101" pitchFamily="2" charset="-122"/>
              </a:rPr>
              <a:t>  动力系统的组装步骤</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42341"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66566" name="文本框 14"/>
          <p:cNvSpPr txBox="1">
            <a:spLocks noChangeArrowheads="1"/>
          </p:cNvSpPr>
          <p:nvPr/>
        </p:nvSpPr>
        <p:spPr bwMode="auto">
          <a:xfrm>
            <a:off x="373063" y="985838"/>
            <a:ext cx="8428038" cy="1706563"/>
          </a:xfrm>
          <a:prstGeom prst="rect">
            <a:avLst/>
          </a:prstGeom>
          <a:noFill/>
          <a:ln>
            <a:noFill/>
          </a:ln>
        </p:spPr>
        <p:txBody>
          <a:bodyPr>
            <a:spAutoFit/>
          </a:bodyPr>
          <a:lstStyle>
            <a:lvl1pPr indent="457200">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marL="0" marR="0" lvl="0" indent="457200" algn="just" defTabSz="914400" rtl="0" eaLnBrk="0" fontAlgn="base" latinLnBrk="0" hangingPunct="0">
              <a:lnSpc>
                <a:spcPct val="150000"/>
              </a:lnSpc>
              <a:spcBef>
                <a:spcPct val="0"/>
              </a:spcBef>
              <a:spcAft>
                <a:spcPct val="0"/>
              </a:spcAft>
              <a:buClrTx/>
              <a:buSzTx/>
              <a:buFontTx/>
              <a:buNone/>
              <a:defRPr/>
            </a:pPr>
            <a:r>
              <a:rPr kumimoji="0" lang="zh-CN" altLang="zh-CN" sz="1800" b="0" i="0" u="none" strike="noStrike" kern="1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宋体" panose="02010600030101010101" pitchFamily="2" charset="-122"/>
              </a:rPr>
              <a:t>把电调上面双面胶</a:t>
            </a:r>
            <a:r>
              <a:rPr kumimoji="0" lang="zh-CN" altLang="en-US" sz="1800" b="0" i="0" u="none" strike="noStrike" kern="1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宋体" panose="02010600030101010101" pitchFamily="2" charset="-122"/>
              </a:rPr>
              <a:t>的</a:t>
            </a:r>
            <a:r>
              <a:rPr kumimoji="0" lang="zh-CN" altLang="zh-CN" sz="1800" b="0" i="0" u="none" strike="noStrike" kern="1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宋体" panose="02010600030101010101" pitchFamily="2" charset="-122"/>
              </a:rPr>
              <a:t>薄膜撕掉，粘在机臂上。四个电调安装的位置要保持一致，电调一般要安装在靠近机臂上</a:t>
            </a:r>
            <a:r>
              <a:rPr kumimoji="0" lang="zh-CN" altLang="en-US" sz="1800" b="0" i="0" u="none" strike="noStrike" kern="1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宋体" panose="02010600030101010101" pitchFamily="2" charset="-122"/>
              </a:rPr>
              <a:t>螺钉</a:t>
            </a:r>
            <a:r>
              <a:rPr kumimoji="0" lang="zh-CN" altLang="zh-CN" sz="1800" b="0" i="0" u="none" strike="noStrike" kern="1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宋体" panose="02010600030101010101" pitchFamily="2" charset="-122"/>
              </a:rPr>
              <a:t>那端。然后用扎带放在电调中间，紧紧的扎紧在机臂上（注意，打结的位置要在机臂上，不要打在电调上</a:t>
            </a:r>
            <a:r>
              <a:rPr kumimoji="0" lang="zh-CN" altLang="en-US" sz="1800" b="0" i="0" u="none" strike="noStrike" kern="1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宋体" panose="02010600030101010101" pitchFamily="2" charset="-122"/>
              </a:rPr>
              <a:t>，</a:t>
            </a:r>
            <a:r>
              <a:rPr kumimoji="0" lang="zh-CN" altLang="zh-CN" sz="1800" b="0" i="0" u="none" strike="noStrike" kern="1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宋体" panose="02010600030101010101" pitchFamily="2" charset="-122"/>
              </a:rPr>
              <a:t>防止压坏电调），如图</a:t>
            </a:r>
            <a:r>
              <a:rPr kumimoji="0" lang="en-US" altLang="zh-CN" sz="1800" b="0" i="0" u="none" strike="noStrike" kern="1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宋体" panose="02010600030101010101" pitchFamily="2" charset="-122"/>
              </a:rPr>
              <a:t>3-36</a:t>
            </a:r>
            <a:r>
              <a:rPr kumimoji="0" lang="zh-CN" altLang="zh-CN" sz="1800" b="0" i="0" u="none" strike="noStrike" kern="1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宋体" panose="02010600030101010101" pitchFamily="2" charset="-122"/>
              </a:rPr>
              <a:t>所示。</a:t>
            </a:r>
            <a:endParaRPr kumimoji="0" lang="zh-CN"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2" name="文本框 11"/>
          <p:cNvSpPr txBox="1"/>
          <p:nvPr/>
        </p:nvSpPr>
        <p:spPr>
          <a:xfrm>
            <a:off x="3024188" y="6273800"/>
            <a:ext cx="3095625" cy="338138"/>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图</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3-36  </a:t>
            </a:r>
            <a:r>
              <a:rPr kumimoji="0" lang="zh-CN" altLang="en-US"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电调与机臂的安装</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pic>
        <p:nvPicPr>
          <p:cNvPr id="148488" name="图片 942"/>
          <p:cNvPicPr>
            <a:picLocks noChangeAspect="1"/>
          </p:cNvPicPr>
          <p:nvPr/>
        </p:nvPicPr>
        <p:blipFill>
          <a:blip r:embed="rId2"/>
          <a:stretch>
            <a:fillRect/>
          </a:stretch>
        </p:blipFill>
        <p:spPr>
          <a:xfrm>
            <a:off x="1555750" y="2876550"/>
            <a:ext cx="6062663" cy="3282950"/>
          </a:xfrm>
          <a:prstGeom prst="rect">
            <a:avLst/>
          </a:prstGeom>
          <a:noFill/>
          <a:ln w="9525">
            <a:noFill/>
          </a:ln>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6566"/>
                                        </p:tgtEl>
                                        <p:attrNameLst>
                                          <p:attrName>style.visibility</p:attrName>
                                        </p:attrNameLst>
                                      </p:cBhvr>
                                      <p:to>
                                        <p:strVal val="visible"/>
                                      </p:to>
                                    </p:set>
                                    <p:animEffect transition="in" filter="fade">
                                      <p:cBhvr>
                                        <p:cTn id="7" dur="500"/>
                                        <p:tgtEl>
                                          <p:spTgt spid="6656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8488"/>
                                        </p:tgtEl>
                                        <p:attrNameLst>
                                          <p:attrName>style.visibility</p:attrName>
                                        </p:attrNameLst>
                                      </p:cBhvr>
                                      <p:to>
                                        <p:strVal val="visible"/>
                                      </p:to>
                                    </p:set>
                                    <p:anim calcmode="lin" valueType="num">
                                      <p:cBhvr additive="base">
                                        <p:cTn id="12" dur="500" fill="hold"/>
                                        <p:tgtEl>
                                          <p:spTgt spid="148488"/>
                                        </p:tgtEl>
                                        <p:attrNameLst>
                                          <p:attrName>ppt_x</p:attrName>
                                        </p:attrNameLst>
                                      </p:cBhvr>
                                      <p:tavLst>
                                        <p:tav tm="0">
                                          <p:val>
                                            <p:strVal val="#ppt_x"/>
                                          </p:val>
                                        </p:tav>
                                        <p:tav tm="100000">
                                          <p:val>
                                            <p:strVal val="#ppt_x"/>
                                          </p:val>
                                        </p:tav>
                                      </p:tavLst>
                                    </p:anim>
                                    <p:anim calcmode="lin" valueType="num">
                                      <p:cBhvr additive="base">
                                        <p:cTn id="13" dur="500" fill="hold"/>
                                        <p:tgtEl>
                                          <p:spTgt spid="148488"/>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ppt_x"/>
                                          </p:val>
                                        </p:tav>
                                        <p:tav tm="100000">
                                          <p:val>
                                            <p:strVal val="#ppt_x"/>
                                          </p:val>
                                        </p:tav>
                                      </p:tavLst>
                                    </p:anim>
                                    <p:anim calcmode="lin" valueType="num">
                                      <p:cBhvr additive="base">
                                        <p:cTn id="1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6"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3.1.1</a:t>
            </a:r>
            <a:r>
              <a:rPr lang="zh-CN" altLang="en-US" sz="2700" dirty="0">
                <a:solidFill>
                  <a:schemeClr val="accent1"/>
                </a:solidFill>
                <a:latin typeface="华文楷体" panose="02010600040101010101" pitchFamily="2" charset="-122"/>
                <a:ea typeface="华文楷体" panose="02010600040101010101" pitchFamily="2" charset="-122"/>
              </a:rPr>
              <a:t>  多旋翼无人机的基本组成</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5365"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15" name="文本框 14"/>
          <p:cNvSpPr txBox="1"/>
          <p:nvPr/>
        </p:nvSpPr>
        <p:spPr>
          <a:xfrm>
            <a:off x="373063" y="979488"/>
            <a:ext cx="8428038" cy="2105025"/>
          </a:xfrm>
          <a:prstGeom prst="rect">
            <a:avLst/>
          </a:prstGeom>
          <a:noFill/>
        </p:spPr>
        <p:txBody>
          <a:bodyPr>
            <a:spAutoFit/>
          </a:bodyPr>
          <a:lstStyle/>
          <a:p>
            <a:pPr marL="285750" marR="0" indent="-285750" algn="just" defTabSz="914400">
              <a:lnSpc>
                <a:spcPct val="150000"/>
              </a:lnSpc>
              <a:buClrTx/>
              <a:buSzTx/>
              <a:buFont typeface="Wingdings" panose="05000000000000000000" pitchFamily="2" charset="2"/>
              <a:buChar char="p"/>
              <a:defRPr/>
            </a:pPr>
            <a:r>
              <a:rPr kumimoji="0" lang="zh-CN" altLang="en-US" b="1" kern="1200" cap="none" spc="0" normalizeH="0" baseline="0" noProof="0" dirty="0">
                <a:latin typeface="宋体" panose="02010600030101010101" pitchFamily="2" charset="-122"/>
                <a:ea typeface="宋体" panose="02010600030101010101" pitchFamily="2" charset="-122"/>
                <a:cs typeface="+mn-cs"/>
              </a:rPr>
              <a:t>飞行控制系统</a:t>
            </a:r>
            <a:endParaRPr kumimoji="0" lang="zh-CN" altLang="en-US" b="1" kern="1200" cap="none" spc="0" normalizeH="0" baseline="0" noProof="0" dirty="0">
              <a:latin typeface="宋体" panose="02010600030101010101" pitchFamily="2" charset="-122"/>
              <a:ea typeface="宋体" panose="02010600030101010101" pitchFamily="2" charset="-122"/>
              <a:cs typeface="+mn-cs"/>
            </a:endParaRPr>
          </a:p>
          <a:p>
            <a:pPr marR="0" indent="457200" algn="just" defTabSz="914400">
              <a:lnSpc>
                <a:spcPct val="150000"/>
              </a:lnSpc>
              <a:buClrTx/>
              <a:buSzTx/>
              <a:buFontTx/>
              <a:buNone/>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无人机飞控平台是控制无人机飞行姿态和运动的设备</a:t>
            </a:r>
            <a:r>
              <a:rPr kumimoji="0" lang="en-US" altLang="zh-CN" kern="1200" cap="none" spc="0" normalizeH="0" baseline="0" noProof="0" dirty="0">
                <a:latin typeface="宋体" panose="02010600030101010101" pitchFamily="2" charset="-122"/>
                <a:ea typeface="宋体" panose="02010600030101010101" pitchFamily="2" charset="-122"/>
                <a:cs typeface="+mn-cs"/>
              </a:rPr>
              <a:t>,</a:t>
            </a:r>
            <a:r>
              <a:rPr kumimoji="0" lang="zh-CN" altLang="en-US" kern="1200" cap="none" spc="0" normalizeH="0" baseline="0" noProof="0" dirty="0">
                <a:latin typeface="宋体" panose="02010600030101010101" pitchFamily="2" charset="-122"/>
                <a:ea typeface="宋体" panose="02010600030101010101" pitchFamily="2" charset="-122"/>
                <a:cs typeface="+mn-cs"/>
              </a:rPr>
              <a:t>由传感器、机载计算机和执行机构三大部分组成。飞控中集成了高精度的感应器元件</a:t>
            </a:r>
            <a:r>
              <a:rPr kumimoji="0" lang="en-US" altLang="zh-CN" kern="1200" cap="none" spc="0" normalizeH="0" baseline="0" noProof="0" dirty="0">
                <a:latin typeface="宋体" panose="02010600030101010101" pitchFamily="2" charset="-122"/>
                <a:ea typeface="宋体" panose="02010600030101010101" pitchFamily="2" charset="-122"/>
                <a:cs typeface="+mn-cs"/>
              </a:rPr>
              <a:t>,</a:t>
            </a:r>
            <a:r>
              <a:rPr kumimoji="0" lang="zh-CN" altLang="en-US" kern="1200" cap="none" spc="0" normalizeH="0" baseline="0" noProof="0" dirty="0">
                <a:latin typeface="宋体" panose="02010600030101010101" pitchFamily="2" charset="-122"/>
                <a:ea typeface="宋体" panose="02010600030101010101" pitchFamily="2" charset="-122"/>
                <a:cs typeface="+mn-cs"/>
              </a:rPr>
              <a:t>包括陀螺仪、加速度计、角速度计、气压计、</a:t>
            </a:r>
            <a:r>
              <a:rPr kumimoji="0" lang="en-US" altLang="zh-CN" kern="1200" cap="none" spc="0" normalizeH="0" baseline="0" noProof="0" dirty="0">
                <a:latin typeface="宋体" panose="02010600030101010101" pitchFamily="2" charset="-122"/>
                <a:ea typeface="宋体" panose="02010600030101010101" pitchFamily="2" charset="-122"/>
                <a:cs typeface="+mn-cs"/>
              </a:rPr>
              <a:t>GPS</a:t>
            </a:r>
            <a:r>
              <a:rPr kumimoji="0" lang="zh-CN" altLang="en-US" kern="1200" cap="none" spc="0" normalizeH="0" baseline="0" noProof="0" dirty="0">
                <a:latin typeface="宋体" panose="02010600030101010101" pitchFamily="2" charset="-122"/>
                <a:ea typeface="宋体" panose="02010600030101010101" pitchFamily="2" charset="-122"/>
                <a:cs typeface="+mn-cs"/>
              </a:rPr>
              <a:t>、指南针、控制电路等。多旋翼无人机常用的飞控主要有</a:t>
            </a:r>
            <a:r>
              <a:rPr kumimoji="0" lang="en-US" altLang="zh-CN" kern="1200" cap="none" spc="0" normalizeH="0" baseline="0" noProof="0" dirty="0">
                <a:latin typeface="宋体" panose="02010600030101010101" pitchFamily="2" charset="-122"/>
                <a:ea typeface="宋体" panose="02010600030101010101" pitchFamily="2" charset="-122"/>
                <a:cs typeface="+mn-cs"/>
              </a:rPr>
              <a:t>F3</a:t>
            </a:r>
            <a:r>
              <a:rPr kumimoji="0" lang="zh-CN" altLang="en-US" kern="1200" cap="none" spc="0" normalizeH="0" baseline="0" noProof="0" dirty="0">
                <a:latin typeface="宋体" panose="02010600030101010101" pitchFamily="2" charset="-122"/>
                <a:ea typeface="宋体" panose="02010600030101010101" pitchFamily="2" charset="-122"/>
                <a:cs typeface="+mn-cs"/>
              </a:rPr>
              <a:t>飞控、</a:t>
            </a:r>
            <a:r>
              <a:rPr kumimoji="0" lang="en-US" altLang="zh-CN" kern="1200" cap="none" spc="0" normalizeH="0" baseline="0" noProof="0" dirty="0">
                <a:latin typeface="宋体" panose="02010600030101010101" pitchFamily="2" charset="-122"/>
                <a:ea typeface="宋体" panose="02010600030101010101" pitchFamily="2" charset="-122"/>
                <a:cs typeface="+mn-cs"/>
              </a:rPr>
              <a:t>A2</a:t>
            </a:r>
            <a:r>
              <a:rPr kumimoji="0" lang="zh-CN" altLang="en-US" kern="1200" cap="none" spc="0" normalizeH="0" baseline="0" noProof="0" dirty="0">
                <a:latin typeface="宋体" panose="02010600030101010101" pitchFamily="2" charset="-122"/>
                <a:ea typeface="宋体" panose="02010600030101010101" pitchFamily="2" charset="-122"/>
                <a:cs typeface="+mn-cs"/>
              </a:rPr>
              <a:t>飞控、</a:t>
            </a:r>
            <a:r>
              <a:rPr kumimoji="0" lang="en-US" altLang="zh-CN" kern="1200" cap="none" spc="0" normalizeH="0" baseline="0" noProof="0" dirty="0" err="1">
                <a:latin typeface="宋体" panose="02010600030101010101" pitchFamily="2" charset="-122"/>
                <a:ea typeface="宋体" panose="02010600030101010101" pitchFamily="2" charset="-122"/>
                <a:cs typeface="+mn-cs"/>
              </a:rPr>
              <a:t>Naza</a:t>
            </a:r>
            <a:r>
              <a:rPr kumimoji="0" lang="zh-CN" altLang="en-US" kern="1200" cap="none" spc="0" normalizeH="0" baseline="0" noProof="0" dirty="0">
                <a:latin typeface="宋体" panose="02010600030101010101" pitchFamily="2" charset="-122"/>
                <a:ea typeface="宋体" panose="02010600030101010101" pitchFamily="2" charset="-122"/>
                <a:cs typeface="+mn-cs"/>
              </a:rPr>
              <a:t>飞控、</a:t>
            </a:r>
            <a:r>
              <a:rPr kumimoji="0" lang="en-US" altLang="zh-CN" kern="1200" cap="none" spc="0" normalizeH="0" baseline="0" noProof="0" dirty="0">
                <a:latin typeface="宋体" panose="02010600030101010101" pitchFamily="2" charset="-122"/>
                <a:ea typeface="宋体" panose="02010600030101010101" pitchFamily="2" charset="-122"/>
                <a:cs typeface="+mn-cs"/>
              </a:rPr>
              <a:t>A3</a:t>
            </a:r>
            <a:r>
              <a:rPr kumimoji="0" lang="zh-CN" altLang="en-US" kern="1200" cap="none" spc="0" normalizeH="0" baseline="0" noProof="0" dirty="0">
                <a:latin typeface="宋体" panose="02010600030101010101" pitchFamily="2" charset="-122"/>
                <a:ea typeface="宋体" panose="02010600030101010101" pitchFamily="2" charset="-122"/>
                <a:cs typeface="+mn-cs"/>
              </a:rPr>
              <a:t>飞控等。</a:t>
            </a:r>
            <a:endParaRPr kumimoji="0" lang="zh-CN" altLang="en-US" kern="1200" cap="none" spc="0" normalizeH="0" baseline="0" noProof="0" dirty="0">
              <a:latin typeface="宋体" panose="02010600030101010101" pitchFamily="2" charset="-122"/>
              <a:ea typeface="宋体" panose="02010600030101010101" pitchFamily="2" charset="-122"/>
              <a:cs typeface="+mn-cs"/>
            </a:endParaRPr>
          </a:p>
        </p:txBody>
      </p:sp>
      <p:sp>
        <p:nvSpPr>
          <p:cNvPr id="9" name="文本框 8"/>
          <p:cNvSpPr txBox="1"/>
          <p:nvPr/>
        </p:nvSpPr>
        <p:spPr>
          <a:xfrm>
            <a:off x="373063" y="3275013"/>
            <a:ext cx="8428038" cy="2520950"/>
          </a:xfrm>
          <a:prstGeom prst="rect">
            <a:avLst/>
          </a:prstGeom>
          <a:noFill/>
        </p:spPr>
        <p:txBody>
          <a:bodyPr>
            <a:spAutoFit/>
          </a:bodyPr>
          <a:lstStyle/>
          <a:p>
            <a:pPr marL="285750" marR="0" indent="-285750" algn="just" defTabSz="914400">
              <a:lnSpc>
                <a:spcPct val="150000"/>
              </a:lnSpc>
              <a:buClrTx/>
              <a:buSzTx/>
              <a:buFont typeface="Wingdings" panose="05000000000000000000" pitchFamily="2" charset="2"/>
              <a:buChar char="p"/>
              <a:defRPr/>
            </a:pPr>
            <a:r>
              <a:rPr kumimoji="0" lang="zh-CN" altLang="en-US" b="1" kern="1200" cap="none" spc="0" normalizeH="0" baseline="0" noProof="0" dirty="0">
                <a:latin typeface="宋体" panose="02010600030101010101" pitchFamily="2" charset="-122"/>
                <a:ea typeface="宋体" panose="02010600030101010101" pitchFamily="2" charset="-122"/>
                <a:cs typeface="+mn-cs"/>
              </a:rPr>
              <a:t>遥控装置</a:t>
            </a:r>
            <a:endParaRPr kumimoji="0" lang="zh-CN" altLang="en-US" b="1" kern="1200" cap="none" spc="0" normalizeH="0" baseline="0" noProof="0" dirty="0">
              <a:latin typeface="宋体" panose="02010600030101010101" pitchFamily="2" charset="-122"/>
              <a:ea typeface="宋体" panose="02010600030101010101" pitchFamily="2" charset="-122"/>
              <a:cs typeface="+mn-cs"/>
            </a:endParaRPr>
          </a:p>
          <a:p>
            <a:pPr marR="0" indent="457200" algn="just" defTabSz="914400">
              <a:lnSpc>
                <a:spcPct val="150000"/>
              </a:lnSpc>
              <a:buClrTx/>
              <a:buSzTx/>
              <a:buFontTx/>
              <a:buNone/>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遥控装置一般指地面上可以对无人机发出指令以及接收无人机回传信息的设备，它的硬件可以是遥控器、手机或笔记本电脑。遥控器集成了数传电台，通过控制摇杆的舵量向无人机发出控制信号，以此实现对无人机的控制。遥控器分美国手和日本手，区别在于一个是左手油门一个是右手油门。通常遥控器可以控制无人机飞行姿态</a:t>
            </a:r>
            <a:r>
              <a:rPr kumimoji="0" lang="en-US" altLang="zh-CN" kern="1200" cap="none" spc="0" normalizeH="0" baseline="0" noProof="0" dirty="0">
                <a:latin typeface="宋体" panose="02010600030101010101" pitchFamily="2" charset="-122"/>
                <a:ea typeface="宋体" panose="02010600030101010101" pitchFamily="2" charset="-122"/>
                <a:cs typeface="+mn-cs"/>
              </a:rPr>
              <a:t>(</a:t>
            </a:r>
            <a:r>
              <a:rPr kumimoji="0" lang="zh-CN" altLang="en-US" kern="1200" cap="none" spc="0" normalizeH="0" baseline="0" noProof="0" dirty="0">
                <a:latin typeface="宋体" panose="02010600030101010101" pitchFamily="2" charset="-122"/>
                <a:ea typeface="宋体" panose="02010600030101010101" pitchFamily="2" charset="-122"/>
                <a:cs typeface="+mn-cs"/>
              </a:rPr>
              <a:t>如俯仰运动、滚转运动、偏航运动</a:t>
            </a:r>
            <a:r>
              <a:rPr kumimoji="0" lang="en-US" altLang="zh-CN" kern="1200" cap="none" spc="0" normalizeH="0" baseline="0" noProof="0" dirty="0">
                <a:latin typeface="宋体" panose="02010600030101010101" pitchFamily="2" charset="-122"/>
                <a:ea typeface="宋体" panose="02010600030101010101" pitchFamily="2" charset="-122"/>
                <a:cs typeface="+mn-cs"/>
              </a:rPr>
              <a:t>)</a:t>
            </a:r>
            <a:r>
              <a:rPr kumimoji="0" lang="zh-CN" altLang="en-US" kern="1200" cap="none" spc="0" normalizeH="0" baseline="0" noProof="0" dirty="0">
                <a:latin typeface="宋体" panose="02010600030101010101" pitchFamily="2" charset="-122"/>
                <a:ea typeface="宋体" panose="02010600030101010101" pitchFamily="2" charset="-122"/>
                <a:cs typeface="+mn-cs"/>
              </a:rPr>
              <a:t>和控制油门增减。</a:t>
            </a:r>
            <a:endParaRPr kumimoji="0" lang="zh-CN" altLang="en-US" kern="1200" cap="none" spc="0" normalizeH="0" baseline="0" noProof="0" dirty="0">
              <a:latin typeface="宋体" panose="02010600030101010101" pitchFamily="2" charset="-122"/>
              <a:ea typeface="宋体" panose="02010600030101010101" pitchFamily="2" charset="-122"/>
              <a:cs typeface="+mn-cs"/>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4386"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3.3.2</a:t>
            </a:r>
            <a:r>
              <a:rPr lang="zh-CN" altLang="en-US" sz="2700" dirty="0">
                <a:solidFill>
                  <a:schemeClr val="accent1"/>
                </a:solidFill>
                <a:latin typeface="华文楷体" panose="02010600040101010101" pitchFamily="2" charset="-122"/>
                <a:ea typeface="华文楷体" panose="02010600040101010101" pitchFamily="2" charset="-122"/>
              </a:rPr>
              <a:t>  动力系统的组装步骤</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44389"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66566" name="文本框 14"/>
          <p:cNvSpPr txBox="1">
            <a:spLocks noChangeArrowheads="1"/>
          </p:cNvSpPr>
          <p:nvPr/>
        </p:nvSpPr>
        <p:spPr bwMode="auto">
          <a:xfrm>
            <a:off x="373063" y="985838"/>
            <a:ext cx="8428038" cy="3179763"/>
          </a:xfrm>
          <a:prstGeom prst="rect">
            <a:avLst/>
          </a:prstGeom>
          <a:noFill/>
          <a:ln>
            <a:noFill/>
          </a:ln>
        </p:spPr>
        <p:txBody>
          <a:bodyPr>
            <a:spAutoFit/>
          </a:bodyPr>
          <a:lstStyle>
            <a:lvl1pPr indent="457200">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marL="285750" marR="0" lvl="0" indent="-285750" algn="just" defTabSz="914400" rtl="0" eaLnBrk="0" fontAlgn="base" latinLnBrk="0" hangingPunct="0">
              <a:lnSpc>
                <a:spcPct val="150000"/>
              </a:lnSpc>
              <a:spcBef>
                <a:spcPct val="0"/>
              </a:spcBef>
              <a:spcAft>
                <a:spcPct val="0"/>
              </a:spcAft>
              <a:buClrTx/>
              <a:buSzTx/>
              <a:buFont typeface="Wingdings" panose="05000000000000000000" pitchFamily="2" charset="2"/>
              <a:buChar char="n"/>
              <a:defRPr/>
            </a:pPr>
            <a:r>
              <a:rPr kumimoji="0" lang="zh-CN" altLang="en-US" sz="1800" b="1" i="0" u="none" strike="noStrike" kern="1200" cap="none" spc="0" normalizeH="0" baseline="0" noProof="0" dirty="0">
                <a:ln>
                  <a:noFill/>
                </a:ln>
                <a:solidFill>
                  <a:srgbClr val="00B050"/>
                </a:solidFill>
                <a:effectLst/>
                <a:uLnTx/>
                <a:uFillTx/>
                <a:latin typeface="Times New Roman" panose="02020603050405020304" pitchFamily="18" charset="0"/>
                <a:ea typeface="宋体" panose="02010600030101010101" pitchFamily="2" charset="-122"/>
                <a:cs typeface="Times New Roman" panose="02020603050405020304" pitchFamily="18" charset="0"/>
              </a:rPr>
              <a:t>电调与电机的连接 </a:t>
            </a:r>
            <a:endParaRPr kumimoji="0" lang="en-US" altLang="zh-CN" sz="1800" b="1" i="0" u="none" strike="noStrike" kern="1200" cap="none" spc="0" normalizeH="0" baseline="0" noProof="0" dirty="0">
              <a:ln>
                <a:noFill/>
              </a:ln>
              <a:solidFill>
                <a:srgbClr val="00B05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457200" algn="just" defTabSz="914400" rtl="0" eaLnBrk="0" fontAlgn="base" latinLnBrk="0" hangingPunct="0">
              <a:lnSpc>
                <a:spcPct val="15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当电机安装完成后，要把电调的输出端插头和电机的输入端插头进行连接，详见图</a:t>
            </a:r>
            <a:r>
              <a:rPr kumimoji="0" lang="en-US" altLang="zh-CN" sz="18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3-33</a:t>
            </a:r>
            <a:r>
              <a:rPr kumimoji="0" lang="zh-CN"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所示。</a:t>
            </a:r>
            <a:endParaRPr kumimoji="0" lang="en-US" altLang="zh-CN" sz="18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457200" algn="just" defTabSz="914400" rtl="0" eaLnBrk="0" fontAlgn="base" latinLnBrk="0" hangingPunct="0">
              <a:lnSpc>
                <a:spcPct val="150000"/>
              </a:lnSpc>
              <a:spcBef>
                <a:spcPts val="1200"/>
              </a:spcBef>
              <a:spcAft>
                <a:spcPts val="600"/>
              </a:spcAft>
              <a:buClrTx/>
              <a:buSzTx/>
              <a:buFontTx/>
              <a:buNone/>
              <a:defRPr/>
            </a:pPr>
            <a:r>
              <a:rPr kumimoji="0"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电调线缆说明如下所示：</a:t>
            </a:r>
            <a:endParaRPr kumimoji="0" lang="zh-CN" altLang="en-US" sz="18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791845" marR="0" lvl="0" indent="-342900" algn="just" defTabSz="914400" rtl="0" eaLnBrk="0" fontAlgn="base" latinLnBrk="0" hangingPunct="0">
              <a:lnSpc>
                <a:spcPct val="150000"/>
              </a:lnSpc>
              <a:spcBef>
                <a:spcPct val="0"/>
              </a:spcBef>
              <a:spcAft>
                <a:spcPct val="0"/>
              </a:spcAft>
              <a:buClrTx/>
              <a:buSzTx/>
              <a:buFont typeface="+mj-ea"/>
              <a:buAutoNum type="circleNumDbPlain"/>
              <a:defRPr/>
            </a:pPr>
            <a:r>
              <a:rPr kumimoji="0" lang="zh-CN"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电调的输出线</a:t>
            </a:r>
            <a:r>
              <a:rPr kumimoji="0" lang="en-US" altLang="zh-CN" sz="18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有刷两根、无刷三根</a:t>
            </a:r>
            <a:r>
              <a:rPr kumimoji="0" lang="en-US" altLang="zh-CN" sz="18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与电机连接。</a:t>
            </a:r>
            <a:endParaRPr kumimoji="0" lang="zh-CN"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791845" marR="0" lvl="0" indent="-342900" algn="just" defTabSz="914400" rtl="0" eaLnBrk="0" fontAlgn="base" latinLnBrk="0" hangingPunct="0">
              <a:lnSpc>
                <a:spcPct val="150000"/>
              </a:lnSpc>
              <a:spcBef>
                <a:spcPct val="0"/>
              </a:spcBef>
              <a:spcAft>
                <a:spcPct val="0"/>
              </a:spcAft>
              <a:buClrTx/>
              <a:buSzTx/>
              <a:buFont typeface="+mj-ea"/>
              <a:buAutoNum type="circleNumDbPlain"/>
              <a:defRPr/>
            </a:pPr>
            <a:r>
              <a:rPr kumimoji="0" lang="zh-CN"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电调的输入线</a:t>
            </a:r>
            <a:r>
              <a:rPr kumimoji="0" lang="en-US" altLang="zh-CN" sz="18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红、黑线</a:t>
            </a:r>
            <a:r>
              <a:rPr kumimoji="0" lang="en-US" altLang="zh-CN" sz="18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与中心板上的电调电源位置相连。</a:t>
            </a:r>
            <a:endParaRPr kumimoji="0" lang="zh-CN"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791845" marR="0" lvl="0" indent="-342900" algn="just" defTabSz="914400" rtl="0" eaLnBrk="0" fontAlgn="base" latinLnBrk="0" hangingPunct="0">
              <a:lnSpc>
                <a:spcPct val="150000"/>
              </a:lnSpc>
              <a:spcBef>
                <a:spcPct val="0"/>
              </a:spcBef>
              <a:spcAft>
                <a:spcPct val="0"/>
              </a:spcAft>
              <a:buClrTx/>
              <a:buSzTx/>
              <a:buFont typeface="+mj-ea"/>
              <a:buAutoNum type="circleNumDbPlain"/>
              <a:defRPr/>
            </a:pPr>
            <a:r>
              <a:rPr kumimoji="0" lang="zh-CN"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电调的信号线</a:t>
            </a:r>
            <a:r>
              <a:rPr kumimoji="0" lang="en-US" altLang="zh-CN" sz="18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最细的线</a:t>
            </a:r>
            <a:r>
              <a:rPr kumimoji="0" lang="en-US" altLang="zh-CN" sz="18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与飞控连接。</a:t>
            </a:r>
            <a:endParaRPr kumimoji="0" lang="zh-CN" altLang="en-US" sz="18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566">
                                            <p:txEl>
                                              <p:charRg st="0" end="10"/>
                                            </p:txEl>
                                          </p:spTgt>
                                        </p:tgtEl>
                                        <p:attrNameLst>
                                          <p:attrName>style.visibility</p:attrName>
                                        </p:attrNameLst>
                                      </p:cBhvr>
                                      <p:to>
                                        <p:strVal val="visible"/>
                                      </p:to>
                                    </p:set>
                                    <p:animEffect transition="in" filter="fade">
                                      <p:cBhvr>
                                        <p:cTn id="7" dur="500"/>
                                        <p:tgtEl>
                                          <p:spTgt spid="66566">
                                            <p:txEl>
                                              <p:charRg st="0" end="1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6566">
                                            <p:txEl>
                                              <p:charRg st="10" end="54"/>
                                            </p:txEl>
                                          </p:spTgt>
                                        </p:tgtEl>
                                        <p:attrNameLst>
                                          <p:attrName>style.visibility</p:attrName>
                                        </p:attrNameLst>
                                      </p:cBhvr>
                                      <p:to>
                                        <p:strVal val="visible"/>
                                      </p:to>
                                    </p:set>
                                    <p:animEffect transition="in" filter="fade">
                                      <p:cBhvr>
                                        <p:cTn id="10" dur="500"/>
                                        <p:tgtEl>
                                          <p:spTgt spid="66566">
                                            <p:txEl>
                                              <p:charRg st="10" end="5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6566">
                                            <p:txEl>
                                              <p:charRg st="54" end="66"/>
                                            </p:txEl>
                                          </p:spTgt>
                                        </p:tgtEl>
                                        <p:attrNameLst>
                                          <p:attrName>style.visibility</p:attrName>
                                        </p:attrNameLst>
                                      </p:cBhvr>
                                      <p:to>
                                        <p:strVal val="visible"/>
                                      </p:to>
                                    </p:set>
                                    <p:animEffect transition="in" filter="fade">
                                      <p:cBhvr>
                                        <p:cTn id="15" dur="500"/>
                                        <p:tgtEl>
                                          <p:spTgt spid="66566">
                                            <p:txEl>
                                              <p:charRg st="54" end="6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6566">
                                            <p:txEl>
                                              <p:charRg st="66" end="90"/>
                                            </p:txEl>
                                          </p:spTgt>
                                        </p:tgtEl>
                                        <p:attrNameLst>
                                          <p:attrName>style.visibility</p:attrName>
                                        </p:attrNameLst>
                                      </p:cBhvr>
                                      <p:to>
                                        <p:strVal val="visible"/>
                                      </p:to>
                                    </p:set>
                                    <p:animEffect transition="in" filter="fade">
                                      <p:cBhvr>
                                        <p:cTn id="18" dur="500"/>
                                        <p:tgtEl>
                                          <p:spTgt spid="66566">
                                            <p:txEl>
                                              <p:charRg st="66" end="9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6566">
                                            <p:txEl>
                                              <p:charRg st="90" end="118"/>
                                            </p:txEl>
                                          </p:spTgt>
                                        </p:tgtEl>
                                        <p:attrNameLst>
                                          <p:attrName>style.visibility</p:attrName>
                                        </p:attrNameLst>
                                      </p:cBhvr>
                                      <p:to>
                                        <p:strVal val="visible"/>
                                      </p:to>
                                    </p:set>
                                    <p:animEffect transition="in" filter="fade">
                                      <p:cBhvr>
                                        <p:cTn id="21" dur="500"/>
                                        <p:tgtEl>
                                          <p:spTgt spid="66566">
                                            <p:txEl>
                                              <p:charRg st="90" end="118"/>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66566">
                                            <p:txEl>
                                              <p:charRg st="118" end="137"/>
                                            </p:txEl>
                                          </p:spTgt>
                                        </p:tgtEl>
                                        <p:attrNameLst>
                                          <p:attrName>style.visibility</p:attrName>
                                        </p:attrNameLst>
                                      </p:cBhvr>
                                      <p:to>
                                        <p:strVal val="visible"/>
                                      </p:to>
                                    </p:set>
                                    <p:animEffect transition="in" filter="fade">
                                      <p:cBhvr>
                                        <p:cTn id="24" dur="500"/>
                                        <p:tgtEl>
                                          <p:spTgt spid="66566">
                                            <p:txEl>
                                              <p:charRg st="118" end="13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6434"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3.3.2</a:t>
            </a:r>
            <a:r>
              <a:rPr lang="zh-CN" altLang="en-US" sz="2700" dirty="0">
                <a:solidFill>
                  <a:schemeClr val="accent1"/>
                </a:solidFill>
                <a:latin typeface="华文楷体" panose="02010600040101010101" pitchFamily="2" charset="-122"/>
                <a:ea typeface="华文楷体" panose="02010600040101010101" pitchFamily="2" charset="-122"/>
              </a:rPr>
              <a:t>  动力系统的组装步骤</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46437"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66566" name="文本框 14"/>
          <p:cNvSpPr txBox="1">
            <a:spLocks noChangeArrowheads="1"/>
          </p:cNvSpPr>
          <p:nvPr/>
        </p:nvSpPr>
        <p:spPr bwMode="auto">
          <a:xfrm>
            <a:off x="590550" y="1560513"/>
            <a:ext cx="7962900" cy="4721225"/>
          </a:xfrm>
          <a:prstGeom prst="rect">
            <a:avLst/>
          </a:prstGeom>
          <a:noFill/>
          <a:ln w="9525">
            <a:solidFill>
              <a:srgbClr val="FF0000"/>
            </a:solidFill>
            <a:miter lim="800000"/>
          </a:ln>
        </p:spPr>
        <p:txBody>
          <a:bodyPr>
            <a:spAutoFit/>
          </a:bodyPr>
          <a:lstStyle>
            <a:lvl1pPr indent="457200">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marL="0" marR="0" lvl="0" indent="0" algn="just" defTabSz="914400" rtl="0" eaLnBrk="0" fontAlgn="base" latinLnBrk="0" hangingPunct="0">
              <a:lnSpc>
                <a:spcPct val="150000"/>
              </a:lnSpc>
              <a:spcBef>
                <a:spcPct val="0"/>
              </a:spcBef>
              <a:spcAft>
                <a:spcPts val="600"/>
              </a:spcAft>
              <a:buClrTx/>
              <a:buSzTx/>
              <a:buFontTx/>
              <a:buNone/>
              <a:defRPr/>
            </a:pPr>
            <a:r>
              <a:rPr kumimoji="0" lang="zh-CN" altLang="en-US" sz="1800" b="1" i="0" u="none" strike="noStrike" kern="1200" cap="none" spc="0" normalizeH="0" baseline="0" noProof="0" dirty="0">
                <a:ln>
                  <a:noFill/>
                </a:ln>
                <a:solidFill>
                  <a:srgbClr val="00B050"/>
                </a:solidFill>
                <a:effectLst/>
                <a:uLnTx/>
                <a:uFillTx/>
                <a:latin typeface="宋体" panose="02010600030101010101" pitchFamily="2" charset="-122"/>
                <a:ea typeface="宋体" panose="02010600030101010101" pitchFamily="2" charset="-122"/>
                <a:cs typeface="Times New Roman" panose="02020603050405020304" pitchFamily="18" charset="0"/>
              </a:rPr>
              <a:t>螺旋桨安装注意事项：</a:t>
            </a:r>
            <a:endParaRPr kumimoji="0" lang="zh-CN" altLang="en-US" sz="1800" b="1" i="0" u="none" strike="noStrike" kern="1200" cap="none" spc="0" normalizeH="0" baseline="0" noProof="0" dirty="0">
              <a:ln>
                <a:noFill/>
              </a:ln>
              <a:solidFill>
                <a:srgbClr val="00B050"/>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L="285750" marR="0" lvl="0" indent="-285750" algn="just" defTabSz="914400" rtl="0" eaLnBrk="0" fontAlgn="base" latinLnBrk="0" hangingPunct="0">
              <a:lnSpc>
                <a:spcPct val="150000"/>
              </a:lnSpc>
              <a:spcBef>
                <a:spcPct val="0"/>
              </a:spcBef>
              <a:spcAft>
                <a:spcPts val="600"/>
              </a:spcAft>
              <a:buClrTx/>
              <a:buSzTx/>
              <a:buFont typeface="Wingdings" panose="05000000000000000000" pitchFamily="2" charset="2"/>
              <a:buChar char="l"/>
              <a:defRPr/>
            </a:pPr>
            <a:r>
              <a:rPr kumimoji="0" lang="zh-CN" altLang="en-US" sz="18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Times New Roman" panose="02020603050405020304" pitchFamily="18" charset="0"/>
              </a:rPr>
              <a:t>螺旋桨一般在飞行前才安装。</a:t>
            </a:r>
            <a:endParaRPr kumimoji="0" lang="zh-CN" altLang="en-US" sz="18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L="285750" marR="0" lvl="0" indent="-285750" algn="just" defTabSz="914400" rtl="0" eaLnBrk="0" fontAlgn="base" latinLnBrk="0" hangingPunct="0">
              <a:lnSpc>
                <a:spcPct val="150000"/>
              </a:lnSpc>
              <a:spcBef>
                <a:spcPct val="0"/>
              </a:spcBef>
              <a:spcAft>
                <a:spcPts val="600"/>
              </a:spcAft>
              <a:buClrTx/>
              <a:buSzTx/>
              <a:buFont typeface="Wingdings" panose="05000000000000000000" pitchFamily="2" charset="2"/>
              <a:buChar char="l"/>
              <a:defRPr/>
            </a:pPr>
            <a:r>
              <a:rPr kumimoji="0" lang="zh-CN" altLang="en-US" sz="18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Times New Roman" panose="02020603050405020304" pitchFamily="18" charset="0"/>
              </a:rPr>
              <a:t>安装螺旋桨前一定要分清正桨和反桨。螺旋桨如果装反，起飞时由于受力不平衡，无人机必然会倾覆。</a:t>
            </a:r>
            <a:endParaRPr kumimoji="0" lang="zh-CN" altLang="en-US" sz="18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L="285750" marR="0" lvl="0" indent="-285750" algn="just" defTabSz="914400" rtl="0" eaLnBrk="0" fontAlgn="base" latinLnBrk="0" hangingPunct="0">
              <a:lnSpc>
                <a:spcPct val="150000"/>
              </a:lnSpc>
              <a:spcBef>
                <a:spcPct val="0"/>
              </a:spcBef>
              <a:spcAft>
                <a:spcPts val="600"/>
              </a:spcAft>
              <a:buClrTx/>
              <a:buSzTx/>
              <a:buFont typeface="Wingdings" panose="05000000000000000000" pitchFamily="2" charset="2"/>
              <a:buChar char="l"/>
              <a:defRPr/>
            </a:pPr>
            <a:r>
              <a:rPr kumimoji="0" lang="zh-CN" altLang="en-US" sz="18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Times New Roman" panose="02020603050405020304" pitchFamily="18" charset="0"/>
              </a:rPr>
              <a:t>固定螺旋桨的螺帽一定要锁紧。飞行中由于电机的高频振动很容易引起螺钉松动造成射桨，射桨不仅会造成炸机，也可能会对飞手和其他人的生命安全造成威胁。</a:t>
            </a:r>
            <a:endParaRPr kumimoji="0" lang="zh-CN" altLang="en-US" sz="18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L="285750" marR="0" lvl="0" indent="-285750" algn="just" defTabSz="914400" rtl="0" eaLnBrk="0" fontAlgn="base" latinLnBrk="0" hangingPunct="0">
              <a:lnSpc>
                <a:spcPct val="150000"/>
              </a:lnSpc>
              <a:spcBef>
                <a:spcPct val="0"/>
              </a:spcBef>
              <a:spcAft>
                <a:spcPts val="600"/>
              </a:spcAft>
              <a:buClrTx/>
              <a:buSzTx/>
              <a:buFont typeface="Wingdings" panose="05000000000000000000" pitchFamily="2" charset="2"/>
              <a:buChar char="l"/>
              <a:defRPr/>
            </a:pPr>
            <a:r>
              <a:rPr kumimoji="0" lang="zh-CN" altLang="en-US" sz="18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Times New Roman" panose="02020603050405020304" pitchFamily="18" charset="0"/>
              </a:rPr>
              <a:t>安装螺旋桨时，注意螺旋桨转向必须保证推力向上，风向下推进。凸面为迎风面，对于四轴来说，就是凸面朝上。</a:t>
            </a:r>
            <a:endParaRPr kumimoji="0" lang="zh-CN" altLang="en-US" sz="18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L="0" marR="0" lvl="0" indent="457200" algn="just" defTabSz="914400" rtl="0" eaLnBrk="0" fontAlgn="base" latinLnBrk="0" hangingPunct="0">
              <a:lnSpc>
                <a:spcPct val="150000"/>
              </a:lnSpc>
              <a:spcBef>
                <a:spcPts val="1200"/>
              </a:spcBef>
              <a:spcAft>
                <a:spcPct val="0"/>
              </a:spcAft>
              <a:buClrTx/>
              <a:buSzTx/>
              <a:buFontTx/>
              <a:buNone/>
              <a:defRPr/>
            </a:pPr>
            <a:r>
              <a:rPr kumimoji="0" lang="zh-CN" altLang="en-US" sz="18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Times New Roman" panose="02020603050405020304" pitchFamily="18" charset="0"/>
              </a:rPr>
              <a:t>螺旋桨的正确安装方式和错误安装方式如图</a:t>
            </a:r>
            <a:r>
              <a:rPr kumimoji="0" lang="en-US" altLang="zh-CN" sz="18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Times New Roman" panose="02020603050405020304" pitchFamily="18" charset="0"/>
              </a:rPr>
              <a:t>3-37</a:t>
            </a:r>
            <a:r>
              <a:rPr kumimoji="0" lang="zh-CN" altLang="en-US" sz="18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Times New Roman" panose="02020603050405020304" pitchFamily="18" charset="0"/>
              </a:rPr>
              <a:t>所示。</a:t>
            </a:r>
            <a:endParaRPr kumimoji="0" lang="zh-CN" altLang="en-US" sz="1800" b="0"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3" name="矩形: 圆角 2"/>
          <p:cNvSpPr/>
          <p:nvPr/>
        </p:nvSpPr>
        <p:spPr>
          <a:xfrm>
            <a:off x="373063" y="884238"/>
            <a:ext cx="2095500" cy="444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just"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lt1"/>
                </a:solidFill>
                <a:effectLst/>
                <a:uLnTx/>
                <a:uFillTx/>
                <a:latin typeface="+mn-lt"/>
                <a:ea typeface="+mn-ea"/>
                <a:cs typeface="+mn-cs"/>
              </a:rPr>
              <a:t>四、螺旋桨的安装</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6566"/>
                                        </p:tgtEl>
                                        <p:attrNameLst>
                                          <p:attrName>style.visibility</p:attrName>
                                        </p:attrNameLst>
                                      </p:cBhvr>
                                      <p:to>
                                        <p:strVal val="visible"/>
                                      </p:to>
                                    </p:set>
                                    <p:animEffect transition="in" filter="fade">
                                      <p:cBhvr>
                                        <p:cTn id="13" dur="500"/>
                                        <p:tgtEl>
                                          <p:spTgt spid="6656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6566">
                                            <p:txEl>
                                              <p:charRg st="0" end="1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6566">
                                            <p:txEl>
                                              <p:charRg st="11" end="25"/>
                                            </p:txEl>
                                          </p:spTgt>
                                        </p:tgtEl>
                                        <p:attrNameLst>
                                          <p:attrName>style.visibility</p:attrName>
                                        </p:attrNameLst>
                                      </p:cBhvr>
                                      <p:to>
                                        <p:strVal val="visible"/>
                                      </p:to>
                                    </p:set>
                                    <p:animEffect transition="in" filter="fade">
                                      <p:cBhvr>
                                        <p:cTn id="22" dur="500"/>
                                        <p:tgtEl>
                                          <p:spTgt spid="66566">
                                            <p:txEl>
                                              <p:charRg st="11" end="2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6566">
                                            <p:txEl>
                                              <p:charRg st="25" end="71"/>
                                            </p:txEl>
                                          </p:spTgt>
                                        </p:tgtEl>
                                        <p:attrNameLst>
                                          <p:attrName>style.visibility</p:attrName>
                                        </p:attrNameLst>
                                      </p:cBhvr>
                                      <p:to>
                                        <p:strVal val="visible"/>
                                      </p:to>
                                    </p:set>
                                    <p:animEffect transition="in" filter="fade">
                                      <p:cBhvr>
                                        <p:cTn id="27" dur="500"/>
                                        <p:tgtEl>
                                          <p:spTgt spid="66566">
                                            <p:txEl>
                                              <p:charRg st="25" end="7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6566">
                                            <p:txEl>
                                              <p:charRg st="71" end="143"/>
                                            </p:txEl>
                                          </p:spTgt>
                                        </p:tgtEl>
                                        <p:attrNameLst>
                                          <p:attrName>style.visibility</p:attrName>
                                        </p:attrNameLst>
                                      </p:cBhvr>
                                      <p:to>
                                        <p:strVal val="visible"/>
                                      </p:to>
                                    </p:set>
                                    <p:animEffect transition="in" filter="fade">
                                      <p:cBhvr>
                                        <p:cTn id="32" dur="500"/>
                                        <p:tgtEl>
                                          <p:spTgt spid="66566">
                                            <p:txEl>
                                              <p:charRg st="71" end="14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6566">
                                            <p:txEl>
                                              <p:charRg st="143" end="194"/>
                                            </p:txEl>
                                          </p:spTgt>
                                        </p:tgtEl>
                                        <p:attrNameLst>
                                          <p:attrName>style.visibility</p:attrName>
                                        </p:attrNameLst>
                                      </p:cBhvr>
                                      <p:to>
                                        <p:strVal val="visible"/>
                                      </p:to>
                                    </p:set>
                                    <p:animEffect transition="in" filter="fade">
                                      <p:cBhvr>
                                        <p:cTn id="37" dur="500"/>
                                        <p:tgtEl>
                                          <p:spTgt spid="66566">
                                            <p:txEl>
                                              <p:charRg st="143" end="19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6566">
                                            <p:txEl>
                                              <p:charRg st="194" end="221"/>
                                            </p:txEl>
                                          </p:spTgt>
                                        </p:tgtEl>
                                        <p:attrNameLst>
                                          <p:attrName>style.visibility</p:attrName>
                                        </p:attrNameLst>
                                      </p:cBhvr>
                                      <p:to>
                                        <p:strVal val="visible"/>
                                      </p:to>
                                    </p:set>
                                    <p:animEffect transition="in" filter="fade">
                                      <p:cBhvr>
                                        <p:cTn id="42" dur="500"/>
                                        <p:tgtEl>
                                          <p:spTgt spid="66566">
                                            <p:txEl>
                                              <p:charRg st="194" end="22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6" grpId="0" animBg="1"/>
      <p:bldP spid="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8482"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3.3.2</a:t>
            </a:r>
            <a:r>
              <a:rPr lang="zh-CN" altLang="en-US" sz="2700" dirty="0">
                <a:solidFill>
                  <a:schemeClr val="accent1"/>
                </a:solidFill>
                <a:latin typeface="华文楷体" panose="02010600040101010101" pitchFamily="2" charset="-122"/>
                <a:ea typeface="华文楷体" panose="02010600040101010101" pitchFamily="2" charset="-122"/>
              </a:rPr>
              <a:t>  动力系统的组装步骤</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48485"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pic>
        <p:nvPicPr>
          <p:cNvPr id="154630" name="图片 945"/>
          <p:cNvPicPr>
            <a:picLocks noChangeAspect="1"/>
          </p:cNvPicPr>
          <p:nvPr/>
        </p:nvPicPr>
        <p:blipFill>
          <a:blip r:embed="rId2"/>
          <a:srcRect l="3899"/>
          <a:stretch>
            <a:fillRect/>
          </a:stretch>
        </p:blipFill>
        <p:spPr>
          <a:xfrm>
            <a:off x="1571625" y="1282700"/>
            <a:ext cx="6000750" cy="4181475"/>
          </a:xfrm>
          <a:prstGeom prst="rect">
            <a:avLst/>
          </a:prstGeom>
          <a:noFill/>
          <a:ln w="9525">
            <a:noFill/>
          </a:ln>
        </p:spPr>
      </p:pic>
      <p:sp>
        <p:nvSpPr>
          <p:cNvPr id="10" name="文本框 9"/>
          <p:cNvSpPr txBox="1"/>
          <p:nvPr/>
        </p:nvSpPr>
        <p:spPr>
          <a:xfrm>
            <a:off x="3668713" y="5584825"/>
            <a:ext cx="2382838" cy="338138"/>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图</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3-37  </a:t>
            </a: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螺旋桨的安装</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4630"/>
                                        </p:tgtEl>
                                        <p:attrNameLst>
                                          <p:attrName>style.visibility</p:attrName>
                                        </p:attrNameLst>
                                      </p:cBhvr>
                                      <p:to>
                                        <p:strVal val="visible"/>
                                      </p:to>
                                    </p:set>
                                    <p:anim calcmode="lin" valueType="num">
                                      <p:cBhvr additive="base">
                                        <p:cTn id="7" dur="500" fill="hold"/>
                                        <p:tgtEl>
                                          <p:spTgt spid="154630"/>
                                        </p:tgtEl>
                                        <p:attrNameLst>
                                          <p:attrName>ppt_x</p:attrName>
                                        </p:attrNameLst>
                                      </p:cBhvr>
                                      <p:tavLst>
                                        <p:tav tm="0">
                                          <p:val>
                                            <p:strVal val="#ppt_x"/>
                                          </p:val>
                                        </p:tav>
                                        <p:tav tm="100000">
                                          <p:val>
                                            <p:strVal val="#ppt_x"/>
                                          </p:val>
                                        </p:tav>
                                      </p:tavLst>
                                    </p:anim>
                                    <p:anim calcmode="lin" valueType="num">
                                      <p:cBhvr additive="base">
                                        <p:cTn id="8" dur="500" fill="hold"/>
                                        <p:tgtEl>
                                          <p:spTgt spid="15463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0530"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3.3.2</a:t>
            </a:r>
            <a:r>
              <a:rPr lang="zh-CN" altLang="en-US" sz="2700" dirty="0">
                <a:solidFill>
                  <a:schemeClr val="accent1"/>
                </a:solidFill>
                <a:latin typeface="华文楷体" panose="02010600040101010101" pitchFamily="2" charset="-122"/>
                <a:ea typeface="华文楷体" panose="02010600040101010101" pitchFamily="2" charset="-122"/>
              </a:rPr>
              <a:t>  动力系统的组装步骤</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50533"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66566" name="文本框 14"/>
          <p:cNvSpPr txBox="1">
            <a:spLocks noChangeArrowheads="1"/>
          </p:cNvSpPr>
          <p:nvPr/>
        </p:nvSpPr>
        <p:spPr bwMode="auto">
          <a:xfrm>
            <a:off x="590550" y="1560513"/>
            <a:ext cx="7962900" cy="2763838"/>
          </a:xfrm>
          <a:prstGeom prst="rect">
            <a:avLst/>
          </a:prstGeom>
          <a:noFill/>
          <a:ln w="9525">
            <a:solidFill>
              <a:srgbClr val="FF0000"/>
            </a:solidFill>
            <a:miter lim="800000"/>
          </a:ln>
        </p:spPr>
        <p:txBody>
          <a:bodyPr>
            <a:spAutoFit/>
          </a:bodyPr>
          <a:lstStyle>
            <a:lvl1pPr indent="457200">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marL="0" marR="0" lvl="0" indent="0" algn="just" defTabSz="914400" rtl="0" eaLnBrk="0" fontAlgn="base" latinLnBrk="0" hangingPunct="0">
              <a:lnSpc>
                <a:spcPct val="150000"/>
              </a:lnSpc>
              <a:spcBef>
                <a:spcPct val="0"/>
              </a:spcBef>
              <a:spcAft>
                <a:spcPts val="600"/>
              </a:spcAft>
              <a:buClrTx/>
              <a:buSzTx/>
              <a:buFontTx/>
              <a:buNone/>
              <a:defRPr/>
            </a:pPr>
            <a:r>
              <a:rPr kumimoji="0" lang="zh-CN" altLang="zh-CN" sz="1800" b="1" i="0" u="none" strike="noStrike" kern="100" cap="none" spc="0" normalizeH="0" baseline="0" noProof="0" dirty="0">
                <a:ln>
                  <a:noFill/>
                </a:ln>
                <a:solidFill>
                  <a:srgbClr val="00B050"/>
                </a:solidFill>
                <a:effectLst/>
                <a:uLnTx/>
                <a:uFillTx/>
                <a:latin typeface="Times New Roman" panose="02020603050405020304" pitchFamily="18" charset="0"/>
                <a:ea typeface="宋体" panose="02010600030101010101" pitchFamily="2" charset="-122"/>
                <a:cs typeface="Times New Roman" panose="02020603050405020304" pitchFamily="18" charset="0"/>
              </a:rPr>
              <a:t>电池的安装步骤如下：</a:t>
            </a:r>
            <a:endParaRPr kumimoji="0" lang="zh-CN" altLang="zh-CN" sz="1800" b="1" i="0" u="none" strike="noStrike" kern="100" cap="none" spc="0" normalizeH="0" baseline="0" noProof="0" dirty="0">
              <a:ln>
                <a:noFill/>
              </a:ln>
              <a:solidFill>
                <a:srgbClr val="00B05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285750" marR="0" lvl="0" indent="-285750" algn="just" defTabSz="914400" rtl="0" eaLnBrk="0" fontAlgn="base" latinLnBrk="0" hangingPunct="0">
              <a:lnSpc>
                <a:spcPct val="150000"/>
              </a:lnSpc>
              <a:spcBef>
                <a:spcPct val="0"/>
              </a:spcBef>
              <a:spcAft>
                <a:spcPts val="600"/>
              </a:spcAft>
              <a:buClrTx/>
              <a:buSzTx/>
              <a:buFont typeface="Wingdings" panose="05000000000000000000" pitchFamily="2" charset="2"/>
              <a:buChar char="l"/>
              <a:defRPr/>
            </a:pPr>
            <a:r>
              <a:rPr kumimoji="0" lang="zh-CN"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待机架及</a:t>
            </a:r>
            <a:r>
              <a:rPr kumimoji="0" lang="zh-CN" altLang="en-US" sz="18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相关</a:t>
            </a:r>
            <a:r>
              <a:rPr kumimoji="0" lang="zh-CN"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部件安装好后，对其进行检查，检查是否有漏装的部件</a:t>
            </a:r>
            <a:r>
              <a:rPr kumimoji="0" lang="zh-CN" altLang="en-US" sz="18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组部件之间的电源连接是否正确。</a:t>
            </a:r>
            <a:endParaRPr kumimoji="0" lang="zh-CN"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285750" marR="0" lvl="0" indent="-285750" algn="just" defTabSz="914400" rtl="0" eaLnBrk="0" fontAlgn="base" latinLnBrk="0" hangingPunct="0">
              <a:lnSpc>
                <a:spcPct val="150000"/>
              </a:lnSpc>
              <a:spcBef>
                <a:spcPct val="0"/>
              </a:spcBef>
              <a:spcAft>
                <a:spcPts val="600"/>
              </a:spcAft>
              <a:buClrTx/>
              <a:buSzTx/>
              <a:buFont typeface="Wingdings" panose="05000000000000000000" pitchFamily="2" charset="2"/>
              <a:buChar char="l"/>
              <a:defRPr/>
            </a:pPr>
            <a:r>
              <a:rPr kumimoji="0" lang="zh-CN"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检查无误后，开始安装电池，电池一般都在中心位置，电池用扎带扎好，使用</a:t>
            </a:r>
            <a:r>
              <a:rPr kumimoji="0" lang="en-US"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3M</a:t>
            </a:r>
            <a:r>
              <a:rPr kumimoji="0" lang="zh-CN"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魔术贴粘盒固定，如图</a:t>
            </a:r>
            <a:r>
              <a:rPr kumimoji="0" lang="en-US"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3-38</a:t>
            </a:r>
            <a:r>
              <a:rPr kumimoji="0" lang="zh-CN"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所示。</a:t>
            </a:r>
            <a:endParaRPr kumimoji="0" lang="zh-CN"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285750" marR="0" lvl="0" indent="-285750" algn="just" defTabSz="914400" rtl="0" eaLnBrk="0" fontAlgn="base" latinLnBrk="0" hangingPunct="0">
              <a:lnSpc>
                <a:spcPct val="150000"/>
              </a:lnSpc>
              <a:spcBef>
                <a:spcPct val="0"/>
              </a:spcBef>
              <a:spcAft>
                <a:spcPts val="600"/>
              </a:spcAft>
              <a:buClrTx/>
              <a:buSzTx/>
              <a:buFont typeface="Wingdings" panose="05000000000000000000" pitchFamily="2" charset="2"/>
              <a:buChar char="l"/>
              <a:defRPr/>
            </a:pPr>
            <a:r>
              <a:rPr kumimoji="0" lang="zh-CN"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调整电池的前后安装位置，使重量保持平衡</a:t>
            </a:r>
            <a:r>
              <a:rPr kumimoji="0" lang="zh-CN" altLang="en-US" sz="18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1800" b="0" i="0" u="none" strike="noStrike" kern="1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矩形: 圆角 2"/>
          <p:cNvSpPr/>
          <p:nvPr/>
        </p:nvSpPr>
        <p:spPr>
          <a:xfrm>
            <a:off x="373063" y="884238"/>
            <a:ext cx="2095500" cy="444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just"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lt1"/>
                </a:solidFill>
                <a:effectLst/>
                <a:uLnTx/>
                <a:uFillTx/>
                <a:latin typeface="+mn-lt"/>
                <a:ea typeface="+mn-ea"/>
                <a:cs typeface="+mn-cs"/>
              </a:rPr>
              <a:t>五、电池的安装</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6566"/>
                                        </p:tgtEl>
                                        <p:attrNameLst>
                                          <p:attrName>style.visibility</p:attrName>
                                        </p:attrNameLst>
                                      </p:cBhvr>
                                      <p:to>
                                        <p:strVal val="visible"/>
                                      </p:to>
                                    </p:set>
                                    <p:animEffect transition="in" filter="fade">
                                      <p:cBhvr>
                                        <p:cTn id="13" dur="500"/>
                                        <p:tgtEl>
                                          <p:spTgt spid="665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6" grpId="0" animBg="1"/>
      <p:bldP spid="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2578"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3.3.2</a:t>
            </a:r>
            <a:r>
              <a:rPr lang="zh-CN" altLang="en-US" sz="2700" dirty="0">
                <a:solidFill>
                  <a:schemeClr val="accent1"/>
                </a:solidFill>
                <a:latin typeface="华文楷体" panose="02010600040101010101" pitchFamily="2" charset="-122"/>
                <a:ea typeface="华文楷体" panose="02010600040101010101" pitchFamily="2" charset="-122"/>
              </a:rPr>
              <a:t>  动力系统的组装步骤</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52581"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10" name="文本框 9"/>
          <p:cNvSpPr txBox="1"/>
          <p:nvPr/>
        </p:nvSpPr>
        <p:spPr>
          <a:xfrm>
            <a:off x="3668713" y="5592763"/>
            <a:ext cx="2382838" cy="338138"/>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图</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3-38  </a:t>
            </a:r>
            <a:r>
              <a:rPr kumimoji="0" lang="zh-CN" altLang="en-US"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电池</a:t>
            </a: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安装</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pic>
        <p:nvPicPr>
          <p:cNvPr id="158727" name="图片 947"/>
          <p:cNvPicPr>
            <a:picLocks noChangeAspect="1"/>
          </p:cNvPicPr>
          <p:nvPr/>
        </p:nvPicPr>
        <p:blipFill>
          <a:blip r:embed="rId2"/>
          <a:stretch>
            <a:fillRect/>
          </a:stretch>
        </p:blipFill>
        <p:spPr>
          <a:xfrm>
            <a:off x="1339850" y="1095375"/>
            <a:ext cx="6464300" cy="4310063"/>
          </a:xfrm>
          <a:prstGeom prst="rect">
            <a:avLst/>
          </a:prstGeom>
          <a:noFill/>
          <a:ln w="9525">
            <a:noFill/>
          </a:ln>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8727"/>
                                        </p:tgtEl>
                                        <p:attrNameLst>
                                          <p:attrName>style.visibility</p:attrName>
                                        </p:attrNameLst>
                                      </p:cBhvr>
                                      <p:to>
                                        <p:strVal val="visible"/>
                                      </p:to>
                                    </p:set>
                                    <p:anim calcmode="lin" valueType="num">
                                      <p:cBhvr additive="base">
                                        <p:cTn id="7" dur="500" fill="hold"/>
                                        <p:tgtEl>
                                          <p:spTgt spid="158727"/>
                                        </p:tgtEl>
                                        <p:attrNameLst>
                                          <p:attrName>ppt_x</p:attrName>
                                        </p:attrNameLst>
                                      </p:cBhvr>
                                      <p:tavLst>
                                        <p:tav tm="0">
                                          <p:val>
                                            <p:strVal val="#ppt_x"/>
                                          </p:val>
                                        </p:tav>
                                        <p:tav tm="100000">
                                          <p:val>
                                            <p:strVal val="#ppt_x"/>
                                          </p:val>
                                        </p:tav>
                                      </p:tavLst>
                                    </p:anim>
                                    <p:anim calcmode="lin" valueType="num">
                                      <p:cBhvr additive="base">
                                        <p:cTn id="8" dur="500" fill="hold"/>
                                        <p:tgtEl>
                                          <p:spTgt spid="15872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4626"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3.4</a:t>
            </a:r>
            <a:r>
              <a:rPr lang="zh-CN" altLang="en-US" sz="2700" dirty="0">
                <a:solidFill>
                  <a:schemeClr val="accent1"/>
                </a:solidFill>
                <a:latin typeface="华文楷体" panose="02010600040101010101" pitchFamily="2" charset="-122"/>
                <a:ea typeface="华文楷体" panose="02010600040101010101" pitchFamily="2" charset="-122"/>
              </a:rPr>
              <a:t>  多旋翼无人机飞控系统的组装</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54629"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160774" name="文本框 8"/>
          <p:cNvSpPr txBox="1"/>
          <p:nvPr/>
        </p:nvSpPr>
        <p:spPr>
          <a:xfrm>
            <a:off x="612775" y="1714500"/>
            <a:ext cx="7918450" cy="2532063"/>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457200" algn="just">
              <a:lnSpc>
                <a:spcPct val="150000"/>
              </a:lnSpc>
              <a:spcBef>
                <a:spcPct val="0"/>
              </a:spcBef>
              <a:buFontTx/>
              <a:buNone/>
            </a:pPr>
            <a:r>
              <a:rPr lang="zh-CN" altLang="en-US" sz="1800" dirty="0">
                <a:latin typeface="Times New Roman" panose="02020603050405020304" pitchFamily="18" charset="0"/>
                <a:ea typeface="宋体" panose="02010600030101010101" pitchFamily="2" charset="-122"/>
              </a:rPr>
              <a:t>飞行控制系统集成了高精度的感应器元件，主要由陀螺仪</a:t>
            </a:r>
            <a:r>
              <a:rPr lang="en-US" altLang="zh-CN" sz="1800" dirty="0">
                <a:latin typeface="Times New Roman" panose="02020603050405020304" pitchFamily="18" charset="0"/>
                <a:ea typeface="宋体" panose="02010600030101010101" pitchFamily="2" charset="-122"/>
              </a:rPr>
              <a:t>(</a:t>
            </a:r>
            <a:r>
              <a:rPr lang="zh-CN" altLang="en-US" sz="1800" dirty="0">
                <a:latin typeface="Times New Roman" panose="02020603050405020304" pitchFamily="18" charset="0"/>
                <a:ea typeface="宋体" panose="02010600030101010101" pitchFamily="2" charset="-122"/>
              </a:rPr>
              <a:t>飞行姿态感知</a:t>
            </a:r>
            <a:r>
              <a:rPr lang="en-US" altLang="zh-CN" sz="1800" dirty="0">
                <a:latin typeface="Times New Roman" panose="02020603050405020304" pitchFamily="18" charset="0"/>
                <a:ea typeface="宋体" panose="02010600030101010101" pitchFamily="2" charset="-122"/>
              </a:rPr>
              <a:t>)</a:t>
            </a:r>
            <a:r>
              <a:rPr lang="zh-CN" altLang="en-US" sz="1800" dirty="0">
                <a:latin typeface="Times New Roman" panose="02020603050405020304" pitchFamily="18" charset="0"/>
                <a:ea typeface="宋体" panose="02010600030101010101" pitchFamily="2" charset="-122"/>
              </a:rPr>
              <a:t>、加速计、角速度计、气压计、</a:t>
            </a:r>
            <a:r>
              <a:rPr lang="en-US" altLang="zh-CN" sz="1800" dirty="0">
                <a:latin typeface="Times New Roman" panose="02020603050405020304" pitchFamily="18" charset="0"/>
                <a:ea typeface="宋体" panose="02010600030101010101" pitchFamily="2" charset="-122"/>
              </a:rPr>
              <a:t>GPS</a:t>
            </a:r>
            <a:r>
              <a:rPr lang="zh-CN" altLang="en-US" sz="1800" dirty="0">
                <a:latin typeface="Times New Roman" panose="02020603050405020304" pitchFamily="18" charset="0"/>
                <a:ea typeface="宋体" panose="02010600030101010101" pitchFamily="2" charset="-122"/>
              </a:rPr>
              <a:t>及指南针模块</a:t>
            </a:r>
            <a:r>
              <a:rPr lang="en-US" altLang="zh-CN" sz="1800" dirty="0">
                <a:latin typeface="Times New Roman" panose="02020603050405020304" pitchFamily="18" charset="0"/>
                <a:ea typeface="宋体" panose="02010600030101010101" pitchFamily="2" charset="-122"/>
              </a:rPr>
              <a:t>(</a:t>
            </a:r>
            <a:r>
              <a:rPr lang="zh-CN" altLang="en-US" sz="1800" dirty="0">
                <a:latin typeface="Times New Roman" panose="02020603050405020304" pitchFamily="18" charset="0"/>
                <a:ea typeface="宋体" panose="02010600030101010101" pitchFamily="2" charset="-122"/>
              </a:rPr>
              <a:t>可选配</a:t>
            </a:r>
            <a:r>
              <a:rPr lang="en-US" altLang="zh-CN" sz="1800" dirty="0">
                <a:latin typeface="Times New Roman" panose="02020603050405020304" pitchFamily="18" charset="0"/>
                <a:ea typeface="宋体" panose="02010600030101010101" pitchFamily="2" charset="-122"/>
              </a:rPr>
              <a:t>)</a:t>
            </a:r>
            <a:r>
              <a:rPr lang="zh-CN" altLang="en-US" sz="1800" dirty="0">
                <a:latin typeface="Times New Roman" panose="02020603050405020304" pitchFamily="18" charset="0"/>
                <a:ea typeface="宋体" panose="02010600030101010101" pitchFamily="2" charset="-122"/>
              </a:rPr>
              <a:t>、控制电路等部件组成。通过高效的控制算法内核，能够精准地感应并计算出飞行器的飞行姿态等，再通过主控制单元实现精准定位悬停和自主平稳飞行。根据机型的不一样，可以有不同类型的飞行辅助控制系统，有支持固定翼、多旋翼及直升机的飞行控制系统。</a:t>
            </a:r>
            <a:endParaRPr lang="zh-CN" altLang="en-US" sz="1800" dirty="0">
              <a:latin typeface="Times New Roman" panose="02020603050405020304" pitchFamily="18" charset="0"/>
              <a:ea typeface="宋体" panose="02010600030101010101" pitchFamily="2"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0774"/>
                                        </p:tgtEl>
                                        <p:attrNameLst>
                                          <p:attrName>style.visibility</p:attrName>
                                        </p:attrNameLst>
                                      </p:cBhvr>
                                      <p:to>
                                        <p:strVal val="visible"/>
                                      </p:to>
                                    </p:set>
                                    <p:animEffect transition="in" filter="fade">
                                      <p:cBhvr>
                                        <p:cTn id="7" dur="500"/>
                                        <p:tgtEl>
                                          <p:spTgt spid="1607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7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6674"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3.4</a:t>
            </a:r>
            <a:r>
              <a:rPr lang="zh-CN" altLang="en-US" sz="2700" dirty="0">
                <a:solidFill>
                  <a:schemeClr val="accent1"/>
                </a:solidFill>
                <a:latin typeface="华文楷体" panose="02010600040101010101" pitchFamily="2" charset="-122"/>
                <a:ea typeface="华文楷体" panose="02010600040101010101" pitchFamily="2" charset="-122"/>
              </a:rPr>
              <a:t>  多旋翼无人机飞控系统的组装</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56677"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6150" name="文本框 2"/>
          <p:cNvSpPr txBox="1"/>
          <p:nvPr/>
        </p:nvSpPr>
        <p:spPr>
          <a:xfrm>
            <a:off x="1641475" y="2271713"/>
            <a:ext cx="6124575" cy="52387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just">
              <a:lnSpc>
                <a:spcPct val="100000"/>
              </a:lnSpc>
              <a:spcBef>
                <a:spcPct val="0"/>
              </a:spcBef>
              <a:buFontTx/>
              <a:buNone/>
            </a:pPr>
            <a:r>
              <a:rPr lang="en-US" altLang="zh-CN" b="1" dirty="0">
                <a:latin typeface="华文楷体" panose="02010600040101010101" pitchFamily="2" charset="-122"/>
                <a:ea typeface="华文楷体" panose="02010600040101010101" pitchFamily="2" charset="-122"/>
              </a:rPr>
              <a:t>§3.4.1 </a:t>
            </a:r>
            <a:r>
              <a:rPr lang="zh-CN" altLang="en-US" b="1" dirty="0">
                <a:latin typeface="华文楷体" panose="02010600040101010101" pitchFamily="2" charset="-122"/>
                <a:ea typeface="华文楷体" panose="02010600040101010101" pitchFamily="2" charset="-122"/>
              </a:rPr>
              <a:t>飞控系统简介</a:t>
            </a:r>
            <a:endParaRPr lang="zh-CN" altLang="en-US" b="1" dirty="0">
              <a:latin typeface="华文楷体" panose="02010600040101010101" pitchFamily="2" charset="-122"/>
              <a:ea typeface="华文楷体" panose="02010600040101010101" pitchFamily="2" charset="-122"/>
            </a:endParaRPr>
          </a:p>
        </p:txBody>
      </p:sp>
      <p:sp>
        <p:nvSpPr>
          <p:cNvPr id="6151" name="文本框 34"/>
          <p:cNvSpPr txBox="1"/>
          <p:nvPr/>
        </p:nvSpPr>
        <p:spPr>
          <a:xfrm>
            <a:off x="1641475" y="3095625"/>
            <a:ext cx="6124575" cy="52387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just">
              <a:lnSpc>
                <a:spcPct val="100000"/>
              </a:lnSpc>
              <a:spcBef>
                <a:spcPct val="0"/>
              </a:spcBef>
              <a:buFontTx/>
              <a:buNone/>
            </a:pPr>
            <a:r>
              <a:rPr lang="en-US" altLang="zh-CN" b="1" dirty="0">
                <a:latin typeface="华文楷体" panose="02010600040101010101" pitchFamily="2" charset="-122"/>
                <a:ea typeface="华文楷体" panose="02010600040101010101" pitchFamily="2" charset="-122"/>
              </a:rPr>
              <a:t>§3.4.2 </a:t>
            </a:r>
            <a:r>
              <a:rPr lang="zh-CN" altLang="en-US" b="1" dirty="0">
                <a:latin typeface="华文楷体" panose="02010600040101010101" pitchFamily="2" charset="-122"/>
                <a:ea typeface="华文楷体" panose="02010600040101010101" pitchFamily="2" charset="-122"/>
              </a:rPr>
              <a:t>飞控系统的组装步骤</a:t>
            </a:r>
            <a:endParaRPr lang="zh-CN" altLang="en-US" b="1" dirty="0">
              <a:latin typeface="华文楷体" panose="02010600040101010101" pitchFamily="2" charset="-122"/>
              <a:ea typeface="华文楷体" panose="02010600040101010101" pitchFamily="2"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50"/>
                                        </p:tgtEl>
                                        <p:attrNameLst>
                                          <p:attrName>style.visibility</p:attrName>
                                        </p:attrNameLst>
                                      </p:cBhvr>
                                      <p:to>
                                        <p:strVal val="visible"/>
                                      </p:to>
                                    </p:set>
                                    <p:animEffect transition="in" filter="fade">
                                      <p:cBhvr>
                                        <p:cTn id="7" dur="500"/>
                                        <p:tgtEl>
                                          <p:spTgt spid="61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151"/>
                                        </p:tgtEl>
                                        <p:attrNameLst>
                                          <p:attrName>style.visibility</p:attrName>
                                        </p:attrNameLst>
                                      </p:cBhvr>
                                      <p:to>
                                        <p:strVal val="visible"/>
                                      </p:to>
                                    </p:set>
                                    <p:animEffect transition="in" filter="fade">
                                      <p:cBhvr>
                                        <p:cTn id="12" dur="500"/>
                                        <p:tgtEl>
                                          <p:spTgt spid="6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0" grpId="0"/>
      <p:bldP spid="615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8722"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3.4.1</a:t>
            </a:r>
            <a:r>
              <a:rPr lang="zh-CN" altLang="en-US" sz="2700" dirty="0">
                <a:solidFill>
                  <a:schemeClr val="accent1"/>
                </a:solidFill>
                <a:latin typeface="华文楷体" panose="02010600040101010101" pitchFamily="2" charset="-122"/>
                <a:ea typeface="华文楷体" panose="02010600040101010101" pitchFamily="2" charset="-122"/>
              </a:rPr>
              <a:t>  飞控系统简介</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58725"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9" name="文本框 8"/>
          <p:cNvSpPr txBox="1"/>
          <p:nvPr/>
        </p:nvSpPr>
        <p:spPr>
          <a:xfrm>
            <a:off x="373063" y="1373188"/>
            <a:ext cx="8428038" cy="2532063"/>
          </a:xfrm>
          <a:prstGeom prst="rect">
            <a:avLst/>
          </a:prstGeom>
          <a:noFill/>
        </p:spPr>
        <p:txBody>
          <a:bodyPr>
            <a:spAutoFit/>
          </a:bodyPr>
          <a:lstStyle/>
          <a:p>
            <a:pPr marL="285750" marR="0" indent="-285750" algn="just" defTabSz="914400">
              <a:lnSpc>
                <a:spcPct val="150000"/>
              </a:lnSpc>
              <a:spcAft>
                <a:spcPts val="0"/>
              </a:spcAft>
              <a:buClrTx/>
              <a:buSzTx/>
              <a:buFont typeface="Wingdings" panose="05000000000000000000" pitchFamily="2" charset="2"/>
              <a:buChar char="p"/>
              <a:defRPr/>
            </a:pPr>
            <a:r>
              <a:rPr kumimoji="0" lang="en-US" altLang="zh-CN" b="1" kern="1200" cap="none" spc="0" normalizeH="0" baseline="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PIXHAWK</a:t>
            </a:r>
            <a:r>
              <a:rPr kumimoji="0" lang="zh-CN" altLang="en-US" b="1" kern="1200" cap="none" spc="0" normalizeH="0" baseline="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飞控系统</a:t>
            </a:r>
            <a:endParaRPr kumimoji="0" lang="en-US" altLang="zh-CN" b="1" kern="1200" cap="none" spc="0" normalizeH="0" baseline="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R="0" indent="457200" algn="just" defTabSz="914400">
              <a:lnSpc>
                <a:spcPct val="150000"/>
              </a:lnSpc>
              <a:spcAft>
                <a:spcPts val="0"/>
              </a:spcAft>
              <a:buClrTx/>
              <a:buSzTx/>
              <a:buFontTx/>
              <a:buNone/>
              <a:defRPr/>
            </a:pP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PIXHAWK</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飞控的零部件如图</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3-39</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所示，其中：</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1-</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附带</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SD</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卡的</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PIXHAWK</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2-</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蜂鸣器；</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安全开关；</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4-SD</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卡</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USB </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适配器；</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5-USB </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连接线；</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6-</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六线制连接线</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×2</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7-</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电源模块；</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8-I2C</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分配器模块；</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9-</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四接口</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I2C</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分配器连接线；</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10-</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三线制伺服连接线；</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11-</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泡沫双面黏胶。</a:t>
            </a:r>
            <a:endPar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indent="457200" algn="just" defTabSz="914400">
              <a:lnSpc>
                <a:spcPct val="150000"/>
              </a:lnSpc>
              <a:spcAft>
                <a:spcPts val="0"/>
              </a:spcAft>
              <a:buClrTx/>
              <a:buSzTx/>
              <a:buFontTx/>
              <a:buNone/>
              <a:defRPr/>
            </a:pP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接口定义如图</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3-40</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3-41</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3-42</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所示。</a:t>
            </a:r>
            <a:endPar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矩形: 圆角 2"/>
          <p:cNvSpPr/>
          <p:nvPr/>
        </p:nvSpPr>
        <p:spPr>
          <a:xfrm>
            <a:off x="373063" y="912813"/>
            <a:ext cx="1651000" cy="419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just" defTabSz="914400" rtl="0" eaLnBrk="0" fontAlgn="base" latinLnBrk="0" hangingPunct="0">
              <a:lnSpc>
                <a:spcPct val="100000"/>
              </a:lnSpc>
              <a:spcBef>
                <a:spcPct val="0"/>
              </a:spcBef>
              <a:spcAft>
                <a:spcPts val="600"/>
              </a:spcAft>
              <a:buClrTx/>
              <a:buSzTx/>
              <a:buFontTx/>
              <a:buNone/>
              <a:defRPr/>
            </a:pPr>
            <a:r>
              <a:rPr kumimoji="0" lang="zh-CN" altLang="en-US" sz="1800" b="0" i="0" u="none" strike="noStrike" kern="1200" cap="none" spc="0" normalizeH="0" baseline="0" noProof="0" dirty="0">
                <a:ln>
                  <a:noFill/>
                </a:ln>
                <a:solidFill>
                  <a:schemeClr val="lt1"/>
                </a:solidFill>
                <a:effectLst/>
                <a:uLnTx/>
                <a:uFillTx/>
                <a:latin typeface="Times New Roman" panose="02020603050405020304" pitchFamily="18" charset="0"/>
                <a:ea typeface="宋体" panose="02010600030101010101" pitchFamily="2" charset="-122"/>
                <a:cs typeface="Times New Roman" panose="02020603050405020304" pitchFamily="18" charset="0"/>
              </a:rPr>
              <a:t>一、飞控</a:t>
            </a:r>
            <a:endParaRPr kumimoji="0" lang="zh-CN" altLang="en-US" sz="1800" b="0" i="0" u="none" strike="noStrike" kern="1200" cap="none" spc="0" normalizeH="0" baseline="0" noProof="0" dirty="0">
              <a:ln>
                <a:noFill/>
              </a:ln>
              <a:solidFill>
                <a:schemeClr val="lt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64872" name="图片 167" descr="微信图片_20180418091728"/>
          <p:cNvPicPr>
            <a:picLocks noChangeAspect="1"/>
          </p:cNvPicPr>
          <p:nvPr/>
        </p:nvPicPr>
        <p:blipFill>
          <a:blip r:embed="rId2"/>
          <a:srcRect b="38535"/>
          <a:stretch>
            <a:fillRect/>
          </a:stretch>
        </p:blipFill>
        <p:spPr>
          <a:xfrm>
            <a:off x="981075" y="4065588"/>
            <a:ext cx="7212013" cy="2244725"/>
          </a:xfrm>
          <a:prstGeom prst="rect">
            <a:avLst/>
          </a:prstGeom>
          <a:noFill/>
          <a:ln w="9525">
            <a:noFill/>
          </a:ln>
        </p:spPr>
      </p:pic>
      <p:sp>
        <p:nvSpPr>
          <p:cNvPr id="12" name="文本框 11"/>
          <p:cNvSpPr txBox="1"/>
          <p:nvPr/>
        </p:nvSpPr>
        <p:spPr>
          <a:xfrm>
            <a:off x="3048000" y="6416675"/>
            <a:ext cx="3048000" cy="338138"/>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图</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3-39 PIXHAWK</a:t>
            </a: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飞控零部件</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64872"/>
                                        </p:tgtEl>
                                        <p:attrNameLst>
                                          <p:attrName>style.visibility</p:attrName>
                                        </p:attrNameLst>
                                      </p:cBhvr>
                                      <p:to>
                                        <p:strVal val="visible"/>
                                      </p:to>
                                    </p:set>
                                    <p:anim calcmode="lin" valueType="num">
                                      <p:cBhvr additive="base">
                                        <p:cTn id="18" dur="500" fill="hold"/>
                                        <p:tgtEl>
                                          <p:spTgt spid="164872"/>
                                        </p:tgtEl>
                                        <p:attrNameLst>
                                          <p:attrName>ppt_x</p:attrName>
                                        </p:attrNameLst>
                                      </p:cBhvr>
                                      <p:tavLst>
                                        <p:tav tm="0">
                                          <p:val>
                                            <p:strVal val="#ppt_x"/>
                                          </p:val>
                                        </p:tav>
                                        <p:tav tm="100000">
                                          <p:val>
                                            <p:strVal val="#ppt_x"/>
                                          </p:val>
                                        </p:tav>
                                      </p:tavLst>
                                    </p:anim>
                                    <p:anim calcmode="lin" valueType="num">
                                      <p:cBhvr additive="base">
                                        <p:cTn id="19" dur="500" fill="hold"/>
                                        <p:tgtEl>
                                          <p:spTgt spid="164872"/>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animBg="1"/>
      <p:bldP spid="1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0770"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3.4.1</a:t>
            </a:r>
            <a:r>
              <a:rPr lang="zh-CN" altLang="en-US" sz="2700" dirty="0">
                <a:solidFill>
                  <a:schemeClr val="accent1"/>
                </a:solidFill>
                <a:latin typeface="华文楷体" panose="02010600040101010101" pitchFamily="2" charset="-122"/>
                <a:ea typeface="华文楷体" panose="02010600040101010101" pitchFamily="2" charset="-122"/>
              </a:rPr>
              <a:t>  飞控系统简介</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60773"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12" name="文本框 11"/>
          <p:cNvSpPr txBox="1"/>
          <p:nvPr/>
        </p:nvSpPr>
        <p:spPr>
          <a:xfrm>
            <a:off x="1133475" y="4830763"/>
            <a:ext cx="2320925" cy="338138"/>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图</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3-40 </a:t>
            </a: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飞控</a:t>
            </a:r>
            <a:r>
              <a:rPr kumimoji="0" lang="zh-CN" altLang="en-US"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正面接口</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pic>
        <p:nvPicPr>
          <p:cNvPr id="166919" name="图片 168" descr="图片13"/>
          <p:cNvPicPr>
            <a:picLocks noChangeAspect="1"/>
          </p:cNvPicPr>
          <p:nvPr/>
        </p:nvPicPr>
        <p:blipFill>
          <a:blip r:embed="rId2"/>
          <a:stretch>
            <a:fillRect/>
          </a:stretch>
        </p:blipFill>
        <p:spPr>
          <a:xfrm>
            <a:off x="496888" y="842963"/>
            <a:ext cx="5187950" cy="3741737"/>
          </a:xfrm>
          <a:prstGeom prst="rect">
            <a:avLst/>
          </a:prstGeom>
          <a:noFill/>
          <a:ln w="9525">
            <a:noFill/>
          </a:ln>
        </p:spPr>
      </p:pic>
      <p:pic>
        <p:nvPicPr>
          <p:cNvPr id="166920" name="图片 169" descr="20161001205418995"/>
          <p:cNvPicPr>
            <a:picLocks noChangeAspect="1"/>
          </p:cNvPicPr>
          <p:nvPr/>
        </p:nvPicPr>
        <p:blipFill>
          <a:blip r:embed="rId3"/>
          <a:srcRect b="29546"/>
          <a:stretch>
            <a:fillRect/>
          </a:stretch>
        </p:blipFill>
        <p:spPr>
          <a:xfrm>
            <a:off x="5346700" y="1344613"/>
            <a:ext cx="3424238" cy="1060450"/>
          </a:xfrm>
          <a:prstGeom prst="rect">
            <a:avLst/>
          </a:prstGeom>
          <a:noFill/>
          <a:ln w="9525">
            <a:noFill/>
          </a:ln>
        </p:spPr>
      </p:pic>
      <p:pic>
        <p:nvPicPr>
          <p:cNvPr id="166921" name="图片 170" descr="20161001205750184"/>
          <p:cNvPicPr>
            <a:picLocks noChangeAspect="1"/>
          </p:cNvPicPr>
          <p:nvPr/>
        </p:nvPicPr>
        <p:blipFill>
          <a:blip r:embed="rId4"/>
          <a:srcRect t="2" b="25938"/>
          <a:stretch>
            <a:fillRect/>
          </a:stretch>
        </p:blipFill>
        <p:spPr>
          <a:xfrm>
            <a:off x="5543550" y="4532313"/>
            <a:ext cx="2536825" cy="873125"/>
          </a:xfrm>
          <a:prstGeom prst="rect">
            <a:avLst/>
          </a:prstGeom>
          <a:noFill/>
          <a:ln w="9525">
            <a:noFill/>
          </a:ln>
        </p:spPr>
      </p:pic>
      <p:sp>
        <p:nvSpPr>
          <p:cNvPr id="5" name="文本框 4"/>
          <p:cNvSpPr txBox="1"/>
          <p:nvPr/>
        </p:nvSpPr>
        <p:spPr>
          <a:xfrm>
            <a:off x="5729288" y="2628900"/>
            <a:ext cx="2873375" cy="339725"/>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图</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3-41 </a:t>
            </a: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飞控</a:t>
            </a:r>
            <a:r>
              <a:rPr kumimoji="0" lang="zh-CN" altLang="en-US"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前端面和侧面接口</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sp>
        <p:nvSpPr>
          <p:cNvPr id="6" name="文本框 5"/>
          <p:cNvSpPr txBox="1"/>
          <p:nvPr/>
        </p:nvSpPr>
        <p:spPr>
          <a:xfrm>
            <a:off x="5514975" y="5524500"/>
            <a:ext cx="2873375" cy="339725"/>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图</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3-42 </a:t>
            </a: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飞控</a:t>
            </a:r>
            <a:r>
              <a:rPr kumimoji="0" lang="zh-CN" altLang="en-US"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后端面接口</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sp>
        <p:nvSpPr>
          <p:cNvPr id="21" name="文本框 20"/>
          <p:cNvSpPr txBox="1"/>
          <p:nvPr/>
        </p:nvSpPr>
        <p:spPr>
          <a:xfrm>
            <a:off x="5622925" y="3109913"/>
            <a:ext cx="3178175" cy="1154113"/>
          </a:xfrm>
          <a:prstGeom prst="rect">
            <a:avLst/>
          </a:prstGeom>
          <a:noFill/>
        </p:spPr>
        <p:txBody>
          <a:bodyPr>
            <a:spAutoFit/>
          </a:bodyPr>
          <a:lstStyle/>
          <a:p>
            <a:pPr marR="0" algn="just" defTabSz="914400">
              <a:lnSpc>
                <a:spcPct val="150000"/>
              </a:lnSpc>
              <a:buClrTx/>
              <a:buSzTx/>
              <a:buFontTx/>
              <a:buNone/>
              <a:defRPr/>
            </a:pPr>
            <a:r>
              <a:rPr kumimoji="0" lang="en-US" altLang="zh-CN" sz="16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1-</a:t>
            </a:r>
            <a:r>
              <a:rPr kumimoji="0" lang="zh-CN" altLang="zh-CN" sz="16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输入</a:t>
            </a:r>
            <a:r>
              <a:rPr kumimoji="0" lang="en-US" altLang="zh-CN" sz="16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6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输出重置按钮；</a:t>
            </a:r>
            <a:r>
              <a:rPr kumimoji="0" lang="en-US" altLang="zh-CN" sz="16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2-SD</a:t>
            </a:r>
            <a:r>
              <a:rPr kumimoji="0" lang="zh-CN" altLang="zh-CN" sz="16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卡插槽；</a:t>
            </a:r>
            <a:r>
              <a:rPr kumimoji="0" lang="en-US" altLang="zh-CN" sz="16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a:t>
            </a:r>
            <a:r>
              <a:rPr kumimoji="0" lang="zh-CN" altLang="zh-CN" sz="16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飞行管理重置按钮；</a:t>
            </a:r>
            <a:r>
              <a:rPr kumimoji="0" lang="en-US" altLang="zh-CN" sz="16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4-Micro-USB</a:t>
            </a:r>
            <a:r>
              <a:rPr kumimoji="0" lang="zh-CN" altLang="zh-CN" sz="16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接口</a:t>
            </a:r>
            <a:r>
              <a:rPr kumimoji="0" lang="zh-CN" altLang="en-US" sz="16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6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6925" name="文本框 22"/>
          <p:cNvSpPr txBox="1"/>
          <p:nvPr/>
        </p:nvSpPr>
        <p:spPr>
          <a:xfrm>
            <a:off x="5561013" y="5954713"/>
            <a:ext cx="3290887" cy="7874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just">
              <a:lnSpc>
                <a:spcPct val="150000"/>
              </a:lnSpc>
              <a:spcBef>
                <a:spcPct val="0"/>
              </a:spcBef>
              <a:buFontTx/>
              <a:buNone/>
            </a:pPr>
            <a:r>
              <a:rPr lang="en-US" altLang="zh-CN" sz="1600" dirty="0">
                <a:solidFill>
                  <a:srgbClr val="000000"/>
                </a:solidFill>
                <a:latin typeface="Times New Roman" panose="02020603050405020304" pitchFamily="18" charset="0"/>
                <a:ea typeface="宋体" panose="02010600030101010101" pitchFamily="2" charset="-122"/>
              </a:rPr>
              <a:t>1-RC IN</a:t>
            </a:r>
            <a:r>
              <a:rPr lang="zh-CN" altLang="en-US" sz="1600" dirty="0">
                <a:solidFill>
                  <a:srgbClr val="000000"/>
                </a:solidFill>
                <a:latin typeface="Times New Roman" panose="02020603050405020304" pitchFamily="18" charset="0"/>
                <a:ea typeface="宋体" panose="02010600030101010101" pitchFamily="2" charset="-122"/>
              </a:rPr>
              <a:t>（</a:t>
            </a:r>
            <a:r>
              <a:rPr lang="en-US" altLang="zh-CN" sz="1600" dirty="0">
                <a:solidFill>
                  <a:srgbClr val="000000"/>
                </a:solidFill>
                <a:latin typeface="Times New Roman" panose="02020603050405020304" pitchFamily="18" charset="0"/>
                <a:ea typeface="宋体" panose="02010600030101010101" pitchFamily="2" charset="-122"/>
              </a:rPr>
              <a:t>PPM</a:t>
            </a:r>
            <a:r>
              <a:rPr lang="zh-CN" altLang="en-US" sz="1600" dirty="0">
                <a:solidFill>
                  <a:srgbClr val="000000"/>
                </a:solidFill>
                <a:latin typeface="Times New Roman" panose="02020603050405020304" pitchFamily="18" charset="0"/>
                <a:ea typeface="宋体" panose="02010600030101010101" pitchFamily="2" charset="-122"/>
              </a:rPr>
              <a:t>）；</a:t>
            </a:r>
            <a:r>
              <a:rPr lang="en-US" altLang="zh-CN" sz="1600" dirty="0">
                <a:solidFill>
                  <a:srgbClr val="000000"/>
                </a:solidFill>
                <a:latin typeface="Times New Roman" panose="02020603050405020304" pitchFamily="18" charset="0"/>
                <a:ea typeface="宋体" panose="02010600030101010101" pitchFamily="2" charset="-122"/>
              </a:rPr>
              <a:t>2-SBUS </a:t>
            </a:r>
            <a:r>
              <a:rPr lang="zh-CN" altLang="en-US" sz="1600" dirty="0">
                <a:solidFill>
                  <a:srgbClr val="000000"/>
                </a:solidFill>
                <a:latin typeface="Times New Roman" panose="02020603050405020304" pitchFamily="18" charset="0"/>
                <a:ea typeface="宋体" panose="02010600030101010101" pitchFamily="2" charset="-122"/>
              </a:rPr>
              <a:t>接口； </a:t>
            </a:r>
            <a:r>
              <a:rPr lang="en-US" altLang="zh-CN" sz="1600" dirty="0">
                <a:solidFill>
                  <a:srgbClr val="000000"/>
                </a:solidFill>
                <a:latin typeface="Times New Roman" panose="02020603050405020304" pitchFamily="18" charset="0"/>
                <a:ea typeface="宋体" panose="02010600030101010101" pitchFamily="2" charset="-122"/>
              </a:rPr>
              <a:t>3-MAIN OUT</a:t>
            </a:r>
            <a:r>
              <a:rPr lang="zh-CN" altLang="en-US" sz="1600" dirty="0">
                <a:solidFill>
                  <a:srgbClr val="000000"/>
                </a:solidFill>
                <a:latin typeface="Times New Roman" panose="02020603050405020304" pitchFamily="18" charset="0"/>
                <a:ea typeface="宋体" panose="02010600030101010101" pitchFamily="2" charset="-122"/>
              </a:rPr>
              <a:t>；</a:t>
            </a:r>
            <a:r>
              <a:rPr lang="en-US" altLang="zh-CN" sz="1600" dirty="0">
                <a:solidFill>
                  <a:srgbClr val="000000"/>
                </a:solidFill>
                <a:latin typeface="Times New Roman" panose="02020603050405020304" pitchFamily="18" charset="0"/>
                <a:ea typeface="宋体" panose="02010600030101010101" pitchFamily="2" charset="-122"/>
              </a:rPr>
              <a:t> 4-AUX OUT</a:t>
            </a:r>
            <a:r>
              <a:rPr lang="zh-CN" altLang="en-US" sz="1600" dirty="0">
                <a:solidFill>
                  <a:srgbClr val="000000"/>
                </a:solidFill>
                <a:latin typeface="Times New Roman" panose="02020603050405020304" pitchFamily="18" charset="0"/>
                <a:ea typeface="宋体" panose="02010600030101010101" pitchFamily="2" charset="-122"/>
              </a:rPr>
              <a:t>。</a:t>
            </a:r>
            <a:endParaRPr lang="zh-CN" altLang="en-US" sz="1600" dirty="0">
              <a:latin typeface="Times New Roman" panose="02020603050405020304" pitchFamily="18" charset="0"/>
              <a:ea typeface="宋体" panose="02010600030101010101" pitchFamily="2" charset="-122"/>
            </a:endParaRPr>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6919"/>
                                        </p:tgtEl>
                                        <p:attrNameLst>
                                          <p:attrName>style.visibility</p:attrName>
                                        </p:attrNameLst>
                                      </p:cBhvr>
                                      <p:to>
                                        <p:strVal val="visible"/>
                                      </p:to>
                                    </p:set>
                                    <p:anim calcmode="lin" valueType="num">
                                      <p:cBhvr additive="base">
                                        <p:cTn id="7" dur="500" fill="hold"/>
                                        <p:tgtEl>
                                          <p:spTgt spid="166919"/>
                                        </p:tgtEl>
                                        <p:attrNameLst>
                                          <p:attrName>ppt_x</p:attrName>
                                        </p:attrNameLst>
                                      </p:cBhvr>
                                      <p:tavLst>
                                        <p:tav tm="0">
                                          <p:val>
                                            <p:strVal val="#ppt_x"/>
                                          </p:val>
                                        </p:tav>
                                        <p:tav tm="100000">
                                          <p:val>
                                            <p:strVal val="#ppt_x"/>
                                          </p:val>
                                        </p:tav>
                                      </p:tavLst>
                                    </p:anim>
                                    <p:anim calcmode="lin" valueType="num">
                                      <p:cBhvr additive="base">
                                        <p:cTn id="8" dur="500" fill="hold"/>
                                        <p:tgtEl>
                                          <p:spTgt spid="16691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66920"/>
                                        </p:tgtEl>
                                        <p:attrNameLst>
                                          <p:attrName>style.visibility</p:attrName>
                                        </p:attrNameLst>
                                      </p:cBhvr>
                                      <p:to>
                                        <p:strVal val="visible"/>
                                      </p:to>
                                    </p:set>
                                    <p:anim calcmode="lin" valueType="num">
                                      <p:cBhvr additive="base">
                                        <p:cTn id="17" dur="500" fill="hold"/>
                                        <p:tgtEl>
                                          <p:spTgt spid="166920"/>
                                        </p:tgtEl>
                                        <p:attrNameLst>
                                          <p:attrName>ppt_x</p:attrName>
                                        </p:attrNameLst>
                                      </p:cBhvr>
                                      <p:tavLst>
                                        <p:tav tm="0">
                                          <p:val>
                                            <p:strVal val="#ppt_x"/>
                                          </p:val>
                                        </p:tav>
                                        <p:tav tm="100000">
                                          <p:val>
                                            <p:strVal val="#ppt_x"/>
                                          </p:val>
                                        </p:tav>
                                      </p:tavLst>
                                    </p:anim>
                                    <p:anim calcmode="lin" valueType="num">
                                      <p:cBhvr additive="base">
                                        <p:cTn id="18" dur="500" fill="hold"/>
                                        <p:tgtEl>
                                          <p:spTgt spid="16692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66921"/>
                                        </p:tgtEl>
                                        <p:attrNameLst>
                                          <p:attrName>style.visibility</p:attrName>
                                        </p:attrNameLst>
                                      </p:cBhvr>
                                      <p:to>
                                        <p:strVal val="visible"/>
                                      </p:to>
                                    </p:set>
                                    <p:anim calcmode="lin" valueType="num">
                                      <p:cBhvr additive="base">
                                        <p:cTn id="32" dur="500" fill="hold"/>
                                        <p:tgtEl>
                                          <p:spTgt spid="166921"/>
                                        </p:tgtEl>
                                        <p:attrNameLst>
                                          <p:attrName>ppt_x</p:attrName>
                                        </p:attrNameLst>
                                      </p:cBhvr>
                                      <p:tavLst>
                                        <p:tav tm="0">
                                          <p:val>
                                            <p:strVal val="#ppt_x"/>
                                          </p:val>
                                        </p:tav>
                                        <p:tav tm="100000">
                                          <p:val>
                                            <p:strVal val="#ppt_x"/>
                                          </p:val>
                                        </p:tav>
                                      </p:tavLst>
                                    </p:anim>
                                    <p:anim calcmode="lin" valueType="num">
                                      <p:cBhvr additive="base">
                                        <p:cTn id="33" dur="500" fill="hold"/>
                                        <p:tgtEl>
                                          <p:spTgt spid="166921"/>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additive="base">
                                        <p:cTn id="36" dur="500" fill="hold"/>
                                        <p:tgtEl>
                                          <p:spTgt spid="6"/>
                                        </p:tgtEl>
                                        <p:attrNameLst>
                                          <p:attrName>ppt_x</p:attrName>
                                        </p:attrNameLst>
                                      </p:cBhvr>
                                      <p:tavLst>
                                        <p:tav tm="0">
                                          <p:val>
                                            <p:strVal val="#ppt_x"/>
                                          </p:val>
                                        </p:tav>
                                        <p:tav tm="100000">
                                          <p:val>
                                            <p:strVal val="#ppt_x"/>
                                          </p:val>
                                        </p:tav>
                                      </p:tavLst>
                                    </p:anim>
                                    <p:anim calcmode="lin" valueType="num">
                                      <p:cBhvr additive="base">
                                        <p:cTn id="37"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66925"/>
                                        </p:tgtEl>
                                        <p:attrNameLst>
                                          <p:attrName>style.visibility</p:attrName>
                                        </p:attrNameLst>
                                      </p:cBhvr>
                                      <p:to>
                                        <p:strVal val="visible"/>
                                      </p:to>
                                    </p:set>
                                    <p:animEffect transition="in" filter="fade">
                                      <p:cBhvr>
                                        <p:cTn id="42" dur="500"/>
                                        <p:tgtEl>
                                          <p:spTgt spid="1669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 grpId="0"/>
      <p:bldP spid="6" grpId="0"/>
      <p:bldP spid="21" grpId="0"/>
      <p:bldP spid="16692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2818"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3.4.1</a:t>
            </a:r>
            <a:r>
              <a:rPr lang="zh-CN" altLang="en-US" sz="2700" dirty="0">
                <a:solidFill>
                  <a:schemeClr val="accent1"/>
                </a:solidFill>
                <a:latin typeface="华文楷体" panose="02010600040101010101" pitchFamily="2" charset="-122"/>
                <a:ea typeface="华文楷体" panose="02010600040101010101" pitchFamily="2" charset="-122"/>
              </a:rPr>
              <a:t>  飞控系统简介</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62821"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9" name="文本框 8"/>
          <p:cNvSpPr txBox="1"/>
          <p:nvPr/>
        </p:nvSpPr>
        <p:spPr>
          <a:xfrm>
            <a:off x="373063" y="955675"/>
            <a:ext cx="8428038" cy="1368425"/>
          </a:xfrm>
          <a:prstGeom prst="rect">
            <a:avLst/>
          </a:prstGeom>
          <a:noFill/>
        </p:spPr>
        <p:txBody>
          <a:bodyPr>
            <a:spAutoFit/>
          </a:bodyPr>
          <a:lstStyle/>
          <a:p>
            <a:pPr marL="285750" marR="0" indent="-285750" algn="just" defTabSz="914400">
              <a:lnSpc>
                <a:spcPct val="150000"/>
              </a:lnSpc>
              <a:spcAft>
                <a:spcPts val="600"/>
              </a:spcAft>
              <a:buClrTx/>
              <a:buSzTx/>
              <a:buFont typeface="Wingdings" panose="05000000000000000000" pitchFamily="2" charset="2"/>
              <a:buChar char="p"/>
              <a:defRPr/>
            </a:pPr>
            <a:r>
              <a:rPr kumimoji="0" lang="zh-CN" altLang="en-US" b="1" kern="1200" cap="none" spc="0" normalizeH="0" baseline="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大疆飞控系统</a:t>
            </a:r>
            <a:endParaRPr kumimoji="0" lang="en-US" altLang="zh-CN" b="1" kern="1200" cap="none" spc="0" normalizeH="0" baseline="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R="0" indent="457200" algn="just" defTabSz="914400">
              <a:lnSpc>
                <a:spcPct val="150000"/>
              </a:lnSpc>
              <a:buClrTx/>
              <a:buSzTx/>
              <a:buFontTx/>
              <a:buNone/>
              <a:defRPr/>
            </a:pP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飞行控制器主要由主控单元、</a:t>
            </a:r>
            <a:r>
              <a:rPr kumimoji="0" lang="en-US"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IMU</a:t>
            </a: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（惯性测量单元）、</a:t>
            </a:r>
            <a:r>
              <a:rPr kumimoji="0" lang="en-US"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GPS</a:t>
            </a: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指南针模块、</a:t>
            </a:r>
            <a:r>
              <a:rPr kumimoji="0" lang="en-US"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LED</a:t>
            </a: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指示灯模块等部件组成。</a:t>
            </a:r>
            <a:endParaRPr kumimoji="0" lang="zh-CN" altLang="zh-CN"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p:txBody>
      </p:sp>
      <p:sp>
        <p:nvSpPr>
          <p:cNvPr id="11" name="文本框 10"/>
          <p:cNvSpPr txBox="1"/>
          <p:nvPr/>
        </p:nvSpPr>
        <p:spPr>
          <a:xfrm>
            <a:off x="373063" y="2414588"/>
            <a:ext cx="8428038" cy="1708150"/>
          </a:xfrm>
          <a:prstGeom prst="rect">
            <a:avLst/>
          </a:prstGeom>
          <a:noFill/>
        </p:spPr>
        <p:txBody>
          <a:bodyPr>
            <a:spAutoFit/>
          </a:bodyPr>
          <a:lstStyle/>
          <a:p>
            <a:pPr marR="0" indent="457200" algn="just" defTabSz="914400">
              <a:lnSpc>
                <a:spcPct val="150000"/>
              </a:lnSpc>
              <a:buClrTx/>
              <a:buSzTx/>
              <a:buFontTx/>
              <a:buNone/>
              <a:defRPr/>
            </a:pPr>
            <a:r>
              <a:rPr kumimoji="0" lang="zh-CN" altLang="zh-CN" b="1"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a:t>
            </a:r>
            <a:r>
              <a:rPr kumimoji="0" lang="en-US" altLang="zh-CN" b="1"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1</a:t>
            </a:r>
            <a:r>
              <a:rPr kumimoji="0" lang="zh-CN" altLang="zh-CN" b="1"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）主控单元</a:t>
            </a: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是飞行控制系统的核心，通过它将</a:t>
            </a:r>
            <a:r>
              <a:rPr kumimoji="0" lang="en-US"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IMU</a:t>
            </a: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a:t>
            </a:r>
            <a:r>
              <a:rPr kumimoji="0" lang="en-US"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GPS</a:t>
            </a: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指南针、舵机和遥控接收机等设备接入飞行控制系统从而实现飞行器自主飞行功能。除了辅助飞行控制以外，某些主控器还具备记录飞行数据的黑匣子功能。主控单元还能通过</a:t>
            </a:r>
            <a:r>
              <a:rPr kumimoji="0" lang="en-US"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USB</a:t>
            </a: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接口，进行飞行参数的调节和系统的固件升级。</a:t>
            </a:r>
            <a:endParaRPr kumimoji="0" lang="zh-CN" altLang="zh-CN" sz="14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p:txBody>
      </p:sp>
      <p:sp>
        <p:nvSpPr>
          <p:cNvPr id="13" name="文本框 12"/>
          <p:cNvSpPr txBox="1"/>
          <p:nvPr/>
        </p:nvSpPr>
        <p:spPr>
          <a:xfrm>
            <a:off x="373063" y="4291013"/>
            <a:ext cx="8428038" cy="1290638"/>
          </a:xfrm>
          <a:prstGeom prst="rect">
            <a:avLst/>
          </a:prstGeom>
          <a:noFill/>
        </p:spPr>
        <p:txBody>
          <a:bodyPr>
            <a:spAutoFit/>
          </a:bodyPr>
          <a:lstStyle/>
          <a:p>
            <a:pPr marR="0" indent="457200" algn="just" defTabSz="914400">
              <a:lnSpc>
                <a:spcPct val="150000"/>
              </a:lnSpc>
              <a:buClrTx/>
              <a:buSzTx/>
              <a:buFontTx/>
              <a:buNone/>
              <a:defRPr/>
            </a:pPr>
            <a:r>
              <a:rPr kumimoji="0" lang="zh-CN" altLang="zh-CN" b="1"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a:t>
            </a:r>
            <a:r>
              <a:rPr kumimoji="0" lang="en-US" altLang="zh-CN" b="1"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2</a:t>
            </a:r>
            <a:r>
              <a:rPr kumimoji="0" lang="zh-CN" altLang="zh-CN" b="1"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a:t>
            </a:r>
            <a:r>
              <a:rPr kumimoji="0" lang="en-US" altLang="zh-CN" b="1"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IMU</a:t>
            </a:r>
            <a:r>
              <a:rPr kumimoji="0" lang="zh-CN" altLang="zh-CN" b="1"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（惯性测量单元）</a:t>
            </a: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包含</a:t>
            </a:r>
            <a:r>
              <a:rPr kumimoji="0" lang="en-US"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a:t>
            </a: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轴加速度计、</a:t>
            </a:r>
            <a:r>
              <a:rPr kumimoji="0" lang="en-US"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a:t>
            </a: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轴角速度计和气压高度计，是高精度感应飞行器姿态、角度、速度和高度的元器件集合体，在飞行辅助功能中充当极其重要的角色。</a:t>
            </a:r>
            <a:endParaRPr kumimoji="0" lang="zh-CN" altLang="zh-CN" sz="14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p:txBody>
      </p:sp>
      <p:sp>
        <p:nvSpPr>
          <p:cNvPr id="15" name="文本框 14"/>
          <p:cNvSpPr txBox="1"/>
          <p:nvPr/>
        </p:nvSpPr>
        <p:spPr>
          <a:xfrm>
            <a:off x="373063" y="5756275"/>
            <a:ext cx="8428038" cy="874713"/>
          </a:xfrm>
          <a:prstGeom prst="rect">
            <a:avLst/>
          </a:prstGeom>
          <a:noFill/>
        </p:spPr>
        <p:txBody>
          <a:bodyPr>
            <a:spAutoFit/>
          </a:bodyPr>
          <a:lstStyle/>
          <a:p>
            <a:pPr marR="0" indent="457200" algn="just" defTabSz="914400">
              <a:lnSpc>
                <a:spcPct val="150000"/>
              </a:lnSpc>
              <a:buClrTx/>
              <a:buSzTx/>
              <a:buFontTx/>
              <a:buNone/>
              <a:defRPr/>
            </a:pPr>
            <a:r>
              <a:rPr kumimoji="0" lang="zh-CN" altLang="zh-CN" b="1"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a:t>
            </a:r>
            <a:r>
              <a:rPr kumimoji="0" lang="en-US" altLang="zh-CN" b="1"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a:t>
            </a:r>
            <a:r>
              <a:rPr kumimoji="0" lang="zh-CN" altLang="zh-CN" b="1"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a:t>
            </a:r>
            <a:r>
              <a:rPr kumimoji="0" lang="en-US" altLang="zh-CN" b="1"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GPS</a:t>
            </a:r>
            <a:r>
              <a:rPr kumimoji="0" lang="zh-CN" altLang="zh-CN" b="1"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指南针模块</a:t>
            </a: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包含</a:t>
            </a:r>
            <a:r>
              <a:rPr kumimoji="0" lang="en-US"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GPS</a:t>
            </a: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模块和指南针模块，用于精确确定飞行器的方向及经纬度。对于失控保护自动返航，精准定位悬停等功能的实现至关重要。</a:t>
            </a:r>
            <a:endParaRPr kumimoji="0" lang="zh-CN" altLang="en-US" kern="1200" cap="none" spc="0" normalizeH="0" baseline="0" noProof="0" dirty="0">
              <a:latin typeface="Calibri" panose="020F0502020204030204" pitchFamily="34" charset="0"/>
              <a:ea typeface="微软雅黑" panose="020B0503020204020204" pitchFamily="34" charset="-122"/>
              <a:cs typeface="+mn-cs"/>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3.1.1</a:t>
            </a:r>
            <a:r>
              <a:rPr lang="zh-CN" altLang="en-US" sz="2700" dirty="0">
                <a:solidFill>
                  <a:schemeClr val="accent1"/>
                </a:solidFill>
                <a:latin typeface="华文楷体" panose="02010600040101010101" pitchFamily="2" charset="-122"/>
                <a:ea typeface="华文楷体" panose="02010600040101010101" pitchFamily="2" charset="-122"/>
              </a:rPr>
              <a:t>  多旋翼无人机的基本组成</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7413"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15" name="文本框 14"/>
          <p:cNvSpPr txBox="1"/>
          <p:nvPr/>
        </p:nvSpPr>
        <p:spPr>
          <a:xfrm>
            <a:off x="373063" y="1093788"/>
            <a:ext cx="8428038" cy="4413250"/>
          </a:xfrm>
          <a:prstGeom prst="rect">
            <a:avLst/>
          </a:prstGeom>
          <a:noFill/>
        </p:spPr>
        <p:txBody>
          <a:bodyPr>
            <a:spAutoFit/>
          </a:bodyPr>
          <a:lstStyle/>
          <a:p>
            <a:pPr marL="285750" marR="0" indent="-285750" algn="just" defTabSz="914400">
              <a:lnSpc>
                <a:spcPct val="150000"/>
              </a:lnSpc>
              <a:buClrTx/>
              <a:buSzTx/>
              <a:buFont typeface="Wingdings" panose="05000000000000000000" pitchFamily="2" charset="2"/>
              <a:buChar char="p"/>
              <a:defRPr/>
            </a:pPr>
            <a:r>
              <a:rPr kumimoji="0" lang="zh-CN" altLang="en-US" b="1" kern="1200" cap="none" spc="0" normalizeH="0" baseline="0" noProof="0" dirty="0">
                <a:latin typeface="宋体" panose="02010600030101010101" pitchFamily="2" charset="-122"/>
                <a:ea typeface="宋体" panose="02010600030101010101" pitchFamily="2" charset="-122"/>
                <a:cs typeface="+mn-cs"/>
              </a:rPr>
              <a:t>任务载荷</a:t>
            </a:r>
            <a:endParaRPr kumimoji="0" lang="zh-CN" altLang="en-US" b="1" kern="1200" cap="none" spc="0" normalizeH="0" baseline="0" noProof="0" dirty="0">
              <a:latin typeface="宋体" panose="02010600030101010101" pitchFamily="2" charset="-122"/>
              <a:ea typeface="宋体" panose="02010600030101010101" pitchFamily="2" charset="-122"/>
              <a:cs typeface="+mn-cs"/>
            </a:endParaRPr>
          </a:p>
          <a:p>
            <a:pPr marR="0" indent="457200" algn="just" defTabSz="914400">
              <a:lnSpc>
                <a:spcPct val="150000"/>
              </a:lnSpc>
              <a:spcAft>
                <a:spcPts val="600"/>
              </a:spcAft>
              <a:buClrTx/>
              <a:buSzTx/>
              <a:buFontTx/>
              <a:buNone/>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任务载荷是指装备到无人机上用以实现无人机飞行所要完成的特定任务的设备、仪器和分系统，统称为无人机的任务载荷。</a:t>
            </a:r>
            <a:endParaRPr kumimoji="0" lang="zh-CN" altLang="en-US" kern="1200" cap="none" spc="0" normalizeH="0" baseline="0" noProof="0" dirty="0">
              <a:latin typeface="宋体" panose="02010600030101010101" pitchFamily="2" charset="-122"/>
              <a:ea typeface="宋体" panose="02010600030101010101" pitchFamily="2" charset="-122"/>
              <a:cs typeface="+mn-cs"/>
            </a:endParaRPr>
          </a:p>
          <a:p>
            <a:pPr marR="0" indent="457200" algn="just" defTabSz="914400">
              <a:lnSpc>
                <a:spcPct val="150000"/>
              </a:lnSpc>
              <a:spcAft>
                <a:spcPts val="600"/>
              </a:spcAft>
              <a:buClrTx/>
              <a:buSzTx/>
              <a:buFontTx/>
              <a:buNone/>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任务载荷一般与侦察、武器投射、通信、遥感或货物有关。无人机的设计通常围绕所应用的任务载荷进行。常用的任务载荷如下。</a:t>
            </a:r>
            <a:endParaRPr kumimoji="0" lang="zh-CN" altLang="en-US" kern="1200" cap="none" spc="0" normalizeH="0" baseline="0" noProof="0" dirty="0">
              <a:latin typeface="宋体" panose="02010600030101010101" pitchFamily="2" charset="-122"/>
              <a:ea typeface="宋体" panose="02010600030101010101" pitchFamily="2" charset="-122"/>
              <a:cs typeface="+mn-cs"/>
            </a:endParaRPr>
          </a:p>
          <a:p>
            <a:pPr marR="0" indent="457200" algn="just" defTabSz="914400">
              <a:lnSpc>
                <a:spcPct val="150000"/>
              </a:lnSpc>
              <a:spcAft>
                <a:spcPts val="600"/>
              </a:spcAft>
              <a:buClrTx/>
              <a:buSzTx/>
              <a:buFontTx/>
              <a:buNone/>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① 图传，是指无线图像传输，提供机载设备的无线图像系统的数据链路通道，负责记载图像采集数据，并实时无损</a:t>
            </a:r>
            <a:r>
              <a:rPr kumimoji="0" lang="en-US" altLang="zh-CN" kern="1200" cap="none" spc="0" normalizeH="0" baseline="0" noProof="0" dirty="0">
                <a:latin typeface="宋体" panose="02010600030101010101" pitchFamily="2" charset="-122"/>
                <a:ea typeface="宋体" panose="02010600030101010101" pitchFamily="2" charset="-122"/>
                <a:cs typeface="+mn-cs"/>
              </a:rPr>
              <a:t>/</a:t>
            </a:r>
            <a:r>
              <a:rPr kumimoji="0" lang="zh-CN" altLang="en-US" kern="1200" cap="none" spc="0" normalizeH="0" baseline="0" noProof="0" dirty="0">
                <a:latin typeface="宋体" panose="02010600030101010101" pitchFamily="2" charset="-122"/>
                <a:ea typeface="宋体" panose="02010600030101010101" pitchFamily="2" charset="-122"/>
                <a:cs typeface="+mn-cs"/>
              </a:rPr>
              <a:t>有损地传输到地面接收设备上，供观察和存储以及图像分析等后续工作。</a:t>
            </a:r>
            <a:endParaRPr kumimoji="0" lang="zh-CN" altLang="en-US" kern="1200" cap="none" spc="0" normalizeH="0" baseline="0" noProof="0" dirty="0">
              <a:latin typeface="宋体" panose="02010600030101010101" pitchFamily="2" charset="-122"/>
              <a:ea typeface="宋体" panose="02010600030101010101" pitchFamily="2" charset="-122"/>
              <a:cs typeface="+mn-cs"/>
            </a:endParaRPr>
          </a:p>
          <a:p>
            <a:pPr marR="0" indent="457200" algn="just" defTabSz="914400">
              <a:lnSpc>
                <a:spcPct val="150000"/>
              </a:lnSpc>
              <a:spcAft>
                <a:spcPts val="600"/>
              </a:spcAft>
              <a:buClrTx/>
              <a:buSzTx/>
              <a:buFontTx/>
              <a:buNone/>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② 云台，是指安装、固定摄像机的支撑设备，主要的作用是防止拍摄画面抖动以及控制云台转动角度以改变拍摄角度。</a:t>
            </a:r>
            <a:endParaRPr kumimoji="0" lang="zh-CN" altLang="en-US" kern="1200" cap="none" spc="0" normalizeH="0" baseline="0" noProof="0" dirty="0">
              <a:latin typeface="宋体" panose="02010600030101010101" pitchFamily="2" charset="-122"/>
              <a:ea typeface="宋体" panose="02010600030101010101" pitchFamily="2" charset="-122"/>
              <a:cs typeface="+mn-cs"/>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charRg st="0" end="5"/>
                                            </p:txEl>
                                          </p:spTgt>
                                        </p:tgtEl>
                                        <p:attrNameLst>
                                          <p:attrName>style.visibility</p:attrName>
                                        </p:attrNameLst>
                                      </p:cBhvr>
                                      <p:to>
                                        <p:strVal val="visible"/>
                                      </p:to>
                                    </p:set>
                                    <p:animEffect transition="in" filter="fade">
                                      <p:cBhvr>
                                        <p:cTn id="7" dur="500"/>
                                        <p:tgtEl>
                                          <p:spTgt spid="15">
                                            <p:txEl>
                                              <p:charRg st="0"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charRg st="5" end="60"/>
                                            </p:txEl>
                                          </p:spTgt>
                                        </p:tgtEl>
                                        <p:attrNameLst>
                                          <p:attrName>style.visibility</p:attrName>
                                        </p:attrNameLst>
                                      </p:cBhvr>
                                      <p:to>
                                        <p:strVal val="visible"/>
                                      </p:to>
                                    </p:set>
                                    <p:animEffect transition="in" filter="fade">
                                      <p:cBhvr>
                                        <p:cTn id="12" dur="500"/>
                                        <p:tgtEl>
                                          <p:spTgt spid="15">
                                            <p:txEl>
                                              <p:charRg st="5" end="6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charRg st="60" end="118"/>
                                            </p:txEl>
                                          </p:spTgt>
                                        </p:tgtEl>
                                        <p:attrNameLst>
                                          <p:attrName>style.visibility</p:attrName>
                                        </p:attrNameLst>
                                      </p:cBhvr>
                                      <p:to>
                                        <p:strVal val="visible"/>
                                      </p:to>
                                    </p:set>
                                    <p:animEffect transition="in" filter="fade">
                                      <p:cBhvr>
                                        <p:cTn id="17" dur="500"/>
                                        <p:tgtEl>
                                          <p:spTgt spid="15">
                                            <p:txEl>
                                              <p:charRg st="60" end="118"/>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xEl>
                                              <p:charRg st="118" end="203"/>
                                            </p:txEl>
                                          </p:spTgt>
                                        </p:tgtEl>
                                        <p:attrNameLst>
                                          <p:attrName>style.visibility</p:attrName>
                                        </p:attrNameLst>
                                      </p:cBhvr>
                                      <p:to>
                                        <p:strVal val="visible"/>
                                      </p:to>
                                    </p:set>
                                    <p:animEffect transition="in" filter="fade">
                                      <p:cBhvr>
                                        <p:cTn id="22" dur="500"/>
                                        <p:tgtEl>
                                          <p:spTgt spid="15">
                                            <p:txEl>
                                              <p:charRg st="118" end="20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charRg st="203" end="257"/>
                                            </p:txEl>
                                          </p:spTgt>
                                        </p:tgtEl>
                                        <p:attrNameLst>
                                          <p:attrName>style.visibility</p:attrName>
                                        </p:attrNameLst>
                                      </p:cBhvr>
                                      <p:to>
                                        <p:strVal val="visible"/>
                                      </p:to>
                                    </p:set>
                                    <p:animEffect transition="in" filter="fade">
                                      <p:cBhvr>
                                        <p:cTn id="27" dur="500"/>
                                        <p:tgtEl>
                                          <p:spTgt spid="15">
                                            <p:txEl>
                                              <p:charRg st="203" end="25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4866"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3.4.1</a:t>
            </a:r>
            <a:r>
              <a:rPr lang="zh-CN" altLang="en-US" sz="2700" dirty="0">
                <a:solidFill>
                  <a:schemeClr val="accent1"/>
                </a:solidFill>
                <a:latin typeface="华文楷体" panose="02010600040101010101" pitchFamily="2" charset="-122"/>
                <a:ea typeface="华文楷体" panose="02010600040101010101" pitchFamily="2" charset="-122"/>
              </a:rPr>
              <a:t>  飞控系统简介</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64869"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9" name="文本框 8"/>
          <p:cNvSpPr txBox="1"/>
          <p:nvPr/>
        </p:nvSpPr>
        <p:spPr>
          <a:xfrm>
            <a:off x="373063" y="920750"/>
            <a:ext cx="8428038" cy="874713"/>
          </a:xfrm>
          <a:prstGeom prst="rect">
            <a:avLst/>
          </a:prstGeom>
          <a:noFill/>
        </p:spPr>
        <p:txBody>
          <a:bodyPr>
            <a:spAutoFit/>
          </a:bodyPr>
          <a:lstStyle/>
          <a:p>
            <a:pPr marR="0" indent="457200" algn="just" defTabSz="914400">
              <a:lnSpc>
                <a:spcPct val="150000"/>
              </a:lnSpc>
              <a:buClrTx/>
              <a:buSzTx/>
              <a:buFontTx/>
              <a:buNone/>
              <a:defRPr/>
            </a:pPr>
            <a:r>
              <a:rPr kumimoji="0" lang="zh-CN" altLang="zh-CN" b="1"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a:t>
            </a:r>
            <a:r>
              <a:rPr kumimoji="0" lang="en-US" altLang="zh-CN" b="1"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4</a:t>
            </a:r>
            <a:r>
              <a:rPr kumimoji="0" lang="zh-CN" altLang="zh-CN" b="1"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a:t>
            </a:r>
            <a:r>
              <a:rPr kumimoji="0" lang="en-US" altLang="zh-CN" b="1"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LED</a:t>
            </a:r>
            <a:r>
              <a:rPr kumimoji="0" lang="zh-CN" altLang="zh-CN" b="1"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指示灯模块</a:t>
            </a: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用于实时显示飞行状态，是飞行过程中必不可少的，它能帮助飞手实时了解飞行状态。</a:t>
            </a:r>
            <a:endParaRPr kumimoji="0" lang="zh-CN" altLang="zh-CN"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p:txBody>
      </p:sp>
      <p:pic>
        <p:nvPicPr>
          <p:cNvPr id="171015" name="图片 8" descr="F:\bqq\2355858792\Image\HAY1}ZM7(E%I8_%G]RM]_4F.jpg"/>
          <p:cNvPicPr>
            <a:picLocks noChangeAspect="1"/>
          </p:cNvPicPr>
          <p:nvPr/>
        </p:nvPicPr>
        <p:blipFill>
          <a:blip r:embed="rId2"/>
          <a:stretch>
            <a:fillRect/>
          </a:stretch>
        </p:blipFill>
        <p:spPr>
          <a:xfrm>
            <a:off x="1112838" y="2005013"/>
            <a:ext cx="2689225" cy="1735137"/>
          </a:xfrm>
          <a:prstGeom prst="rect">
            <a:avLst/>
          </a:prstGeom>
          <a:noFill/>
          <a:ln w="9525">
            <a:noFill/>
          </a:ln>
        </p:spPr>
      </p:pic>
      <p:pic>
        <p:nvPicPr>
          <p:cNvPr id="171016" name="图片 9" descr="F:\bqq\2355858792\Image\NLBAD9SL2]`[F%{0V1T62GM.jpg"/>
          <p:cNvPicPr>
            <a:picLocks noChangeAspect="1"/>
          </p:cNvPicPr>
          <p:nvPr/>
        </p:nvPicPr>
        <p:blipFill>
          <a:blip r:embed="rId3"/>
          <a:stretch>
            <a:fillRect/>
          </a:stretch>
        </p:blipFill>
        <p:spPr>
          <a:xfrm>
            <a:off x="4967288" y="2005013"/>
            <a:ext cx="2792412" cy="1735137"/>
          </a:xfrm>
          <a:prstGeom prst="rect">
            <a:avLst/>
          </a:prstGeom>
          <a:noFill/>
          <a:ln w="9525">
            <a:noFill/>
          </a:ln>
        </p:spPr>
      </p:pic>
      <p:pic>
        <p:nvPicPr>
          <p:cNvPr id="171017" name="图片 8" descr="F:\bqq\2355858792\Image\5LLNZ{WM1L]JQ42KZQA4@OD.jpg"/>
          <p:cNvPicPr>
            <a:picLocks noChangeAspect="1"/>
          </p:cNvPicPr>
          <p:nvPr/>
        </p:nvPicPr>
        <p:blipFill>
          <a:blip r:embed="rId4"/>
          <a:stretch>
            <a:fillRect/>
          </a:stretch>
        </p:blipFill>
        <p:spPr>
          <a:xfrm>
            <a:off x="1112838" y="4460875"/>
            <a:ext cx="2689225" cy="1776413"/>
          </a:xfrm>
          <a:prstGeom prst="rect">
            <a:avLst/>
          </a:prstGeom>
          <a:noFill/>
          <a:ln w="9525">
            <a:noFill/>
          </a:ln>
        </p:spPr>
      </p:pic>
      <p:pic>
        <p:nvPicPr>
          <p:cNvPr id="171018" name="图片 9" descr="F:\bqq\2355858792\Image\2HEYDWJRE%7`4CBK@_%RM_O.jpg"/>
          <p:cNvPicPr>
            <a:picLocks noChangeAspect="1"/>
          </p:cNvPicPr>
          <p:nvPr/>
        </p:nvPicPr>
        <p:blipFill>
          <a:blip r:embed="rId5"/>
          <a:stretch>
            <a:fillRect/>
          </a:stretch>
        </p:blipFill>
        <p:spPr>
          <a:xfrm>
            <a:off x="4967288" y="4460875"/>
            <a:ext cx="2792412" cy="1776413"/>
          </a:xfrm>
          <a:prstGeom prst="rect">
            <a:avLst/>
          </a:prstGeom>
          <a:noFill/>
          <a:ln w="9525">
            <a:noFill/>
          </a:ln>
        </p:spPr>
      </p:pic>
      <p:sp>
        <p:nvSpPr>
          <p:cNvPr id="16" name="文本框 15"/>
          <p:cNvSpPr txBox="1"/>
          <p:nvPr/>
        </p:nvSpPr>
        <p:spPr>
          <a:xfrm>
            <a:off x="1519238" y="3870325"/>
            <a:ext cx="1878013" cy="338138"/>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图</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3-43 </a:t>
            </a: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主控单元</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sp>
        <p:nvSpPr>
          <p:cNvPr id="17" name="文本框 16"/>
          <p:cNvSpPr txBox="1"/>
          <p:nvPr/>
        </p:nvSpPr>
        <p:spPr>
          <a:xfrm>
            <a:off x="5424488" y="3870325"/>
            <a:ext cx="1878013" cy="338138"/>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图</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3-44 </a:t>
            </a:r>
            <a:r>
              <a:rPr kumimoji="0" lang="zh-CN" altLang="en-US"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惯性</a:t>
            </a: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单元</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sp>
        <p:nvSpPr>
          <p:cNvPr id="18" name="文本框 17"/>
          <p:cNvSpPr txBox="1"/>
          <p:nvPr/>
        </p:nvSpPr>
        <p:spPr>
          <a:xfrm>
            <a:off x="1519238" y="6405563"/>
            <a:ext cx="1878013" cy="338138"/>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图</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3-45 GPS</a:t>
            </a:r>
            <a:r>
              <a:rPr kumimoji="0" lang="zh-CN" altLang="en-US"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模块</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sp>
        <p:nvSpPr>
          <p:cNvPr id="19" name="文本框 18"/>
          <p:cNvSpPr txBox="1"/>
          <p:nvPr/>
        </p:nvSpPr>
        <p:spPr>
          <a:xfrm>
            <a:off x="5424488" y="6410325"/>
            <a:ext cx="1878013" cy="338138"/>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图</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3-46 LED</a:t>
            </a:r>
            <a:r>
              <a:rPr kumimoji="0" lang="zh-CN" altLang="en-US"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指示灯</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71015"/>
                                        </p:tgtEl>
                                        <p:attrNameLst>
                                          <p:attrName>style.visibility</p:attrName>
                                        </p:attrNameLst>
                                      </p:cBhvr>
                                      <p:to>
                                        <p:strVal val="visible"/>
                                      </p:to>
                                    </p:set>
                                    <p:anim calcmode="lin" valueType="num">
                                      <p:cBhvr additive="base">
                                        <p:cTn id="12" dur="500" fill="hold"/>
                                        <p:tgtEl>
                                          <p:spTgt spid="171015"/>
                                        </p:tgtEl>
                                        <p:attrNameLst>
                                          <p:attrName>ppt_x</p:attrName>
                                        </p:attrNameLst>
                                      </p:cBhvr>
                                      <p:tavLst>
                                        <p:tav tm="0">
                                          <p:val>
                                            <p:strVal val="#ppt_x"/>
                                          </p:val>
                                        </p:tav>
                                        <p:tav tm="100000">
                                          <p:val>
                                            <p:strVal val="#ppt_x"/>
                                          </p:val>
                                        </p:tav>
                                      </p:tavLst>
                                    </p:anim>
                                    <p:anim calcmode="lin" valueType="num">
                                      <p:cBhvr additive="base">
                                        <p:cTn id="13" dur="500" fill="hold"/>
                                        <p:tgtEl>
                                          <p:spTgt spid="171015"/>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ppt_x"/>
                                          </p:val>
                                        </p:tav>
                                        <p:tav tm="100000">
                                          <p:val>
                                            <p:strVal val="#ppt_x"/>
                                          </p:val>
                                        </p:tav>
                                      </p:tavLst>
                                    </p:anim>
                                    <p:anim calcmode="lin" valueType="num">
                                      <p:cBhvr additive="base">
                                        <p:cTn id="1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71016"/>
                                        </p:tgtEl>
                                        <p:attrNameLst>
                                          <p:attrName>style.visibility</p:attrName>
                                        </p:attrNameLst>
                                      </p:cBhvr>
                                      <p:to>
                                        <p:strVal val="visible"/>
                                      </p:to>
                                    </p:set>
                                    <p:anim calcmode="lin" valueType="num">
                                      <p:cBhvr additive="base">
                                        <p:cTn id="22" dur="500" fill="hold"/>
                                        <p:tgtEl>
                                          <p:spTgt spid="171016"/>
                                        </p:tgtEl>
                                        <p:attrNameLst>
                                          <p:attrName>ppt_x</p:attrName>
                                        </p:attrNameLst>
                                      </p:cBhvr>
                                      <p:tavLst>
                                        <p:tav tm="0">
                                          <p:val>
                                            <p:strVal val="#ppt_x"/>
                                          </p:val>
                                        </p:tav>
                                        <p:tav tm="100000">
                                          <p:val>
                                            <p:strVal val="#ppt_x"/>
                                          </p:val>
                                        </p:tav>
                                      </p:tavLst>
                                    </p:anim>
                                    <p:anim calcmode="lin" valueType="num">
                                      <p:cBhvr additive="base">
                                        <p:cTn id="23" dur="500" fill="hold"/>
                                        <p:tgtEl>
                                          <p:spTgt spid="171016"/>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500" fill="hold"/>
                                        <p:tgtEl>
                                          <p:spTgt spid="17"/>
                                        </p:tgtEl>
                                        <p:attrNameLst>
                                          <p:attrName>ppt_x</p:attrName>
                                        </p:attrNameLst>
                                      </p:cBhvr>
                                      <p:tavLst>
                                        <p:tav tm="0">
                                          <p:val>
                                            <p:strVal val="#ppt_x"/>
                                          </p:val>
                                        </p:tav>
                                        <p:tav tm="100000">
                                          <p:val>
                                            <p:strVal val="#ppt_x"/>
                                          </p:val>
                                        </p:tav>
                                      </p:tavLst>
                                    </p:anim>
                                    <p:anim calcmode="lin" valueType="num">
                                      <p:cBhvr additive="base">
                                        <p:cTn id="2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71017"/>
                                        </p:tgtEl>
                                        <p:attrNameLst>
                                          <p:attrName>style.visibility</p:attrName>
                                        </p:attrNameLst>
                                      </p:cBhvr>
                                      <p:to>
                                        <p:strVal val="visible"/>
                                      </p:to>
                                    </p:set>
                                    <p:anim calcmode="lin" valueType="num">
                                      <p:cBhvr additive="base">
                                        <p:cTn id="32" dur="500" fill="hold"/>
                                        <p:tgtEl>
                                          <p:spTgt spid="171017"/>
                                        </p:tgtEl>
                                        <p:attrNameLst>
                                          <p:attrName>ppt_x</p:attrName>
                                        </p:attrNameLst>
                                      </p:cBhvr>
                                      <p:tavLst>
                                        <p:tav tm="0">
                                          <p:val>
                                            <p:strVal val="#ppt_x"/>
                                          </p:val>
                                        </p:tav>
                                        <p:tav tm="100000">
                                          <p:val>
                                            <p:strVal val="#ppt_x"/>
                                          </p:val>
                                        </p:tav>
                                      </p:tavLst>
                                    </p:anim>
                                    <p:anim calcmode="lin" valueType="num">
                                      <p:cBhvr additive="base">
                                        <p:cTn id="33" dur="500" fill="hold"/>
                                        <p:tgtEl>
                                          <p:spTgt spid="171017"/>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500" fill="hold"/>
                                        <p:tgtEl>
                                          <p:spTgt spid="18"/>
                                        </p:tgtEl>
                                        <p:attrNameLst>
                                          <p:attrName>ppt_x</p:attrName>
                                        </p:attrNameLst>
                                      </p:cBhvr>
                                      <p:tavLst>
                                        <p:tav tm="0">
                                          <p:val>
                                            <p:strVal val="#ppt_x"/>
                                          </p:val>
                                        </p:tav>
                                        <p:tav tm="100000">
                                          <p:val>
                                            <p:strVal val="#ppt_x"/>
                                          </p:val>
                                        </p:tav>
                                      </p:tavLst>
                                    </p:anim>
                                    <p:anim calcmode="lin" valueType="num">
                                      <p:cBhvr additive="base">
                                        <p:cTn id="37"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71018"/>
                                        </p:tgtEl>
                                        <p:attrNameLst>
                                          <p:attrName>style.visibility</p:attrName>
                                        </p:attrNameLst>
                                      </p:cBhvr>
                                      <p:to>
                                        <p:strVal val="visible"/>
                                      </p:to>
                                    </p:set>
                                    <p:anim calcmode="lin" valueType="num">
                                      <p:cBhvr additive="base">
                                        <p:cTn id="42" dur="500" fill="hold"/>
                                        <p:tgtEl>
                                          <p:spTgt spid="171018"/>
                                        </p:tgtEl>
                                        <p:attrNameLst>
                                          <p:attrName>ppt_x</p:attrName>
                                        </p:attrNameLst>
                                      </p:cBhvr>
                                      <p:tavLst>
                                        <p:tav tm="0">
                                          <p:val>
                                            <p:strVal val="#ppt_x"/>
                                          </p:val>
                                        </p:tav>
                                        <p:tav tm="100000">
                                          <p:val>
                                            <p:strVal val="#ppt_x"/>
                                          </p:val>
                                        </p:tav>
                                      </p:tavLst>
                                    </p:anim>
                                    <p:anim calcmode="lin" valueType="num">
                                      <p:cBhvr additive="base">
                                        <p:cTn id="43" dur="500" fill="hold"/>
                                        <p:tgtEl>
                                          <p:spTgt spid="171018"/>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 calcmode="lin" valueType="num">
                                      <p:cBhvr additive="base">
                                        <p:cTn id="46" dur="500" fill="hold"/>
                                        <p:tgtEl>
                                          <p:spTgt spid="19"/>
                                        </p:tgtEl>
                                        <p:attrNameLst>
                                          <p:attrName>ppt_x</p:attrName>
                                        </p:attrNameLst>
                                      </p:cBhvr>
                                      <p:tavLst>
                                        <p:tav tm="0">
                                          <p:val>
                                            <p:strVal val="#ppt_x"/>
                                          </p:val>
                                        </p:tav>
                                        <p:tav tm="100000">
                                          <p:val>
                                            <p:strVal val="#ppt_x"/>
                                          </p:val>
                                        </p:tav>
                                      </p:tavLst>
                                    </p:anim>
                                    <p:anim calcmode="lin" valueType="num">
                                      <p:cBhvr additive="base">
                                        <p:cTn id="47"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p:bldP spid="17" grpId="0"/>
      <p:bldP spid="18" grpId="0"/>
      <p:bldP spid="1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66916"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pic>
        <p:nvPicPr>
          <p:cNvPr id="166917" name="图片 3"/>
          <p:cNvPicPr>
            <a:picLocks noChangeAspect="1"/>
          </p:cNvPicPr>
          <p:nvPr/>
        </p:nvPicPr>
        <p:blipFill>
          <a:blip r:embed="rId2"/>
          <a:srcRect l="4997" r="6000"/>
          <a:stretch>
            <a:fillRect/>
          </a:stretch>
        </p:blipFill>
        <p:spPr>
          <a:xfrm>
            <a:off x="984250" y="958850"/>
            <a:ext cx="6716713" cy="5899150"/>
          </a:xfrm>
          <a:prstGeom prst="rect">
            <a:avLst/>
          </a:prstGeom>
          <a:noFill/>
          <a:ln w="9525">
            <a:noFill/>
          </a:ln>
        </p:spPr>
      </p:pic>
      <p:sp>
        <p:nvSpPr>
          <p:cNvPr id="166918"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3.4.1</a:t>
            </a:r>
            <a:r>
              <a:rPr lang="zh-CN" altLang="en-US" sz="2700" dirty="0">
                <a:solidFill>
                  <a:schemeClr val="accent1"/>
                </a:solidFill>
                <a:latin typeface="华文楷体" panose="02010600040101010101" pitchFamily="2" charset="-122"/>
                <a:ea typeface="华文楷体" panose="02010600040101010101" pitchFamily="2" charset="-122"/>
              </a:rPr>
              <a:t>  飞控系统简介</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spTree>
    <p:custDataLst>
      <p:tags r:id="rId3"/>
    </p:custData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68964"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pic>
        <p:nvPicPr>
          <p:cNvPr id="168965" name="图片 2"/>
          <p:cNvPicPr>
            <a:picLocks noChangeAspect="1"/>
          </p:cNvPicPr>
          <p:nvPr/>
        </p:nvPicPr>
        <p:blipFill>
          <a:blip r:embed="rId2"/>
          <a:srcRect l="5116" r="1009" b="42313"/>
          <a:stretch>
            <a:fillRect/>
          </a:stretch>
        </p:blipFill>
        <p:spPr>
          <a:xfrm>
            <a:off x="1211263" y="-377825"/>
            <a:ext cx="6861175" cy="7132638"/>
          </a:xfrm>
          <a:prstGeom prst="rect">
            <a:avLst/>
          </a:prstGeom>
          <a:noFill/>
          <a:ln w="9525">
            <a:noFill/>
          </a:ln>
        </p:spPr>
      </p:pic>
      <p:sp>
        <p:nvSpPr>
          <p:cNvPr id="168966"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3.4.1</a:t>
            </a:r>
            <a:r>
              <a:rPr lang="zh-CN" altLang="en-US" sz="2700" dirty="0">
                <a:solidFill>
                  <a:schemeClr val="accent1"/>
                </a:solidFill>
                <a:latin typeface="华文楷体" panose="02010600040101010101" pitchFamily="2" charset="-122"/>
                <a:ea typeface="华文楷体" panose="02010600040101010101" pitchFamily="2" charset="-122"/>
              </a:rPr>
              <a:t>  飞控系统简介</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spTree>
    <p:custDataLst>
      <p:tags r:id="rId3"/>
    </p:custData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1010"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3.4.1</a:t>
            </a:r>
            <a:r>
              <a:rPr lang="zh-CN" altLang="en-US" sz="2700" dirty="0">
                <a:solidFill>
                  <a:schemeClr val="accent1"/>
                </a:solidFill>
                <a:latin typeface="华文楷体" panose="02010600040101010101" pitchFamily="2" charset="-122"/>
                <a:ea typeface="华文楷体" panose="02010600040101010101" pitchFamily="2" charset="-122"/>
              </a:rPr>
              <a:t>  飞控系统简介</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71013"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173062" name="文本框 8"/>
          <p:cNvSpPr txBox="1"/>
          <p:nvPr/>
        </p:nvSpPr>
        <p:spPr>
          <a:xfrm>
            <a:off x="373063" y="1577975"/>
            <a:ext cx="8428037" cy="1690688"/>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457200" algn="just">
              <a:lnSpc>
                <a:spcPct val="150000"/>
              </a:lnSpc>
              <a:spcBef>
                <a:spcPct val="0"/>
              </a:spcBef>
              <a:buFontTx/>
              <a:buNone/>
            </a:pPr>
            <a:r>
              <a:rPr lang="zh-CN" altLang="en-US" sz="1800" dirty="0">
                <a:latin typeface="宋体" panose="02010600030101010101" pitchFamily="2" charset="-122"/>
                <a:ea typeface="宋体" panose="02010600030101010101" pitchFamily="2" charset="-122"/>
              </a:rPr>
              <a:t>无人机地面控制站是整个无人机系统非常重要的组成部分，是地面操作人员直接与无人机交互的渠道。它具有包括任务规划、任务回放、实时监测、数字地图、通信数据链在内的集控制、通信、数据处理于一体的综合能力，是整个无人机系统的指挥控制中心。并且支持多架无人机的控制与管理。</a:t>
            </a:r>
            <a:endParaRPr lang="zh-CN" altLang="en-US" sz="1800" dirty="0">
              <a:latin typeface="宋体" panose="02010600030101010101" pitchFamily="2" charset="-122"/>
              <a:ea typeface="宋体" panose="02010600030101010101" pitchFamily="2" charset="-122"/>
            </a:endParaRPr>
          </a:p>
        </p:txBody>
      </p:sp>
      <p:sp>
        <p:nvSpPr>
          <p:cNvPr id="3" name="矩形: 圆角 2"/>
          <p:cNvSpPr/>
          <p:nvPr/>
        </p:nvSpPr>
        <p:spPr>
          <a:xfrm>
            <a:off x="373063" y="912813"/>
            <a:ext cx="1651000" cy="419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just" defTabSz="914400" rtl="0" eaLnBrk="0" fontAlgn="base" latinLnBrk="0" hangingPunct="0">
              <a:lnSpc>
                <a:spcPct val="100000"/>
              </a:lnSpc>
              <a:spcBef>
                <a:spcPct val="0"/>
              </a:spcBef>
              <a:spcAft>
                <a:spcPts val="600"/>
              </a:spcAft>
              <a:buClrTx/>
              <a:buSzTx/>
              <a:buFontTx/>
              <a:buNone/>
              <a:defRPr/>
            </a:pPr>
            <a:r>
              <a:rPr kumimoji="0" lang="zh-CN" altLang="en-US" sz="1800" b="0" i="0" u="none" strike="noStrike" kern="1200" cap="none" spc="0" normalizeH="0" baseline="0" noProof="0" dirty="0">
                <a:ln>
                  <a:noFill/>
                </a:ln>
                <a:solidFill>
                  <a:schemeClr val="lt1"/>
                </a:solidFill>
                <a:effectLst/>
                <a:uLnTx/>
                <a:uFillTx/>
                <a:latin typeface="Times New Roman" panose="02020603050405020304" pitchFamily="18" charset="0"/>
                <a:ea typeface="宋体" panose="02010600030101010101" pitchFamily="2" charset="-122"/>
                <a:cs typeface="Times New Roman" panose="02020603050405020304" pitchFamily="18" charset="0"/>
              </a:rPr>
              <a:t>二、地面站</a:t>
            </a:r>
            <a:endParaRPr kumimoji="0" lang="zh-CN" altLang="en-US" sz="1800" b="0" i="0" u="none" strike="noStrike" kern="1200" cap="none" spc="0" normalizeH="0" baseline="0" noProof="0" dirty="0">
              <a:ln>
                <a:noFill/>
              </a:ln>
              <a:solidFill>
                <a:schemeClr val="lt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3064" name="文本框 10"/>
          <p:cNvSpPr txBox="1"/>
          <p:nvPr/>
        </p:nvSpPr>
        <p:spPr>
          <a:xfrm>
            <a:off x="358775" y="3552825"/>
            <a:ext cx="8426450" cy="1274763"/>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457200" algn="just">
              <a:lnSpc>
                <a:spcPct val="150000"/>
              </a:lnSpc>
              <a:spcBef>
                <a:spcPct val="0"/>
              </a:spcBef>
              <a:buFontTx/>
              <a:buNone/>
            </a:pPr>
            <a:r>
              <a:rPr lang="zh-CN" altLang="en-US" sz="1800" dirty="0">
                <a:latin typeface="宋体" panose="02010600030101010101" pitchFamily="2" charset="-122"/>
                <a:ea typeface="宋体" panose="02010600030101010101" pitchFamily="2" charset="-122"/>
              </a:rPr>
              <a:t>无人机与地面控制站通过无线数传电台进行通信，按照通信协议将收到的数据解析并显示，同时将数据实时存储到数据库中，在任务结束后读取数据库进行任务回放等。</a:t>
            </a:r>
            <a:endParaRPr lang="zh-CN" altLang="en-US" sz="1800" dirty="0">
              <a:latin typeface="宋体" panose="02010600030101010101" pitchFamily="2" charset="-122"/>
              <a:ea typeface="宋体" panose="02010600030101010101" pitchFamily="2"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73062">
                                            <p:txEl>
                                              <p:charRg st="0" end="131"/>
                                            </p:txEl>
                                          </p:spTgt>
                                        </p:tgtEl>
                                        <p:attrNameLst>
                                          <p:attrName>style.visibility</p:attrName>
                                        </p:attrNameLst>
                                      </p:cBhvr>
                                      <p:to>
                                        <p:strVal val="visible"/>
                                      </p:to>
                                    </p:set>
                                    <p:animEffect transition="in" filter="fade">
                                      <p:cBhvr>
                                        <p:cTn id="13" dur="500"/>
                                        <p:tgtEl>
                                          <p:spTgt spid="173062">
                                            <p:txEl>
                                              <p:charRg st="0" end="13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3064"/>
                                        </p:tgtEl>
                                        <p:attrNameLst>
                                          <p:attrName>style.visibility</p:attrName>
                                        </p:attrNameLst>
                                      </p:cBhvr>
                                      <p:to>
                                        <p:strVal val="visible"/>
                                      </p:to>
                                    </p:set>
                                    <p:animEffect transition="in" filter="fade">
                                      <p:cBhvr>
                                        <p:cTn id="18" dur="500"/>
                                        <p:tgtEl>
                                          <p:spTgt spid="1730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7306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3058"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3.4.1</a:t>
            </a:r>
            <a:r>
              <a:rPr lang="zh-CN" altLang="en-US" sz="2700" dirty="0">
                <a:solidFill>
                  <a:schemeClr val="accent1"/>
                </a:solidFill>
                <a:latin typeface="华文楷体" panose="02010600040101010101" pitchFamily="2" charset="-122"/>
                <a:ea typeface="华文楷体" panose="02010600040101010101" pitchFamily="2" charset="-122"/>
              </a:rPr>
              <a:t>  飞控系统简介</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73061"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11" name="文本框 10"/>
          <p:cNvSpPr txBox="1"/>
          <p:nvPr/>
        </p:nvSpPr>
        <p:spPr>
          <a:xfrm>
            <a:off x="373063" y="854075"/>
            <a:ext cx="8428038" cy="5921375"/>
          </a:xfrm>
          <a:prstGeom prst="rect">
            <a:avLst/>
          </a:prstGeom>
          <a:noFill/>
        </p:spPr>
        <p:txBody>
          <a:bodyPr>
            <a:spAutoFit/>
          </a:bodyPr>
          <a:lstStyle/>
          <a:p>
            <a:pPr marR="0" algn="just" defTabSz="914400">
              <a:lnSpc>
                <a:spcPct val="150000"/>
              </a:lnSpc>
              <a:spcAft>
                <a:spcPts val="0"/>
              </a:spcAft>
              <a:buClrTx/>
              <a:buSzTx/>
              <a:buFontTx/>
              <a:buNone/>
              <a:defRPr/>
            </a:pPr>
            <a:r>
              <a:rPr kumimoji="0" lang="zh-CN" altLang="en-US" b="1" kern="1200" cap="none" spc="0" normalizeH="0" baseline="0" noProof="0" dirty="0">
                <a:solidFill>
                  <a:srgbClr val="FF0000"/>
                </a:solidFill>
                <a:latin typeface="宋体" panose="02010600030101010101" pitchFamily="2" charset="-122"/>
                <a:ea typeface="宋体" panose="02010600030101010101" pitchFamily="2" charset="-122"/>
                <a:cs typeface="+mn-cs"/>
              </a:rPr>
              <a:t>地面站系统应具有的几个典型的功能：</a:t>
            </a:r>
            <a:endParaRPr kumimoji="0" lang="zh-CN" altLang="en-US" b="1" kern="1200" cap="none" spc="0" normalizeH="0" baseline="0" noProof="0" dirty="0">
              <a:solidFill>
                <a:srgbClr val="FF0000"/>
              </a:solidFill>
              <a:latin typeface="宋体" panose="02010600030101010101" pitchFamily="2" charset="-122"/>
              <a:ea typeface="宋体" panose="02010600030101010101" pitchFamily="2" charset="-122"/>
              <a:cs typeface="+mn-cs"/>
            </a:endParaRPr>
          </a:p>
          <a:p>
            <a:pPr marR="0" indent="457200" algn="just" defTabSz="914400">
              <a:lnSpc>
                <a:spcPct val="150000"/>
              </a:lnSpc>
              <a:buClrTx/>
              <a:buSzTx/>
              <a:buFontTx/>
              <a:buNone/>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① 飞行监控功能 </a:t>
            </a:r>
            <a:endParaRPr kumimoji="0" lang="en-US" altLang="zh-CN" kern="1200" cap="none" spc="0" normalizeH="0" baseline="0" noProof="0" dirty="0">
              <a:latin typeface="宋体" panose="02010600030101010101" pitchFamily="2" charset="-122"/>
              <a:ea typeface="宋体" panose="02010600030101010101" pitchFamily="2" charset="-122"/>
              <a:cs typeface="+mn-cs"/>
            </a:endParaRPr>
          </a:p>
          <a:p>
            <a:pPr marR="0" indent="457200" algn="just" defTabSz="914400">
              <a:lnSpc>
                <a:spcPct val="150000"/>
              </a:lnSpc>
              <a:buClrTx/>
              <a:buSzTx/>
              <a:buFontTx/>
              <a:buNone/>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无人机通过无线数据传输链路，下传飞机当前各状态信息。地面站将所有的飞行数据保存，并将主要的信息用虚拟仪表或其他控件显示，供地面操纵人员参考。同时根据飞机的状态，实时发送控制命令，操纵无人机飞行。</a:t>
            </a:r>
            <a:endParaRPr kumimoji="0" lang="zh-CN" altLang="en-US" kern="1200" cap="none" spc="0" normalizeH="0" baseline="0" noProof="0" dirty="0">
              <a:latin typeface="宋体" panose="02010600030101010101" pitchFamily="2" charset="-122"/>
              <a:ea typeface="宋体" panose="02010600030101010101" pitchFamily="2" charset="-122"/>
              <a:cs typeface="+mn-cs"/>
            </a:endParaRPr>
          </a:p>
          <a:p>
            <a:pPr marR="0" indent="457200" algn="just" defTabSz="914400">
              <a:lnSpc>
                <a:spcPct val="150000"/>
              </a:lnSpc>
              <a:buClrTx/>
              <a:buSzTx/>
              <a:buFontTx/>
              <a:buNone/>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② 地图导航功能 </a:t>
            </a:r>
            <a:endParaRPr kumimoji="0" lang="en-US" altLang="zh-CN" kern="1200" cap="none" spc="0" normalizeH="0" baseline="0" noProof="0" dirty="0">
              <a:latin typeface="宋体" panose="02010600030101010101" pitchFamily="2" charset="-122"/>
              <a:ea typeface="宋体" panose="02010600030101010101" pitchFamily="2" charset="-122"/>
              <a:cs typeface="+mn-cs"/>
            </a:endParaRPr>
          </a:p>
          <a:p>
            <a:pPr marR="0" indent="457200" algn="just" defTabSz="914400">
              <a:lnSpc>
                <a:spcPct val="150000"/>
              </a:lnSpc>
              <a:buClrTx/>
              <a:buSzTx/>
              <a:buFontTx/>
              <a:buNone/>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根据无人机下传的经纬度信息，将无人机的飞行轨迹标注在电子地图上。同时规划航点航线，观察无人机任务执行的情况。</a:t>
            </a:r>
            <a:endParaRPr kumimoji="0" lang="zh-CN" altLang="en-US" kern="1200" cap="none" spc="0" normalizeH="0" baseline="0" noProof="0" dirty="0">
              <a:latin typeface="宋体" panose="02010600030101010101" pitchFamily="2" charset="-122"/>
              <a:ea typeface="宋体" panose="02010600030101010101" pitchFamily="2" charset="-122"/>
              <a:cs typeface="+mn-cs"/>
            </a:endParaRPr>
          </a:p>
          <a:p>
            <a:pPr marR="0" indent="457200" algn="just" defTabSz="914400">
              <a:lnSpc>
                <a:spcPct val="150000"/>
              </a:lnSpc>
              <a:buClrTx/>
              <a:buSzTx/>
              <a:buFontTx/>
              <a:buNone/>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③ 任务回放功能 </a:t>
            </a:r>
            <a:endParaRPr kumimoji="0" lang="en-US" altLang="zh-CN" kern="1200" cap="none" spc="0" normalizeH="0" baseline="0" noProof="0" dirty="0">
              <a:latin typeface="宋体" panose="02010600030101010101" pitchFamily="2" charset="-122"/>
              <a:ea typeface="宋体" panose="02010600030101010101" pitchFamily="2" charset="-122"/>
              <a:cs typeface="+mn-cs"/>
            </a:endParaRPr>
          </a:p>
          <a:p>
            <a:pPr marR="0" indent="457200" algn="just" defTabSz="914400">
              <a:lnSpc>
                <a:spcPct val="150000"/>
              </a:lnSpc>
              <a:buClrTx/>
              <a:buSzTx/>
              <a:buFontTx/>
              <a:buNone/>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根据保存在数据库中的飞行数据，在任务结束后，使用回放功能可以详细地观察飞行过程的每一个细节，检查任务执行效果。</a:t>
            </a:r>
            <a:endParaRPr kumimoji="0" lang="zh-CN" altLang="en-US" kern="1200" cap="none" spc="0" normalizeH="0" baseline="0" noProof="0" dirty="0">
              <a:latin typeface="宋体" panose="02010600030101010101" pitchFamily="2" charset="-122"/>
              <a:ea typeface="宋体" panose="02010600030101010101" pitchFamily="2" charset="-122"/>
              <a:cs typeface="+mn-cs"/>
            </a:endParaRPr>
          </a:p>
          <a:p>
            <a:pPr marR="0" indent="457200" algn="just" defTabSz="914400">
              <a:lnSpc>
                <a:spcPct val="150000"/>
              </a:lnSpc>
              <a:buClrTx/>
              <a:buSzTx/>
              <a:buFontTx/>
              <a:buNone/>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④ 天线控制功能</a:t>
            </a:r>
            <a:endParaRPr kumimoji="0" lang="en-US" altLang="zh-CN" kern="1200" cap="none" spc="0" normalizeH="0" baseline="0" noProof="0" dirty="0">
              <a:latin typeface="宋体" panose="02010600030101010101" pitchFamily="2" charset="-122"/>
              <a:ea typeface="宋体" panose="02010600030101010101" pitchFamily="2" charset="-122"/>
              <a:cs typeface="+mn-cs"/>
            </a:endParaRPr>
          </a:p>
          <a:p>
            <a:pPr marR="0" indent="457200" algn="just" defTabSz="914400">
              <a:lnSpc>
                <a:spcPct val="150000"/>
              </a:lnSpc>
              <a:buClrTx/>
              <a:buSzTx/>
              <a:buFontTx/>
              <a:buNone/>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地面控制站实时监控天线的轴角，根据天线返回的信息，对天线校零，使之能始终对准飞机，跟踪无人机飞行。</a:t>
            </a:r>
            <a:endParaRPr kumimoji="0" lang="zh-CN" altLang="en-US" kern="1200" cap="none" spc="0" normalizeH="0" baseline="0" noProof="0" dirty="0">
              <a:latin typeface="宋体" panose="02010600030101010101" pitchFamily="2" charset="-122"/>
              <a:ea typeface="宋体" panose="02010600030101010101" pitchFamily="2" charset="-122"/>
              <a:cs typeface="+mn-cs"/>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charRg st="0" end="1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1">
                                            <p:txEl>
                                              <p:charRg st="18" end="28"/>
                                            </p:txEl>
                                          </p:spTgt>
                                        </p:tgtEl>
                                        <p:attrNameLst>
                                          <p:attrName>style.visibility</p:attrName>
                                        </p:attrNameLst>
                                      </p:cBhvr>
                                      <p:to>
                                        <p:strVal val="visible"/>
                                      </p:to>
                                    </p:set>
                                    <p:animEffect transition="in" filter="fade">
                                      <p:cBhvr>
                                        <p:cTn id="11" dur="500"/>
                                        <p:tgtEl>
                                          <p:spTgt spid="11">
                                            <p:txEl>
                                              <p:charRg st="18" end="28"/>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11">
                                            <p:txEl>
                                              <p:charRg st="28" end="126"/>
                                            </p:txEl>
                                          </p:spTgt>
                                        </p:tgtEl>
                                        <p:attrNameLst>
                                          <p:attrName>style.visibility</p:attrName>
                                        </p:attrNameLst>
                                      </p:cBhvr>
                                      <p:to>
                                        <p:strVal val="visible"/>
                                      </p:to>
                                    </p:set>
                                    <p:animEffect transition="in" filter="fade">
                                      <p:cBhvr>
                                        <p:cTn id="14" dur="500"/>
                                        <p:tgtEl>
                                          <p:spTgt spid="11">
                                            <p:txEl>
                                              <p:charRg st="28" end="126"/>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
                                            <p:txEl>
                                              <p:charRg st="126" end="136"/>
                                            </p:txEl>
                                          </p:spTgt>
                                        </p:tgtEl>
                                        <p:attrNameLst>
                                          <p:attrName>style.visibility</p:attrName>
                                        </p:attrNameLst>
                                      </p:cBhvr>
                                      <p:to>
                                        <p:strVal val="visible"/>
                                      </p:to>
                                    </p:set>
                                    <p:animEffect transition="in" filter="fade">
                                      <p:cBhvr>
                                        <p:cTn id="19" dur="500"/>
                                        <p:tgtEl>
                                          <p:spTgt spid="11">
                                            <p:txEl>
                                              <p:charRg st="126" end="13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xEl>
                                              <p:charRg st="136" end="191"/>
                                            </p:txEl>
                                          </p:spTgt>
                                        </p:tgtEl>
                                        <p:attrNameLst>
                                          <p:attrName>style.visibility</p:attrName>
                                        </p:attrNameLst>
                                      </p:cBhvr>
                                      <p:to>
                                        <p:strVal val="visible"/>
                                      </p:to>
                                    </p:set>
                                    <p:animEffect transition="in" filter="fade">
                                      <p:cBhvr>
                                        <p:cTn id="22" dur="500"/>
                                        <p:tgtEl>
                                          <p:spTgt spid="11">
                                            <p:txEl>
                                              <p:charRg st="136" end="19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charRg st="191" end="201"/>
                                            </p:txEl>
                                          </p:spTgt>
                                        </p:tgtEl>
                                        <p:attrNameLst>
                                          <p:attrName>style.visibility</p:attrName>
                                        </p:attrNameLst>
                                      </p:cBhvr>
                                      <p:to>
                                        <p:strVal val="visible"/>
                                      </p:to>
                                    </p:set>
                                    <p:animEffect transition="in" filter="fade">
                                      <p:cBhvr>
                                        <p:cTn id="27" dur="500"/>
                                        <p:tgtEl>
                                          <p:spTgt spid="11">
                                            <p:txEl>
                                              <p:charRg st="191" end="20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1">
                                            <p:txEl>
                                              <p:charRg st="201" end="257"/>
                                            </p:txEl>
                                          </p:spTgt>
                                        </p:tgtEl>
                                        <p:attrNameLst>
                                          <p:attrName>style.visibility</p:attrName>
                                        </p:attrNameLst>
                                      </p:cBhvr>
                                      <p:to>
                                        <p:strVal val="visible"/>
                                      </p:to>
                                    </p:set>
                                    <p:animEffect transition="in" filter="fade">
                                      <p:cBhvr>
                                        <p:cTn id="30" dur="500"/>
                                        <p:tgtEl>
                                          <p:spTgt spid="11">
                                            <p:txEl>
                                              <p:charRg st="201" end="25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1">
                                            <p:txEl>
                                              <p:charRg st="257" end="266"/>
                                            </p:txEl>
                                          </p:spTgt>
                                        </p:tgtEl>
                                        <p:attrNameLst>
                                          <p:attrName>style.visibility</p:attrName>
                                        </p:attrNameLst>
                                      </p:cBhvr>
                                      <p:to>
                                        <p:strVal val="visible"/>
                                      </p:to>
                                    </p:set>
                                    <p:animEffect transition="in" filter="fade">
                                      <p:cBhvr>
                                        <p:cTn id="35" dur="500"/>
                                        <p:tgtEl>
                                          <p:spTgt spid="11">
                                            <p:txEl>
                                              <p:charRg st="257" end="266"/>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11">
                                            <p:txEl>
                                              <p:charRg st="266" end="316"/>
                                            </p:txEl>
                                          </p:spTgt>
                                        </p:tgtEl>
                                        <p:attrNameLst>
                                          <p:attrName>style.visibility</p:attrName>
                                        </p:attrNameLst>
                                      </p:cBhvr>
                                      <p:to>
                                        <p:strVal val="visible"/>
                                      </p:to>
                                    </p:set>
                                    <p:animEffect transition="in" filter="fade">
                                      <p:cBhvr>
                                        <p:cTn id="38" dur="500"/>
                                        <p:tgtEl>
                                          <p:spTgt spid="11">
                                            <p:txEl>
                                              <p:charRg st="266" end="3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5106"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3.4.1</a:t>
            </a:r>
            <a:r>
              <a:rPr lang="zh-CN" altLang="en-US" sz="2700" dirty="0">
                <a:solidFill>
                  <a:schemeClr val="accent1"/>
                </a:solidFill>
                <a:latin typeface="华文楷体" panose="02010600040101010101" pitchFamily="2" charset="-122"/>
                <a:ea typeface="华文楷体" panose="02010600040101010101" pitchFamily="2" charset="-122"/>
              </a:rPr>
              <a:t>  飞控系统简介</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75109"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177158" name="文本框 8"/>
          <p:cNvSpPr txBox="1"/>
          <p:nvPr/>
        </p:nvSpPr>
        <p:spPr>
          <a:xfrm>
            <a:off x="373063" y="1508125"/>
            <a:ext cx="8428037" cy="16891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457200" algn="just">
              <a:lnSpc>
                <a:spcPct val="150000"/>
              </a:lnSpc>
              <a:spcBef>
                <a:spcPct val="0"/>
              </a:spcBef>
              <a:buFontTx/>
              <a:buNone/>
            </a:pPr>
            <a:r>
              <a:rPr lang="zh-CN" altLang="en-US" sz="1800" dirty="0">
                <a:latin typeface="宋体" panose="02010600030101010101" pitchFamily="2" charset="-122"/>
                <a:ea typeface="宋体" panose="02010600030101010101" pitchFamily="2" charset="-122"/>
              </a:rPr>
              <a:t>数据链路包括数传和图传。数传就是数字传输，数传终端和地面控制站</a:t>
            </a:r>
            <a:r>
              <a:rPr lang="en-US" altLang="zh-CN" sz="1800" dirty="0">
                <a:latin typeface="宋体" panose="02010600030101010101" pitchFamily="2" charset="-122"/>
                <a:ea typeface="宋体" panose="02010600030101010101" pitchFamily="2" charset="-122"/>
              </a:rPr>
              <a:t>(</a:t>
            </a:r>
            <a:r>
              <a:rPr lang="zh-CN" altLang="en-US" sz="1800" dirty="0">
                <a:latin typeface="宋体" panose="02010600030101010101" pitchFamily="2" charset="-122"/>
                <a:ea typeface="宋体" panose="02010600030101010101" pitchFamily="2" charset="-122"/>
              </a:rPr>
              <a:t>笔记本或手机等数据终端</a:t>
            </a:r>
            <a:r>
              <a:rPr lang="en-US" altLang="zh-CN" sz="1800" dirty="0">
                <a:latin typeface="宋体" panose="02010600030101010101" pitchFamily="2" charset="-122"/>
                <a:ea typeface="宋体" panose="02010600030101010101" pitchFamily="2" charset="-122"/>
              </a:rPr>
              <a:t>)</a:t>
            </a:r>
            <a:r>
              <a:rPr lang="zh-CN" altLang="en-US" sz="1800" dirty="0">
                <a:latin typeface="宋体" panose="02010600030101010101" pitchFamily="2" charset="-122"/>
                <a:ea typeface="宋体" panose="02010600030101010101" pitchFamily="2" charset="-122"/>
              </a:rPr>
              <a:t>，接收来自飞控系统的数据信息。图传就是图像传输，接收机载相机或摄像机拍摄的图像，一般延迟在几十毫秒左右，目前也有高清数字图传，传输速率和清晰度都有很大提高。</a:t>
            </a:r>
            <a:endParaRPr lang="zh-CN" altLang="en-US" sz="1800" dirty="0">
              <a:latin typeface="宋体" panose="02010600030101010101" pitchFamily="2" charset="-122"/>
              <a:ea typeface="宋体" panose="02010600030101010101" pitchFamily="2" charset="-122"/>
            </a:endParaRPr>
          </a:p>
        </p:txBody>
      </p:sp>
      <p:sp>
        <p:nvSpPr>
          <p:cNvPr id="3" name="矩形: 圆角 2"/>
          <p:cNvSpPr/>
          <p:nvPr/>
        </p:nvSpPr>
        <p:spPr>
          <a:xfrm>
            <a:off x="373063" y="912813"/>
            <a:ext cx="1651000" cy="419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just" defTabSz="914400" rtl="0" eaLnBrk="0" fontAlgn="base" latinLnBrk="0" hangingPunct="0">
              <a:lnSpc>
                <a:spcPct val="100000"/>
              </a:lnSpc>
              <a:spcBef>
                <a:spcPct val="0"/>
              </a:spcBef>
              <a:spcAft>
                <a:spcPts val="600"/>
              </a:spcAft>
              <a:buClrTx/>
              <a:buSzTx/>
              <a:buFontTx/>
              <a:buNone/>
              <a:defRPr/>
            </a:pPr>
            <a:r>
              <a:rPr kumimoji="0" lang="zh-CN" altLang="en-US" sz="1800" b="0" i="0" u="none" strike="noStrike" kern="1200" cap="none" spc="0" normalizeH="0" baseline="0" noProof="0" dirty="0">
                <a:ln>
                  <a:noFill/>
                </a:ln>
                <a:solidFill>
                  <a:schemeClr val="lt1"/>
                </a:solidFill>
                <a:effectLst/>
                <a:uLnTx/>
                <a:uFillTx/>
                <a:latin typeface="Times New Roman" panose="02020603050405020304" pitchFamily="18" charset="0"/>
                <a:ea typeface="宋体" panose="02010600030101010101" pitchFamily="2" charset="-122"/>
                <a:cs typeface="Times New Roman" panose="02020603050405020304" pitchFamily="18" charset="0"/>
              </a:rPr>
              <a:t>三、数据链路</a:t>
            </a:r>
            <a:endParaRPr kumimoji="0" lang="zh-CN" altLang="en-US" sz="1800" b="0" i="0" u="none" strike="noStrike" kern="1200" cap="none" spc="0" normalizeH="0" baseline="0" noProof="0" dirty="0">
              <a:ln>
                <a:noFill/>
              </a:ln>
              <a:solidFill>
                <a:schemeClr val="lt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p:cNvSpPr txBox="1"/>
          <p:nvPr/>
        </p:nvSpPr>
        <p:spPr>
          <a:xfrm>
            <a:off x="373063" y="3373438"/>
            <a:ext cx="8428038" cy="2182813"/>
          </a:xfrm>
          <a:prstGeom prst="rect">
            <a:avLst/>
          </a:prstGeom>
          <a:noFill/>
        </p:spPr>
        <p:txBody>
          <a:bodyPr>
            <a:spAutoFit/>
          </a:bodyPr>
          <a:lstStyle/>
          <a:p>
            <a:pPr marL="285750" marR="0" indent="-285750" algn="just" defTabSz="914400">
              <a:lnSpc>
                <a:spcPct val="150000"/>
              </a:lnSpc>
              <a:spcAft>
                <a:spcPts val="600"/>
              </a:spcAft>
              <a:buClrTx/>
              <a:buSzTx/>
              <a:buFont typeface="Wingdings" panose="05000000000000000000" pitchFamily="2" charset="2"/>
              <a:buChar char="n"/>
              <a:defRPr/>
            </a:pPr>
            <a:r>
              <a:rPr kumimoji="0" lang="zh-CN" altLang="en-US" b="1" kern="1200" cap="none" spc="0" normalizeH="0" baseline="0" noProof="0" dirty="0">
                <a:solidFill>
                  <a:srgbClr val="00B0F0"/>
                </a:solidFill>
                <a:latin typeface="宋体" panose="02010600030101010101" pitchFamily="2" charset="-122"/>
                <a:ea typeface="宋体" panose="02010600030101010101" pitchFamily="2" charset="-122"/>
                <a:cs typeface="+mn-cs"/>
              </a:rPr>
              <a:t>数传电台</a:t>
            </a:r>
            <a:endParaRPr kumimoji="0" lang="en-US" altLang="zh-CN" b="1" kern="1200" cap="none" spc="0" normalizeH="0" baseline="0" noProof="0" dirty="0">
              <a:solidFill>
                <a:srgbClr val="00B0F0"/>
              </a:solidFill>
              <a:latin typeface="宋体" panose="02010600030101010101" pitchFamily="2" charset="-122"/>
              <a:ea typeface="宋体" panose="02010600030101010101" pitchFamily="2" charset="-122"/>
              <a:cs typeface="+mn-cs"/>
            </a:endParaRPr>
          </a:p>
          <a:p>
            <a:pPr marR="0" indent="457200" algn="just" defTabSz="914400">
              <a:lnSpc>
                <a:spcPct val="150000"/>
              </a:lnSpc>
              <a:buClrTx/>
              <a:buSzTx/>
              <a:buFontTx/>
              <a:buNone/>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数传电台是指借助</a:t>
            </a:r>
            <a:r>
              <a:rPr kumimoji="0" lang="en-US" altLang="zh-CN" kern="1200" cap="none" spc="0" normalizeH="0" baseline="0" noProof="0" dirty="0">
                <a:latin typeface="宋体" panose="02010600030101010101" pitchFamily="2" charset="-122"/>
                <a:ea typeface="宋体" panose="02010600030101010101" pitchFamily="2" charset="-122"/>
                <a:cs typeface="+mn-cs"/>
              </a:rPr>
              <a:t>DSP</a:t>
            </a:r>
            <a:r>
              <a:rPr kumimoji="0" lang="zh-CN" altLang="en-US" kern="1200" cap="none" spc="0" normalizeH="0" baseline="0" noProof="0" dirty="0">
                <a:latin typeface="宋体" panose="02010600030101010101" pitchFamily="2" charset="-122"/>
                <a:ea typeface="宋体" panose="02010600030101010101" pitchFamily="2" charset="-122"/>
                <a:cs typeface="+mn-cs"/>
              </a:rPr>
              <a:t>技术和无线电技术实现的高性能专业数据传输电台。采用数字信号处理、数字调制解调，具有前向纠错、均衡软判决等功能。数传电台一端接入计算机</a:t>
            </a:r>
            <a:r>
              <a:rPr kumimoji="0" lang="en-US" altLang="zh-CN" kern="1200" cap="none" spc="0" normalizeH="0" baseline="0" noProof="0" dirty="0">
                <a:latin typeface="宋体" panose="02010600030101010101" pitchFamily="2" charset="-122"/>
                <a:ea typeface="宋体" panose="02010600030101010101" pitchFamily="2" charset="-122"/>
                <a:cs typeface="+mn-cs"/>
              </a:rPr>
              <a:t>(</a:t>
            </a:r>
            <a:r>
              <a:rPr kumimoji="0" lang="zh-CN" altLang="en-US" kern="1200" cap="none" spc="0" normalizeH="0" baseline="0" noProof="0" dirty="0">
                <a:latin typeface="宋体" panose="02010600030101010101" pitchFamily="2" charset="-122"/>
                <a:ea typeface="宋体" panose="02010600030101010101" pitchFamily="2" charset="-122"/>
                <a:cs typeface="+mn-cs"/>
              </a:rPr>
              <a:t>地面站软件</a:t>
            </a:r>
            <a:r>
              <a:rPr kumimoji="0" lang="en-US" altLang="zh-CN" kern="1200" cap="none" spc="0" normalizeH="0" baseline="0" noProof="0" dirty="0">
                <a:latin typeface="宋体" panose="02010600030101010101" pitchFamily="2" charset="-122"/>
                <a:ea typeface="宋体" panose="02010600030101010101" pitchFamily="2" charset="-122"/>
                <a:cs typeface="+mn-cs"/>
              </a:rPr>
              <a:t>)</a:t>
            </a:r>
            <a:r>
              <a:rPr kumimoji="0" lang="zh-CN" altLang="en-US" kern="1200" cap="none" spc="0" normalizeH="0" baseline="0" noProof="0" dirty="0">
                <a:latin typeface="宋体" panose="02010600030101010101" pitchFamily="2" charset="-122"/>
                <a:ea typeface="宋体" panose="02010600030101010101" pitchFamily="2" charset="-122"/>
                <a:cs typeface="+mn-cs"/>
              </a:rPr>
              <a:t>，一端接入多旋翼无人机自驾仪，通信采用一定协议进行，从而保持自驾仪与地面站的双向通信。</a:t>
            </a:r>
            <a:endParaRPr kumimoji="0" lang="zh-CN" altLang="en-US" kern="1200" cap="none" spc="0" normalizeH="0" baseline="0" noProof="0" dirty="0">
              <a:latin typeface="宋体" panose="02010600030101010101" pitchFamily="2" charset="-122"/>
              <a:ea typeface="宋体" panose="02010600030101010101" pitchFamily="2" charset="-122"/>
              <a:cs typeface="+mn-cs"/>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77158"/>
                                        </p:tgtEl>
                                        <p:attrNameLst>
                                          <p:attrName>style.visibility</p:attrName>
                                        </p:attrNameLst>
                                      </p:cBhvr>
                                      <p:to>
                                        <p:strVal val="visible"/>
                                      </p:to>
                                    </p:set>
                                    <p:animEffect transition="in" filter="fade">
                                      <p:cBhvr>
                                        <p:cTn id="13" dur="500"/>
                                        <p:tgtEl>
                                          <p:spTgt spid="17715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8" grpId="0"/>
      <p:bldP spid="3" grpId="0" animBg="1"/>
      <p:bldP spid="11"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7154"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3.4.1</a:t>
            </a:r>
            <a:r>
              <a:rPr lang="zh-CN" altLang="en-US" sz="2700" dirty="0">
                <a:solidFill>
                  <a:schemeClr val="accent1"/>
                </a:solidFill>
                <a:latin typeface="华文楷体" panose="02010600040101010101" pitchFamily="2" charset="-122"/>
                <a:ea typeface="华文楷体" panose="02010600040101010101" pitchFamily="2" charset="-122"/>
              </a:rPr>
              <a:t>  飞控系统简介</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77157"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9" name="文本框 8"/>
          <p:cNvSpPr txBox="1"/>
          <p:nvPr/>
        </p:nvSpPr>
        <p:spPr>
          <a:xfrm>
            <a:off x="373063" y="887413"/>
            <a:ext cx="8428038" cy="5843588"/>
          </a:xfrm>
          <a:prstGeom prst="rect">
            <a:avLst/>
          </a:prstGeom>
          <a:noFill/>
          <a:ln>
            <a:solidFill>
              <a:srgbClr val="FF0000"/>
            </a:solidFill>
          </a:ln>
        </p:spPr>
        <p:txBody>
          <a:bodyPr>
            <a:spAutoFit/>
          </a:bodyPr>
          <a:lstStyle/>
          <a:p>
            <a:pPr marR="0" algn="just" defTabSz="914400">
              <a:lnSpc>
                <a:spcPct val="150000"/>
              </a:lnSpc>
              <a:buClrTx/>
              <a:buSzTx/>
              <a:buFontTx/>
              <a:buNone/>
              <a:defRPr/>
            </a:pPr>
            <a:r>
              <a:rPr kumimoji="0" lang="zh-CN" altLang="en-US" b="1" kern="1200" cap="none" spc="0" normalizeH="0" baseline="0" noProof="0" dirty="0">
                <a:latin typeface="宋体" panose="02010600030101010101" pitchFamily="2" charset="-122"/>
                <a:ea typeface="宋体" panose="02010600030101010101" pitchFamily="2" charset="-122"/>
                <a:cs typeface="+mn-cs"/>
              </a:rPr>
              <a:t>数传电台的指标：</a:t>
            </a:r>
            <a:endParaRPr kumimoji="0" lang="zh-CN" altLang="en-US" b="1" kern="1200" cap="none" spc="0" normalizeH="0" baseline="0" noProof="0" dirty="0">
              <a:latin typeface="宋体" panose="02010600030101010101" pitchFamily="2" charset="-122"/>
              <a:ea typeface="宋体" panose="02010600030101010101" pitchFamily="2" charset="-122"/>
              <a:cs typeface="+mn-cs"/>
            </a:endParaRPr>
          </a:p>
          <a:p>
            <a:pPr marL="285750" marR="0" indent="-285750" algn="just" defTabSz="914400">
              <a:lnSpc>
                <a:spcPct val="150000"/>
              </a:lnSpc>
              <a:buClrTx/>
              <a:buSzTx/>
              <a:buFont typeface="Wingdings" panose="05000000000000000000" pitchFamily="2" charset="2"/>
              <a:buChar char="l"/>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频率</a:t>
            </a:r>
            <a:endParaRPr kumimoji="0" lang="en-US" altLang="zh-CN" kern="1200" cap="none" spc="0" normalizeH="0" baseline="0" noProof="0" dirty="0">
              <a:latin typeface="宋体" panose="02010600030101010101" pitchFamily="2" charset="-122"/>
              <a:ea typeface="宋体" panose="02010600030101010101" pitchFamily="2" charset="-122"/>
              <a:cs typeface="+mn-cs"/>
            </a:endParaRPr>
          </a:p>
          <a:p>
            <a:pPr marR="0" indent="457200" algn="just" defTabSz="914400">
              <a:lnSpc>
                <a:spcPct val="150000"/>
              </a:lnSpc>
              <a:buClrTx/>
              <a:buSzTx/>
              <a:buFontTx/>
              <a:buNone/>
              <a:defRPr/>
            </a:pP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可选择</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433MHz</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或</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915MHz</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。美洲地区可用</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915MHz</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；欧洲和中国等一般用</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433MHz</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，对</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915MHz</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频段是禁用的。</a:t>
            </a:r>
            <a:endPar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L="285750" marR="0" indent="-285750" algn="just" defTabSz="914400">
              <a:lnSpc>
                <a:spcPct val="150000"/>
              </a:lnSpc>
              <a:buClrTx/>
              <a:buSzTx/>
              <a:buFont typeface="Wingdings" panose="05000000000000000000" pitchFamily="2" charset="2"/>
              <a:buChar char="l"/>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传输距离</a:t>
            </a:r>
            <a:endParaRPr kumimoji="0" lang="en-US" altLang="zh-CN" kern="1200" cap="none" spc="0" normalizeH="0" baseline="0" noProof="0" dirty="0">
              <a:latin typeface="宋体" panose="02010600030101010101" pitchFamily="2" charset="-122"/>
              <a:ea typeface="宋体" panose="02010600030101010101" pitchFamily="2" charset="-122"/>
              <a:cs typeface="+mn-cs"/>
            </a:endParaRPr>
          </a:p>
          <a:p>
            <a:pPr marR="0" indent="457200" algn="just" defTabSz="914400">
              <a:lnSpc>
                <a:spcPct val="150000"/>
              </a:lnSpc>
              <a:buClrTx/>
              <a:buSzTx/>
              <a:buFontTx/>
              <a:buNone/>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根据功率大小不同，不同的数传电台具有不同的传输距离。</a:t>
            </a:r>
            <a:endParaRPr kumimoji="0" lang="zh-CN" altLang="en-US" kern="1200" cap="none" spc="0" normalizeH="0" baseline="0" noProof="0" dirty="0">
              <a:latin typeface="宋体" panose="02010600030101010101" pitchFamily="2" charset="-122"/>
              <a:ea typeface="宋体" panose="02010600030101010101" pitchFamily="2" charset="-122"/>
              <a:cs typeface="+mn-cs"/>
            </a:endParaRPr>
          </a:p>
          <a:p>
            <a:pPr marL="285750" marR="0" indent="-285750" algn="just" defTabSz="914400">
              <a:lnSpc>
                <a:spcPct val="150000"/>
              </a:lnSpc>
              <a:buClrTx/>
              <a:buSzTx/>
              <a:buFont typeface="Wingdings" panose="05000000000000000000" pitchFamily="2" charset="2"/>
              <a:buChar char="l"/>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传输速率</a:t>
            </a:r>
            <a:endParaRPr kumimoji="0" lang="en-US" altLang="zh-CN" kern="1200" cap="none" spc="0" normalizeH="0" baseline="0" noProof="0" dirty="0">
              <a:latin typeface="宋体" panose="02010600030101010101" pitchFamily="2" charset="-122"/>
              <a:ea typeface="宋体" panose="02010600030101010101" pitchFamily="2" charset="-122"/>
              <a:cs typeface="+mn-cs"/>
            </a:endParaRPr>
          </a:p>
          <a:p>
            <a:pPr marR="0" indent="457200" algn="just" defTabSz="914400">
              <a:lnSpc>
                <a:spcPct val="150000"/>
              </a:lnSpc>
              <a:buClrTx/>
              <a:buSzTx/>
              <a:buFontTx/>
              <a:buNone/>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传输速率是数传电台的空间数据传输效率的重要指标，可以根据实际应用需求进行设置。</a:t>
            </a:r>
            <a:endParaRPr kumimoji="0" lang="zh-CN" altLang="en-US" kern="1200" cap="none" spc="0" normalizeH="0" baseline="0" noProof="0" dirty="0">
              <a:latin typeface="宋体" panose="02010600030101010101" pitchFamily="2" charset="-122"/>
              <a:ea typeface="宋体" panose="02010600030101010101" pitchFamily="2" charset="-122"/>
              <a:cs typeface="+mn-cs"/>
            </a:endParaRPr>
          </a:p>
          <a:p>
            <a:pPr marL="285750" marR="0" indent="-285750" algn="just" defTabSz="914400">
              <a:lnSpc>
                <a:spcPct val="150000"/>
              </a:lnSpc>
              <a:buClrTx/>
              <a:buSzTx/>
              <a:buFont typeface="Wingdings" panose="05000000000000000000" pitchFamily="2" charset="2"/>
              <a:buChar char="l"/>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通信协议</a:t>
            </a:r>
            <a:endParaRPr kumimoji="0" lang="en-US" altLang="zh-CN" kern="1200" cap="none" spc="0" normalizeH="0" baseline="0" noProof="0" dirty="0">
              <a:latin typeface="宋体" panose="02010600030101010101" pitchFamily="2" charset="-122"/>
              <a:ea typeface="宋体" panose="02010600030101010101" pitchFamily="2" charset="-122"/>
              <a:cs typeface="+mn-cs"/>
            </a:endParaRPr>
          </a:p>
          <a:p>
            <a:pPr marR="0" indent="457200" algn="just" defTabSz="914400">
              <a:lnSpc>
                <a:spcPct val="150000"/>
              </a:lnSpc>
              <a:buClrTx/>
              <a:buSzTx/>
              <a:buFontTx/>
              <a:buNone/>
              <a:defRPr/>
            </a:pP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通信协议又称通信规程，是指通信双方对数据传送控制的一种约定。只要按照一定的通信协议，可以使地面站软件通用起来，可以兼容不同的自驾仪。</a:t>
            </a:r>
            <a:endPar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indent="457200" algn="just" defTabSz="914400">
              <a:lnSpc>
                <a:spcPct val="150000"/>
              </a:lnSpc>
              <a:buClrTx/>
              <a:buSzTx/>
              <a:buFontTx/>
              <a:buNone/>
              <a:defRPr/>
            </a:pP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例如：</a:t>
            </a:r>
            <a:r>
              <a:rPr kumimoji="0" lang="en-US" altLang="zh-CN" kern="1200" cap="none" spc="0" normalizeH="0" baseline="0" noProof="0" dirty="0" err="1">
                <a:latin typeface="Times New Roman" panose="02020603050405020304" pitchFamily="18" charset="0"/>
                <a:ea typeface="宋体" panose="02010600030101010101" pitchFamily="2" charset="-122"/>
                <a:cs typeface="Times New Roman" panose="02020603050405020304" pitchFamily="18" charset="0"/>
              </a:rPr>
              <a:t>MAVLink</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通信协议是一个为微型飞行器设计的非常轻巧的、只由头文件构成的信息编组库。</a:t>
            </a:r>
            <a:endPar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
                                            <p:txEl>
                                              <p:charRg st="0" end="9"/>
                                            </p:txEl>
                                          </p:spTgt>
                                        </p:tgtEl>
                                        <p:attrNameLst>
                                          <p:attrName>style.visibility</p:attrName>
                                        </p:attrNameLst>
                                      </p:cBhvr>
                                      <p:to>
                                        <p:strVal val="visible"/>
                                      </p:to>
                                    </p:set>
                                    <p:animEffect transition="in" filter="fade">
                                      <p:cBhvr>
                                        <p:cTn id="11" dur="500"/>
                                        <p:tgtEl>
                                          <p:spTgt spid="9">
                                            <p:txEl>
                                              <p:charRg st="0" end="9"/>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xEl>
                                              <p:charRg st="9" end="12"/>
                                            </p:txEl>
                                          </p:spTgt>
                                        </p:tgtEl>
                                        <p:attrNameLst>
                                          <p:attrName>style.visibility</p:attrName>
                                        </p:attrNameLst>
                                      </p:cBhvr>
                                      <p:to>
                                        <p:strVal val="visible"/>
                                      </p:to>
                                    </p:set>
                                    <p:animEffect transition="in" filter="fade">
                                      <p:cBhvr>
                                        <p:cTn id="16" dur="500"/>
                                        <p:tgtEl>
                                          <p:spTgt spid="9">
                                            <p:txEl>
                                              <p:charRg st="9" end="1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9">
                                            <p:txEl>
                                              <p:charRg st="12" end="73"/>
                                            </p:txEl>
                                          </p:spTgt>
                                        </p:tgtEl>
                                        <p:attrNameLst>
                                          <p:attrName>style.visibility</p:attrName>
                                        </p:attrNameLst>
                                      </p:cBhvr>
                                      <p:to>
                                        <p:strVal val="visible"/>
                                      </p:to>
                                    </p:set>
                                    <p:animEffect transition="in" filter="fade">
                                      <p:cBhvr>
                                        <p:cTn id="19" dur="500"/>
                                        <p:tgtEl>
                                          <p:spTgt spid="9">
                                            <p:txEl>
                                              <p:charRg st="12" end="7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xEl>
                                              <p:charRg st="73" end="78"/>
                                            </p:txEl>
                                          </p:spTgt>
                                        </p:tgtEl>
                                        <p:attrNameLst>
                                          <p:attrName>style.visibility</p:attrName>
                                        </p:attrNameLst>
                                      </p:cBhvr>
                                      <p:to>
                                        <p:strVal val="visible"/>
                                      </p:to>
                                    </p:set>
                                    <p:animEffect transition="in" filter="fade">
                                      <p:cBhvr>
                                        <p:cTn id="24" dur="500"/>
                                        <p:tgtEl>
                                          <p:spTgt spid="9">
                                            <p:txEl>
                                              <p:charRg st="73" end="78"/>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9">
                                            <p:txEl>
                                              <p:charRg st="78" end="105"/>
                                            </p:txEl>
                                          </p:spTgt>
                                        </p:tgtEl>
                                        <p:attrNameLst>
                                          <p:attrName>style.visibility</p:attrName>
                                        </p:attrNameLst>
                                      </p:cBhvr>
                                      <p:to>
                                        <p:strVal val="visible"/>
                                      </p:to>
                                    </p:set>
                                    <p:animEffect transition="in" filter="fade">
                                      <p:cBhvr>
                                        <p:cTn id="27" dur="500"/>
                                        <p:tgtEl>
                                          <p:spTgt spid="9">
                                            <p:txEl>
                                              <p:charRg st="78" end="10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charRg st="105" end="110"/>
                                            </p:txEl>
                                          </p:spTgt>
                                        </p:tgtEl>
                                        <p:attrNameLst>
                                          <p:attrName>style.visibility</p:attrName>
                                        </p:attrNameLst>
                                      </p:cBhvr>
                                      <p:to>
                                        <p:strVal val="visible"/>
                                      </p:to>
                                    </p:set>
                                    <p:animEffect transition="in" filter="fade">
                                      <p:cBhvr>
                                        <p:cTn id="32" dur="500"/>
                                        <p:tgtEl>
                                          <p:spTgt spid="9">
                                            <p:txEl>
                                              <p:charRg st="105" end="11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9">
                                            <p:txEl>
                                              <p:charRg st="110" end="150"/>
                                            </p:txEl>
                                          </p:spTgt>
                                        </p:tgtEl>
                                        <p:attrNameLst>
                                          <p:attrName>style.visibility</p:attrName>
                                        </p:attrNameLst>
                                      </p:cBhvr>
                                      <p:to>
                                        <p:strVal val="visible"/>
                                      </p:to>
                                    </p:set>
                                    <p:animEffect transition="in" filter="fade">
                                      <p:cBhvr>
                                        <p:cTn id="35" dur="500"/>
                                        <p:tgtEl>
                                          <p:spTgt spid="9">
                                            <p:txEl>
                                              <p:charRg st="110" end="15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9">
                                            <p:txEl>
                                              <p:charRg st="150" end="155"/>
                                            </p:txEl>
                                          </p:spTgt>
                                        </p:tgtEl>
                                        <p:attrNameLst>
                                          <p:attrName>style.visibility</p:attrName>
                                        </p:attrNameLst>
                                      </p:cBhvr>
                                      <p:to>
                                        <p:strVal val="visible"/>
                                      </p:to>
                                    </p:set>
                                    <p:animEffect transition="in" filter="fade">
                                      <p:cBhvr>
                                        <p:cTn id="40" dur="500"/>
                                        <p:tgtEl>
                                          <p:spTgt spid="9">
                                            <p:txEl>
                                              <p:charRg st="150" end="155"/>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9">
                                            <p:txEl>
                                              <p:charRg st="155" end="222"/>
                                            </p:txEl>
                                          </p:spTgt>
                                        </p:tgtEl>
                                        <p:attrNameLst>
                                          <p:attrName>style.visibility</p:attrName>
                                        </p:attrNameLst>
                                      </p:cBhvr>
                                      <p:to>
                                        <p:strVal val="visible"/>
                                      </p:to>
                                    </p:set>
                                    <p:animEffect transition="in" filter="fade">
                                      <p:cBhvr>
                                        <p:cTn id="43" dur="500"/>
                                        <p:tgtEl>
                                          <p:spTgt spid="9">
                                            <p:txEl>
                                              <p:charRg st="155" end="22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9">
                                            <p:txEl>
                                              <p:charRg st="222" end="270"/>
                                            </p:txEl>
                                          </p:spTgt>
                                        </p:tgtEl>
                                        <p:attrNameLst>
                                          <p:attrName>style.visibility</p:attrName>
                                        </p:attrNameLst>
                                      </p:cBhvr>
                                      <p:to>
                                        <p:strVal val="visible"/>
                                      </p:to>
                                    </p:set>
                                    <p:animEffect transition="in" filter="fade">
                                      <p:cBhvr>
                                        <p:cTn id="48" dur="500"/>
                                        <p:tgtEl>
                                          <p:spTgt spid="9">
                                            <p:txEl>
                                              <p:charRg st="222" end="27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9202"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3.4.1</a:t>
            </a:r>
            <a:r>
              <a:rPr lang="zh-CN" altLang="en-US" sz="2700" dirty="0">
                <a:solidFill>
                  <a:schemeClr val="accent1"/>
                </a:solidFill>
                <a:latin typeface="华文楷体" panose="02010600040101010101" pitchFamily="2" charset="-122"/>
                <a:ea typeface="华文楷体" panose="02010600040101010101" pitchFamily="2" charset="-122"/>
              </a:rPr>
              <a:t>  飞控系统简介</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79205"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11" name="文本框 10"/>
          <p:cNvSpPr txBox="1"/>
          <p:nvPr/>
        </p:nvSpPr>
        <p:spPr>
          <a:xfrm>
            <a:off x="373063" y="860425"/>
            <a:ext cx="8428037" cy="127317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285750" lvl="0" indent="-285750" algn="just">
              <a:lnSpc>
                <a:spcPct val="150000"/>
              </a:lnSpc>
              <a:spcBef>
                <a:spcPct val="0"/>
              </a:spcBef>
              <a:buFont typeface="Wingdings" panose="05000000000000000000" pitchFamily="2" charset="2"/>
              <a:buChar char="n"/>
            </a:pPr>
            <a:r>
              <a:rPr lang="zh-CN" altLang="en-US" sz="1800" b="1" dirty="0">
                <a:solidFill>
                  <a:srgbClr val="00B0F0"/>
                </a:solidFill>
                <a:latin typeface="宋体" panose="02010600030101010101" pitchFamily="2" charset="-122"/>
                <a:ea typeface="宋体" panose="02010600030101010101" pitchFamily="2" charset="-122"/>
              </a:rPr>
              <a:t>图传系统</a:t>
            </a:r>
            <a:endParaRPr lang="en-US" altLang="zh-CN" sz="1800" b="1" dirty="0">
              <a:solidFill>
                <a:srgbClr val="00B0F0"/>
              </a:solidFill>
              <a:latin typeface="宋体" panose="02010600030101010101" pitchFamily="2" charset="-122"/>
              <a:ea typeface="宋体" panose="02010600030101010101" pitchFamily="2" charset="-122"/>
            </a:endParaRPr>
          </a:p>
          <a:p>
            <a:pPr marL="285750" lvl="0" indent="-285750" algn="just">
              <a:lnSpc>
                <a:spcPct val="150000"/>
              </a:lnSpc>
              <a:spcBef>
                <a:spcPct val="0"/>
              </a:spcBef>
              <a:buFontTx/>
              <a:buNone/>
            </a:pPr>
            <a:r>
              <a:rPr lang="zh-CN" altLang="zh-CN" sz="1800" dirty="0">
                <a:solidFill>
                  <a:srgbClr val="191919"/>
                </a:solidFill>
                <a:latin typeface="宋体" panose="02010600030101010101" pitchFamily="2" charset="-122"/>
                <a:ea typeface="宋体" panose="02010600030101010101" pitchFamily="2" charset="-122"/>
              </a:rPr>
              <a:t>无人机</a:t>
            </a:r>
            <a:r>
              <a:rPr lang="zh-CN" altLang="zh-CN" sz="1800" dirty="0">
                <a:solidFill>
                  <a:srgbClr val="191919"/>
                </a:solidFill>
                <a:latin typeface="宋体" panose="02010600030101010101" pitchFamily="2" charset="-122"/>
                <a:ea typeface="宋体" panose="02010600030101010101" pitchFamily="2" charset="-122"/>
              </a:rPr>
              <a:t>的</a:t>
            </a:r>
            <a:r>
              <a:rPr lang="zh-CN" altLang="zh-CN" sz="1800" dirty="0">
                <a:latin typeface="宋体" panose="02010600030101010101" pitchFamily="2" charset="-122"/>
                <a:ea typeface="宋体" panose="02010600030101010101" pitchFamily="2" charset="-122"/>
              </a:rPr>
              <a:t>图传系统是把无人机携带的相机载荷捕获的取景画面、飞行数据等信息传到操作者的屏幕上。</a:t>
            </a:r>
            <a:r>
              <a:rPr lang="zh-CN" altLang="zh-CN" sz="1800" dirty="0">
                <a:solidFill>
                  <a:srgbClr val="191919"/>
                </a:solidFill>
                <a:latin typeface="宋体" panose="02010600030101010101" pitchFamily="2" charset="-122"/>
                <a:ea typeface="宋体" panose="02010600030101010101" pitchFamily="2" charset="-122"/>
              </a:rPr>
              <a:t>图传主要有模拟图传和数字图传两种</a:t>
            </a:r>
            <a:r>
              <a:rPr lang="zh-CN" altLang="en-US" sz="1800" dirty="0">
                <a:latin typeface="宋体" panose="02010600030101010101" pitchFamily="2" charset="-122"/>
                <a:ea typeface="宋体" panose="02010600030101010101" pitchFamily="2" charset="-122"/>
              </a:rPr>
              <a:t>。</a:t>
            </a:r>
            <a:endParaRPr lang="zh-CN" altLang="en-US" sz="1800" dirty="0">
              <a:latin typeface="宋体" panose="02010600030101010101" pitchFamily="2" charset="-122"/>
              <a:ea typeface="宋体" panose="02010600030101010101" pitchFamily="2" charset="-122"/>
            </a:endParaRPr>
          </a:p>
        </p:txBody>
      </p:sp>
      <p:sp>
        <p:nvSpPr>
          <p:cNvPr id="10" name="文本框 9"/>
          <p:cNvSpPr txBox="1"/>
          <p:nvPr/>
        </p:nvSpPr>
        <p:spPr>
          <a:xfrm>
            <a:off x="373063" y="2212975"/>
            <a:ext cx="8428038" cy="1290638"/>
          </a:xfrm>
          <a:prstGeom prst="rect">
            <a:avLst/>
          </a:prstGeom>
          <a:noFill/>
        </p:spPr>
        <p:txBody>
          <a:bodyPr>
            <a:spAutoFit/>
          </a:bodyPr>
          <a:lstStyle/>
          <a:p>
            <a:pPr marR="0" indent="457200" algn="just" defTabSz="914400">
              <a:lnSpc>
                <a:spcPct val="150000"/>
              </a:lnSpc>
              <a:buClrTx/>
              <a:buSzTx/>
              <a:buFontTx/>
              <a:buNone/>
              <a:defRPr/>
            </a:pPr>
            <a:r>
              <a:rPr kumimoji="0" lang="en-US" altLang="zh-CN" b="1"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1.</a:t>
            </a:r>
            <a:r>
              <a:rPr kumimoji="0" lang="zh-CN" altLang="en-US" b="1"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模拟图传</a:t>
            </a:r>
            <a:endParaRPr kumimoji="0" lang="en-US" altLang="zh-CN" b="1" kern="100" cap="none" spc="0" normalizeH="0" baseline="0" noProof="0" dirty="0">
              <a:latin typeface="Calibri" panose="020F0502020204030204" pitchFamily="34" charset="0"/>
              <a:ea typeface="宋体" panose="02010600030101010101" pitchFamily="2" charset="-122"/>
              <a:cs typeface="宋体" panose="02010600030101010101" pitchFamily="2" charset="-122"/>
            </a:endParaRPr>
          </a:p>
          <a:p>
            <a:pPr marR="0" indent="457200" algn="just" defTabSz="914400">
              <a:lnSpc>
                <a:spcPct val="150000"/>
              </a:lnSpc>
              <a:buClrTx/>
              <a:buSzTx/>
              <a:buFontTx/>
              <a:buNone/>
              <a:defRPr/>
            </a:pP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早期的图传设备都采用的是模拟制式，它的特点是只要图传发射端和接收端工作在一个频段上，就可以收到画面。</a:t>
            </a:r>
            <a:endParaRPr kumimoji="0" lang="zh-CN" altLang="zh-CN" sz="14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p:txBody>
      </p:sp>
      <p:sp>
        <p:nvSpPr>
          <p:cNvPr id="181256" name="文本框 11"/>
          <p:cNvSpPr txBox="1"/>
          <p:nvPr/>
        </p:nvSpPr>
        <p:spPr>
          <a:xfrm>
            <a:off x="373063" y="3660775"/>
            <a:ext cx="8428037" cy="2989263"/>
          </a:xfrm>
          <a:prstGeom prst="rect">
            <a:avLst/>
          </a:prstGeom>
          <a:noFill/>
          <a:ln w="9525" cap="flat" cmpd="sng">
            <a:solidFill>
              <a:srgbClr val="FF0000"/>
            </a:solidFill>
            <a:prstDash val="solid"/>
            <a:miter/>
            <a:headEnd type="none" w="med" len="med"/>
            <a:tailEnd type="none" w="med" len="med"/>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just">
              <a:lnSpc>
                <a:spcPct val="150000"/>
              </a:lnSpc>
              <a:spcBef>
                <a:spcPct val="0"/>
              </a:spcBef>
              <a:buFontTx/>
              <a:buNone/>
            </a:pPr>
            <a:r>
              <a:rPr lang="zh-CN" altLang="en-US" sz="1600" b="1" dirty="0">
                <a:latin typeface="宋体" panose="02010600030101010101" pitchFamily="2" charset="-122"/>
                <a:ea typeface="宋体" panose="02010600030101010101" pitchFamily="2" charset="-122"/>
              </a:rPr>
              <a:t>模拟图传的优点：</a:t>
            </a:r>
            <a:endParaRPr lang="zh-CN" altLang="en-US" sz="1600" b="1" dirty="0">
              <a:latin typeface="宋体" panose="02010600030101010101" pitchFamily="2" charset="-122"/>
              <a:ea typeface="宋体" panose="02010600030101010101" pitchFamily="2" charset="-122"/>
            </a:endParaRPr>
          </a:p>
          <a:p>
            <a:pPr marL="0" lvl="0" indent="0" algn="just">
              <a:lnSpc>
                <a:spcPct val="150000"/>
              </a:lnSpc>
              <a:spcBef>
                <a:spcPct val="0"/>
              </a:spcBef>
              <a:buFontTx/>
              <a:buNone/>
            </a:pPr>
            <a:r>
              <a:rPr lang="zh-CN" altLang="en-US" sz="1600" dirty="0">
                <a:latin typeface="宋体" panose="02010600030101010101" pitchFamily="2" charset="-122"/>
                <a:ea typeface="宋体" panose="02010600030101010101" pitchFamily="2" charset="-122"/>
              </a:rPr>
              <a:t>ⓐ 价格低廉，市面上的模拟图传发射和接收套装通常价格较低。</a:t>
            </a:r>
            <a:endParaRPr lang="zh-CN" altLang="en-US" sz="1600" dirty="0">
              <a:latin typeface="宋体" panose="02010600030101010101" pitchFamily="2" charset="-122"/>
              <a:ea typeface="宋体" panose="02010600030101010101" pitchFamily="2" charset="-122"/>
            </a:endParaRPr>
          </a:p>
          <a:p>
            <a:pPr marL="0" lvl="0" indent="0" algn="just">
              <a:lnSpc>
                <a:spcPct val="150000"/>
              </a:lnSpc>
              <a:spcBef>
                <a:spcPct val="0"/>
              </a:spcBef>
              <a:buFontTx/>
              <a:buNone/>
            </a:pPr>
            <a:r>
              <a:rPr lang="zh-CN" altLang="en-US" sz="1600" dirty="0">
                <a:latin typeface="宋体" panose="02010600030101010101" pitchFamily="2" charset="-122"/>
                <a:ea typeface="宋体" panose="02010600030101010101" pitchFamily="2" charset="-122"/>
              </a:rPr>
              <a:t>ⓑ 可以多个设备同时接收视频信号，模拟图传的发射端相当于广播，只要接收端的频率和发射端一致，就可以接收到视频信号；选择较多、搭配不同的天线可实现不同的接收效果。</a:t>
            </a:r>
            <a:endParaRPr lang="en-US" altLang="zh-CN" sz="1600" dirty="0">
              <a:latin typeface="宋体" panose="02010600030101010101" pitchFamily="2" charset="-122"/>
              <a:ea typeface="宋体" panose="02010600030101010101" pitchFamily="2" charset="-122"/>
            </a:endParaRPr>
          </a:p>
          <a:p>
            <a:pPr marL="0" lvl="0" indent="0" algn="just">
              <a:lnSpc>
                <a:spcPct val="150000"/>
              </a:lnSpc>
              <a:spcBef>
                <a:spcPct val="0"/>
              </a:spcBef>
              <a:buFontTx/>
              <a:buNone/>
            </a:pPr>
            <a:r>
              <a:rPr lang="zh-CN" altLang="en-US" sz="1600" dirty="0">
                <a:latin typeface="宋体" panose="02010600030101010101" pitchFamily="2" charset="-122"/>
                <a:ea typeface="宋体" panose="02010600030101010101" pitchFamily="2" charset="-122"/>
              </a:rPr>
              <a:t>ⓒ 工作距离较远，以常用的</a:t>
            </a:r>
            <a:r>
              <a:rPr lang="en-US" altLang="zh-CN" sz="1600" dirty="0">
                <a:latin typeface="宋体" panose="02010600030101010101" pitchFamily="2" charset="-122"/>
                <a:ea typeface="宋体" panose="02010600030101010101" pitchFamily="2" charset="-122"/>
              </a:rPr>
              <a:t>600mW</a:t>
            </a:r>
            <a:r>
              <a:rPr lang="zh-CN" altLang="en-US" sz="1600" dirty="0">
                <a:latin typeface="宋体" panose="02010600030101010101" pitchFamily="2" charset="-122"/>
                <a:ea typeface="宋体" panose="02010600030101010101" pitchFamily="2" charset="-122"/>
              </a:rPr>
              <a:t>图传发射为例，在开阔地方工作距离在</a:t>
            </a:r>
            <a:r>
              <a:rPr lang="en-US" altLang="zh-CN" sz="1600" dirty="0">
                <a:latin typeface="宋体" panose="02010600030101010101" pitchFamily="2" charset="-122"/>
                <a:ea typeface="宋体" panose="02010600030101010101" pitchFamily="2" charset="-122"/>
              </a:rPr>
              <a:t>2km</a:t>
            </a:r>
            <a:r>
              <a:rPr lang="zh-CN" altLang="en-US" sz="1600" dirty="0">
                <a:latin typeface="宋体" panose="02010600030101010101" pitchFamily="2" charset="-122"/>
                <a:ea typeface="宋体" panose="02010600030101010101" pitchFamily="2" charset="-122"/>
              </a:rPr>
              <a:t>以上。</a:t>
            </a:r>
            <a:endParaRPr lang="zh-CN" altLang="en-US" sz="1600" dirty="0">
              <a:latin typeface="宋体" panose="02010600030101010101" pitchFamily="2" charset="-122"/>
              <a:ea typeface="宋体" panose="02010600030101010101" pitchFamily="2" charset="-122"/>
            </a:endParaRPr>
          </a:p>
          <a:p>
            <a:pPr marL="0" lvl="0" indent="0" algn="just">
              <a:lnSpc>
                <a:spcPct val="150000"/>
              </a:lnSpc>
              <a:spcBef>
                <a:spcPct val="0"/>
              </a:spcBef>
              <a:buFontTx/>
              <a:buNone/>
            </a:pPr>
            <a:r>
              <a:rPr lang="zh-CN" altLang="en-US" sz="1600" dirty="0">
                <a:latin typeface="宋体" panose="02010600030101010101" pitchFamily="2" charset="-122"/>
                <a:ea typeface="宋体" panose="02010600030101010101" pitchFamily="2" charset="-122"/>
              </a:rPr>
              <a:t>ⓓ 无信号时显示雪花的显示屏，在信号微弱时也能勉强判断飞机姿态。</a:t>
            </a:r>
            <a:endParaRPr lang="zh-CN" altLang="en-US" sz="1600" dirty="0">
              <a:latin typeface="宋体" panose="02010600030101010101" pitchFamily="2" charset="-122"/>
              <a:ea typeface="宋体" panose="02010600030101010101" pitchFamily="2" charset="-122"/>
            </a:endParaRPr>
          </a:p>
          <a:p>
            <a:pPr marL="0" lvl="0" indent="0" algn="just">
              <a:lnSpc>
                <a:spcPct val="150000"/>
              </a:lnSpc>
              <a:spcBef>
                <a:spcPct val="0"/>
              </a:spcBef>
              <a:buFontTx/>
              <a:buNone/>
            </a:pPr>
            <a:r>
              <a:rPr lang="zh-CN" altLang="en-US" sz="1600" dirty="0">
                <a:latin typeface="宋体" panose="02010600030101010101" pitchFamily="2" charset="-122"/>
                <a:ea typeface="宋体" panose="02010600030101010101" pitchFamily="2" charset="-122"/>
              </a:rPr>
              <a:t>ⓔ 一体化的视频接收及</a:t>
            </a:r>
            <a:r>
              <a:rPr lang="en-US" altLang="zh-CN" sz="1600" dirty="0">
                <a:latin typeface="宋体" panose="02010600030101010101" pitchFamily="2" charset="-122"/>
                <a:ea typeface="宋体" panose="02010600030101010101" pitchFamily="2" charset="-122"/>
              </a:rPr>
              <a:t>DVR (</a:t>
            </a:r>
            <a:r>
              <a:rPr lang="zh-CN" altLang="en-US" sz="1600" dirty="0">
                <a:latin typeface="宋体" panose="02010600030101010101" pitchFamily="2" charset="-122"/>
                <a:ea typeface="宋体" panose="02010600030101010101" pitchFamily="2" charset="-122"/>
              </a:rPr>
              <a:t>录像</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和</a:t>
            </a:r>
            <a:r>
              <a:rPr lang="en-US" altLang="zh-CN" sz="1600" dirty="0">
                <a:latin typeface="宋体" panose="02010600030101010101" pitchFamily="2" charset="-122"/>
                <a:ea typeface="宋体" panose="02010600030101010101" pitchFamily="2" charset="-122"/>
              </a:rPr>
              <a:t>FPV</a:t>
            </a:r>
            <a:r>
              <a:rPr lang="zh-CN" altLang="en-US" sz="1600" dirty="0">
                <a:latin typeface="宋体" panose="02010600030101010101" pitchFamily="2" charset="-122"/>
                <a:ea typeface="宋体" panose="02010600030101010101" pitchFamily="2" charset="-122"/>
              </a:rPr>
              <a:t>专用视频眼镜技术成熟，产品选择多。</a:t>
            </a:r>
            <a:endParaRPr lang="zh-CN" altLang="en-US" sz="1600" dirty="0">
              <a:latin typeface="宋体" panose="02010600030101010101" pitchFamily="2" charset="-122"/>
              <a:ea typeface="宋体" panose="02010600030101010101" pitchFamily="2" charset="-122"/>
            </a:endParaRPr>
          </a:p>
          <a:p>
            <a:pPr marL="0" lvl="0" indent="0" algn="just">
              <a:lnSpc>
                <a:spcPct val="150000"/>
              </a:lnSpc>
              <a:spcBef>
                <a:spcPct val="0"/>
              </a:spcBef>
              <a:buFontTx/>
              <a:buNone/>
            </a:pPr>
            <a:r>
              <a:rPr lang="zh-CN" altLang="en-US" sz="1600" dirty="0">
                <a:latin typeface="宋体" panose="02010600030101010101" pitchFamily="2" charset="-122"/>
                <a:ea typeface="宋体" panose="02010600030101010101" pitchFamily="2" charset="-122"/>
              </a:rPr>
              <a:t>ⓕ 视频信号基本没有延迟。</a:t>
            </a:r>
            <a:endParaRPr lang="zh-CN" altLang="en-US" sz="1600" dirty="0">
              <a:latin typeface="宋体" panose="02010600030101010101" pitchFamily="2" charset="-122"/>
              <a:ea typeface="宋体" panose="02010600030101010101" pitchFamily="2"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1256"/>
                                        </p:tgtEl>
                                        <p:attrNameLst>
                                          <p:attrName>style.visibility</p:attrName>
                                        </p:attrNameLst>
                                      </p:cBhvr>
                                      <p:to>
                                        <p:strVal val="visible"/>
                                      </p:to>
                                    </p:set>
                                    <p:animEffect transition="in" filter="fade">
                                      <p:cBhvr>
                                        <p:cTn id="17" dur="500"/>
                                        <p:tgtEl>
                                          <p:spTgt spid="181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 grpId="0"/>
      <p:bldP spid="18125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1250"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3.4.1</a:t>
            </a:r>
            <a:r>
              <a:rPr lang="zh-CN" altLang="en-US" sz="2700" dirty="0">
                <a:solidFill>
                  <a:schemeClr val="accent1"/>
                </a:solidFill>
                <a:latin typeface="华文楷体" panose="02010600040101010101" pitchFamily="2" charset="-122"/>
                <a:ea typeface="华文楷体" panose="02010600040101010101" pitchFamily="2" charset="-122"/>
              </a:rPr>
              <a:t>  飞控系统简介</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81253"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183302" name="文本框 11"/>
          <p:cNvSpPr txBox="1"/>
          <p:nvPr/>
        </p:nvSpPr>
        <p:spPr>
          <a:xfrm>
            <a:off x="373063" y="1120775"/>
            <a:ext cx="8428037" cy="4175125"/>
          </a:xfrm>
          <a:prstGeom prst="rect">
            <a:avLst/>
          </a:prstGeom>
          <a:noFill/>
          <a:ln w="9525" cap="flat" cmpd="sng">
            <a:solidFill>
              <a:srgbClr val="FF0000"/>
            </a:solidFill>
            <a:prstDash val="solid"/>
            <a:miter/>
            <a:headEnd type="none" w="med" len="med"/>
            <a:tailEnd type="none" w="med" len="med"/>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algn="just">
              <a:lnSpc>
                <a:spcPct val="150000"/>
              </a:lnSpc>
              <a:spcBef>
                <a:spcPct val="0"/>
              </a:spcBef>
              <a:buFontTx/>
              <a:buNone/>
            </a:pPr>
            <a:r>
              <a:rPr lang="zh-CN" altLang="en-US" sz="1600" b="1" dirty="0">
                <a:latin typeface="宋体" panose="02010600030101010101" pitchFamily="2" charset="-122"/>
                <a:ea typeface="宋体" panose="02010600030101010101" pitchFamily="2" charset="-122"/>
              </a:rPr>
              <a:t>模拟图传的缺点：</a:t>
            </a:r>
            <a:endParaRPr lang="zh-CN" altLang="en-US" sz="1600" b="1" dirty="0">
              <a:latin typeface="宋体" panose="02010600030101010101" pitchFamily="2" charset="-122"/>
              <a:ea typeface="宋体" panose="02010600030101010101" pitchFamily="2" charset="-122"/>
            </a:endParaRPr>
          </a:p>
          <a:p>
            <a:pPr marL="0" lvl="0" indent="0" algn="just">
              <a:lnSpc>
                <a:spcPct val="150000"/>
              </a:lnSpc>
              <a:spcBef>
                <a:spcPct val="0"/>
              </a:spcBef>
              <a:buFontTx/>
              <a:buNone/>
            </a:pPr>
            <a:r>
              <a:rPr lang="zh-CN" altLang="en-US" sz="1600" dirty="0">
                <a:latin typeface="宋体" panose="02010600030101010101" pitchFamily="2" charset="-122"/>
                <a:ea typeface="宋体" panose="02010600030101010101" pitchFamily="2" charset="-122"/>
              </a:rPr>
              <a:t>ⓐ 易受到同频干扰，两个发射端的频率若接近时，很有可能导致本机的视频信号被别人的图传信号插入，导致飞机丢失；</a:t>
            </a:r>
            <a:endParaRPr lang="en-US" altLang="zh-CN" sz="1600" dirty="0">
              <a:latin typeface="宋体" panose="02010600030101010101" pitchFamily="2" charset="-122"/>
              <a:ea typeface="宋体" panose="02010600030101010101" pitchFamily="2" charset="-122"/>
            </a:endParaRPr>
          </a:p>
          <a:p>
            <a:pPr marL="0" lvl="0" indent="0" algn="just">
              <a:lnSpc>
                <a:spcPct val="150000"/>
              </a:lnSpc>
              <a:spcBef>
                <a:spcPct val="0"/>
              </a:spcBef>
              <a:buFontTx/>
              <a:buNone/>
            </a:pPr>
            <a:r>
              <a:rPr lang="zh-CN" altLang="en-US" sz="1600" dirty="0">
                <a:latin typeface="宋体" panose="02010600030101010101" pitchFamily="2" charset="-122"/>
                <a:ea typeface="宋体" panose="02010600030101010101" pitchFamily="2" charset="-122"/>
              </a:rPr>
              <a:t>ⓑ 发射、接收和天线的产品质量良莠不齐，选择有一定的困难；</a:t>
            </a:r>
            <a:endParaRPr lang="en-US" altLang="zh-CN" sz="1600" dirty="0">
              <a:latin typeface="宋体" panose="02010600030101010101" pitchFamily="2" charset="-122"/>
              <a:ea typeface="宋体" panose="02010600030101010101" pitchFamily="2" charset="-122"/>
            </a:endParaRPr>
          </a:p>
          <a:p>
            <a:pPr marL="0" lvl="0" indent="0" algn="just">
              <a:lnSpc>
                <a:spcPct val="150000"/>
              </a:lnSpc>
              <a:spcBef>
                <a:spcPct val="0"/>
              </a:spcBef>
              <a:buFontTx/>
              <a:buNone/>
            </a:pPr>
            <a:r>
              <a:rPr lang="zh-CN" altLang="en-US" sz="1600" dirty="0">
                <a:latin typeface="宋体" panose="02010600030101010101" pitchFamily="2" charset="-122"/>
                <a:ea typeface="宋体" panose="02010600030101010101" pitchFamily="2" charset="-122"/>
              </a:rPr>
              <a:t>ⓒ 接线、安装、调试需要一定经验，对于新手而言学习成本增加；</a:t>
            </a:r>
            <a:endParaRPr lang="en-US" altLang="zh-CN" sz="1600" dirty="0">
              <a:latin typeface="宋体" panose="02010600030101010101" pitchFamily="2" charset="-122"/>
              <a:ea typeface="宋体" panose="02010600030101010101" pitchFamily="2" charset="-122"/>
            </a:endParaRPr>
          </a:p>
          <a:p>
            <a:pPr marL="0" lvl="0" indent="0" algn="just">
              <a:lnSpc>
                <a:spcPct val="150000"/>
              </a:lnSpc>
              <a:spcBef>
                <a:spcPct val="0"/>
              </a:spcBef>
              <a:buFontTx/>
              <a:buNone/>
            </a:pPr>
            <a:r>
              <a:rPr lang="zh-CN" altLang="en-US" sz="1600" dirty="0">
                <a:latin typeface="宋体" panose="02010600030101010101" pitchFamily="2" charset="-122"/>
                <a:ea typeface="宋体" panose="02010600030101010101" pitchFamily="2" charset="-122"/>
              </a:rPr>
              <a:t>ⓓ 飞行时安装连接天线、接收端电池、显示器支架等过程繁琐；</a:t>
            </a:r>
            <a:endParaRPr lang="en-US" altLang="zh-CN" sz="1600" dirty="0">
              <a:latin typeface="宋体" panose="02010600030101010101" pitchFamily="2" charset="-122"/>
              <a:ea typeface="宋体" panose="02010600030101010101" pitchFamily="2" charset="-122"/>
            </a:endParaRPr>
          </a:p>
          <a:p>
            <a:pPr marL="0" lvl="0" indent="0" algn="just">
              <a:lnSpc>
                <a:spcPct val="150000"/>
              </a:lnSpc>
              <a:spcBef>
                <a:spcPct val="0"/>
              </a:spcBef>
              <a:buFontTx/>
              <a:buNone/>
            </a:pPr>
            <a:r>
              <a:rPr lang="zh-CN" altLang="en-US" sz="1600" dirty="0">
                <a:latin typeface="宋体" panose="02010600030101010101" pitchFamily="2" charset="-122"/>
                <a:ea typeface="宋体" panose="02010600030101010101" pitchFamily="2" charset="-122"/>
              </a:rPr>
              <a:t>ⓔ 模拟图传发射端通常安装在机身外，影响一体机的美观；</a:t>
            </a:r>
            <a:endParaRPr lang="en-US" altLang="zh-CN" sz="1600" dirty="0">
              <a:latin typeface="宋体" panose="02010600030101010101" pitchFamily="2" charset="-122"/>
              <a:ea typeface="宋体" panose="02010600030101010101" pitchFamily="2" charset="-122"/>
            </a:endParaRPr>
          </a:p>
          <a:p>
            <a:pPr marL="0" lvl="0" indent="0" algn="just">
              <a:lnSpc>
                <a:spcPct val="150000"/>
              </a:lnSpc>
              <a:spcBef>
                <a:spcPct val="0"/>
              </a:spcBef>
              <a:buFontTx/>
              <a:buNone/>
            </a:pPr>
            <a:r>
              <a:rPr lang="zh-CN" altLang="en-US" sz="1600" dirty="0">
                <a:latin typeface="宋体" panose="02010600030101010101" pitchFamily="2" charset="-122"/>
                <a:ea typeface="宋体" panose="02010600030101010101" pitchFamily="2" charset="-122"/>
              </a:rPr>
              <a:t>ⓕ 若图传天线安装不当，可能在有的飞行姿态下会被机身遮挡，导致此时接收信号欠佳，并可能影响飞行安全；</a:t>
            </a:r>
            <a:endParaRPr lang="en-US" altLang="zh-CN" sz="1600" dirty="0">
              <a:latin typeface="宋体" panose="02010600030101010101" pitchFamily="2" charset="-122"/>
              <a:ea typeface="宋体" panose="02010600030101010101" pitchFamily="2" charset="-122"/>
            </a:endParaRPr>
          </a:p>
          <a:p>
            <a:pPr marL="0" lvl="0" indent="0" algn="just">
              <a:lnSpc>
                <a:spcPct val="150000"/>
              </a:lnSpc>
              <a:spcBef>
                <a:spcPct val="0"/>
              </a:spcBef>
              <a:buFontTx/>
              <a:buNone/>
            </a:pPr>
            <a:r>
              <a:rPr lang="zh-CN" altLang="en-US" sz="1600" dirty="0">
                <a:latin typeface="宋体" panose="02010600030101010101" pitchFamily="2" charset="-122"/>
                <a:ea typeface="宋体" panose="02010600030101010101" pitchFamily="2" charset="-122"/>
              </a:rPr>
              <a:t>ⓖ 视频带宽小，画质较差，通常分辨率为</a:t>
            </a:r>
            <a:r>
              <a:rPr lang="en-US" altLang="zh-CN" sz="1600" dirty="0">
                <a:latin typeface="宋体" panose="02010600030101010101" pitchFamily="2" charset="-122"/>
                <a:ea typeface="宋体" panose="02010600030101010101" pitchFamily="2" charset="-122"/>
              </a:rPr>
              <a:t>640×480</a:t>
            </a:r>
            <a:r>
              <a:rPr lang="zh-CN" altLang="en-US" sz="1600" dirty="0">
                <a:latin typeface="宋体" panose="02010600030101010101" pitchFamily="2" charset="-122"/>
                <a:ea typeface="宋体" panose="02010600030101010101" pitchFamily="2" charset="-122"/>
              </a:rPr>
              <a:t>。</a:t>
            </a:r>
            <a:endParaRPr lang="zh-CN" altLang="en-US" sz="1600" dirty="0">
              <a:latin typeface="宋体" panose="02010600030101010101" pitchFamily="2" charset="-122"/>
              <a:ea typeface="宋体" panose="02010600030101010101" pitchFamily="2" charset="-122"/>
            </a:endParaRPr>
          </a:p>
          <a:p>
            <a:pPr marL="0" lvl="0" indent="0" algn="just">
              <a:lnSpc>
                <a:spcPct val="150000"/>
              </a:lnSpc>
              <a:spcBef>
                <a:spcPts val="600"/>
              </a:spcBef>
              <a:buFontTx/>
              <a:buNone/>
            </a:pPr>
            <a:r>
              <a:rPr lang="zh-CN" altLang="en-US" sz="1600" dirty="0">
                <a:latin typeface="宋体" panose="02010600030101010101" pitchFamily="2" charset="-122"/>
                <a:ea typeface="宋体" panose="02010600030101010101" pitchFamily="2" charset="-122"/>
              </a:rPr>
              <a:t>模拟图传适应人群主要包括有一定基础、对穿越飞行等项目熟悉的群体。</a:t>
            </a:r>
            <a:endParaRPr lang="zh-CN" altLang="en-US" sz="1600" dirty="0">
              <a:latin typeface="宋体" panose="02010600030101010101" pitchFamily="2" charset="-122"/>
              <a:ea typeface="宋体" panose="02010600030101010101" pitchFamily="2"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3302"/>
                                        </p:tgtEl>
                                        <p:attrNameLst>
                                          <p:attrName>style.visibility</p:attrName>
                                        </p:attrNameLst>
                                      </p:cBhvr>
                                      <p:to>
                                        <p:strVal val="visible"/>
                                      </p:to>
                                    </p:set>
                                    <p:animEffect transition="in" filter="fade">
                                      <p:cBhvr>
                                        <p:cTn id="7" dur="500"/>
                                        <p:tgtEl>
                                          <p:spTgt spid="1833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302"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3298"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3.4.1</a:t>
            </a:r>
            <a:r>
              <a:rPr lang="zh-CN" altLang="en-US" sz="2700" dirty="0">
                <a:solidFill>
                  <a:schemeClr val="accent1"/>
                </a:solidFill>
                <a:latin typeface="华文楷体" panose="02010600040101010101" pitchFamily="2" charset="-122"/>
                <a:ea typeface="华文楷体" panose="02010600040101010101" pitchFamily="2" charset="-122"/>
              </a:rPr>
              <a:t>  飞控系统简介</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83301"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10" name="文本框 9"/>
          <p:cNvSpPr txBox="1"/>
          <p:nvPr/>
        </p:nvSpPr>
        <p:spPr>
          <a:xfrm>
            <a:off x="373063" y="835025"/>
            <a:ext cx="8428038" cy="1292225"/>
          </a:xfrm>
          <a:prstGeom prst="rect">
            <a:avLst/>
          </a:prstGeom>
          <a:noFill/>
        </p:spPr>
        <p:txBody>
          <a:bodyPr>
            <a:spAutoFit/>
          </a:bodyPr>
          <a:lstStyle/>
          <a:p>
            <a:pPr marR="0" indent="457200" algn="just" defTabSz="914400">
              <a:lnSpc>
                <a:spcPct val="150000"/>
              </a:lnSpc>
              <a:buClrTx/>
              <a:buSzTx/>
              <a:buFontTx/>
              <a:buNone/>
              <a:defRPr/>
            </a:pPr>
            <a:r>
              <a:rPr kumimoji="0" lang="en-US" altLang="zh-CN" b="1"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2.</a:t>
            </a:r>
            <a:r>
              <a:rPr kumimoji="0" lang="zh-CN" altLang="en-US" b="1"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数字图传</a:t>
            </a:r>
            <a:endParaRPr kumimoji="0" lang="en-US" altLang="zh-CN" b="1" kern="100" cap="none" spc="0" normalizeH="0" baseline="0" noProof="0" dirty="0">
              <a:latin typeface="Calibri" panose="020F0502020204030204" pitchFamily="34" charset="0"/>
              <a:ea typeface="宋体" panose="02010600030101010101" pitchFamily="2" charset="-122"/>
              <a:cs typeface="宋体" panose="02010600030101010101" pitchFamily="2" charset="-122"/>
            </a:endParaRPr>
          </a:p>
          <a:p>
            <a:pPr marR="0" indent="457200" algn="just" defTabSz="914400">
              <a:lnSpc>
                <a:spcPct val="140000"/>
              </a:lnSpc>
              <a:buClrTx/>
              <a:buSzTx/>
              <a:buFontTx/>
              <a:buNone/>
              <a:defRPr/>
            </a:pP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目前，主流的无人机套机通常都搭载了专用的数字图传，它的视频传输方式是通过</a:t>
            </a:r>
            <a:r>
              <a:rPr kumimoji="0" lang="en-US"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2.4G</a:t>
            </a: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或</a:t>
            </a:r>
            <a:r>
              <a:rPr kumimoji="0" lang="en-US"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5.8G</a:t>
            </a:r>
            <a:r>
              <a:rPr kumimoji="0" lang="zh-CN" altLang="zh-CN"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的数字信号进行。</a:t>
            </a:r>
            <a:endParaRPr kumimoji="0" lang="zh-CN" altLang="zh-CN" sz="1400" kern="100" cap="none" spc="0" normalizeH="0" baseline="0" noProof="0" dirty="0">
              <a:latin typeface="Calibri" panose="020F0502020204030204" pitchFamily="34" charset="0"/>
              <a:ea typeface="宋体" panose="02010600030101010101" pitchFamily="2" charset="-122"/>
              <a:cs typeface="Times New Roman" panose="02020603050405020304" pitchFamily="18" charset="0"/>
            </a:endParaRPr>
          </a:p>
        </p:txBody>
      </p:sp>
      <p:sp>
        <p:nvSpPr>
          <p:cNvPr id="12" name="文本框 11"/>
          <p:cNvSpPr txBox="1"/>
          <p:nvPr/>
        </p:nvSpPr>
        <p:spPr>
          <a:xfrm>
            <a:off x="373063" y="2160588"/>
            <a:ext cx="8428038" cy="2144713"/>
          </a:xfrm>
          <a:prstGeom prst="rect">
            <a:avLst/>
          </a:prstGeom>
          <a:noFill/>
          <a:ln>
            <a:solidFill>
              <a:srgbClr val="FF0000"/>
            </a:solidFill>
          </a:ln>
        </p:spPr>
        <p:txBody>
          <a:bodyPr>
            <a:spAutoFit/>
          </a:bodyPr>
          <a:lstStyle/>
          <a:p>
            <a:pPr marR="0" algn="just" defTabSz="914400">
              <a:lnSpc>
                <a:spcPct val="150000"/>
              </a:lnSpc>
              <a:buClrTx/>
              <a:buSzTx/>
              <a:buFontTx/>
              <a:buNone/>
              <a:defRPr/>
            </a:pPr>
            <a:r>
              <a:rPr kumimoji="0" lang="zh-CN" altLang="en-US" sz="1600" b="1"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数字图传的优点：</a:t>
            </a:r>
            <a:endParaRPr kumimoji="0" lang="zh-CN" altLang="en-US" sz="1600" b="1"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algn="just" defTabSz="914400">
              <a:lnSpc>
                <a:spcPct val="140000"/>
              </a:lnSpc>
              <a:buClrTx/>
              <a:buSzTx/>
              <a:buFontTx/>
              <a:buNone/>
              <a:defRPr/>
            </a:pPr>
            <a:r>
              <a:rPr kumimoji="0" lang="en-US" altLang="zh-CN" sz="16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①</a:t>
            </a:r>
            <a:r>
              <a:rPr kumimoji="0" lang="zh-CN" altLang="zh-CN" sz="16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使用方便，通常只需在遥控器上安装手机</a:t>
            </a:r>
            <a:r>
              <a:rPr kumimoji="0" lang="en-US" altLang="zh-CN" sz="16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6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平板电脑作为显示器即可；</a:t>
            </a:r>
            <a:endParaRPr kumimoji="0" lang="zh-CN" altLang="zh-CN" sz="16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algn="just" defTabSz="914400">
              <a:lnSpc>
                <a:spcPct val="140000"/>
              </a:lnSpc>
              <a:buClrTx/>
              <a:buSzTx/>
              <a:buFontTx/>
              <a:buNone/>
              <a:defRPr/>
            </a:pPr>
            <a:r>
              <a:rPr kumimoji="0" lang="en-US" altLang="zh-CN" sz="16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②</a:t>
            </a:r>
            <a:r>
              <a:rPr kumimoji="0" lang="zh-CN" altLang="zh-CN" sz="16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中高端产品的图像传输质量较高；</a:t>
            </a:r>
            <a:endParaRPr kumimoji="0" lang="zh-CN" altLang="zh-CN" sz="16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algn="just" defTabSz="914400">
              <a:lnSpc>
                <a:spcPct val="140000"/>
              </a:lnSpc>
              <a:buClrTx/>
              <a:buSzTx/>
              <a:buFontTx/>
              <a:buNone/>
              <a:defRPr/>
            </a:pPr>
            <a:r>
              <a:rPr kumimoji="0" lang="en-US" altLang="zh-CN" sz="16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③</a:t>
            </a:r>
            <a:r>
              <a:rPr kumimoji="0" lang="zh-CN" altLang="zh-CN" sz="16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中高端产品的传输距离亦可达</a:t>
            </a:r>
            <a:r>
              <a:rPr kumimoji="0" lang="en-US" altLang="zh-CN" sz="16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2km</a:t>
            </a:r>
            <a:r>
              <a:rPr kumimoji="0" lang="zh-CN" altLang="zh-CN" sz="16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公里以上，</a:t>
            </a:r>
            <a:r>
              <a:rPr kumimoji="0" lang="zh-CN" altLang="en-US" sz="16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可</a:t>
            </a:r>
            <a:r>
              <a:rPr kumimoji="0" lang="zh-CN" altLang="zh-CN" sz="16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与普通模拟图传相媲美；</a:t>
            </a:r>
            <a:endParaRPr kumimoji="0" lang="zh-CN" altLang="zh-CN" sz="16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algn="just" defTabSz="914400">
              <a:lnSpc>
                <a:spcPct val="140000"/>
              </a:lnSpc>
              <a:buClrTx/>
              <a:buSzTx/>
              <a:buFontTx/>
              <a:buNone/>
              <a:defRPr/>
            </a:pPr>
            <a:r>
              <a:rPr kumimoji="0" lang="en-US" altLang="zh-CN" sz="16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④</a:t>
            </a:r>
            <a:r>
              <a:rPr kumimoji="0" lang="zh-CN" altLang="en-US" sz="16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可</a:t>
            </a:r>
            <a:r>
              <a:rPr kumimoji="0" lang="zh-CN" altLang="zh-CN" sz="16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实时回看拍摄的照片和视频；</a:t>
            </a:r>
            <a:endParaRPr kumimoji="0" lang="zh-CN" altLang="zh-CN" sz="16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algn="just" defTabSz="914400">
              <a:lnSpc>
                <a:spcPct val="140000"/>
              </a:lnSpc>
              <a:buClrTx/>
              <a:buSzTx/>
              <a:buFontTx/>
              <a:buNone/>
              <a:defRPr/>
            </a:pPr>
            <a:r>
              <a:rPr kumimoji="0" lang="en-US" altLang="zh-CN" sz="16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⑤</a:t>
            </a:r>
            <a:r>
              <a:rPr kumimoji="0" lang="zh-CN" altLang="zh-CN" sz="16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集成在机身内，可靠性较高，一体化设计较为美观。</a:t>
            </a:r>
            <a:endParaRPr kumimoji="0" lang="zh-CN" altLang="zh-CN" sz="16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p:cNvSpPr txBox="1"/>
          <p:nvPr/>
        </p:nvSpPr>
        <p:spPr>
          <a:xfrm>
            <a:off x="373063" y="4314825"/>
            <a:ext cx="8428038" cy="2478088"/>
          </a:xfrm>
          <a:prstGeom prst="rect">
            <a:avLst/>
          </a:prstGeom>
          <a:noFill/>
          <a:ln>
            <a:solidFill>
              <a:srgbClr val="FF0000"/>
            </a:solidFill>
          </a:ln>
        </p:spPr>
        <p:txBody>
          <a:bodyPr>
            <a:spAutoFit/>
          </a:bodyPr>
          <a:lstStyle/>
          <a:p>
            <a:pPr marR="0" algn="just" defTabSz="914400">
              <a:lnSpc>
                <a:spcPct val="150000"/>
              </a:lnSpc>
              <a:buClrTx/>
              <a:buSzTx/>
              <a:buFontTx/>
              <a:buNone/>
              <a:defRPr/>
            </a:pPr>
            <a:r>
              <a:rPr kumimoji="0" lang="zh-CN" altLang="en-US" sz="1600" b="1"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数字图传的缺点：</a:t>
            </a:r>
            <a:endParaRPr kumimoji="0" lang="zh-CN" altLang="en-US" sz="1600" b="1"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algn="just" defTabSz="914400">
              <a:lnSpc>
                <a:spcPct val="140000"/>
              </a:lnSpc>
              <a:buClrTx/>
              <a:buSzTx/>
              <a:buFontTx/>
              <a:buNone/>
              <a:defRPr/>
            </a:pPr>
            <a:r>
              <a:rPr kumimoji="0" lang="en-US" altLang="zh-CN" sz="1600"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①</a:t>
            </a:r>
            <a:r>
              <a:rPr kumimoji="0" lang="zh-CN" altLang="zh-CN" sz="1600"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中高端产品的价格昂贵</a:t>
            </a:r>
            <a:r>
              <a:rPr kumimoji="0" lang="zh-CN" altLang="en-US" sz="1600"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a:t>
            </a:r>
            <a:r>
              <a:rPr kumimoji="0" lang="zh-CN" altLang="zh-CN" sz="1600"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低端产品的有效距离短和图像延迟问题非常严重，影响飞行体验和远距离飞行安全；</a:t>
            </a:r>
            <a:endParaRPr kumimoji="0" lang="zh-CN" altLang="zh-CN" sz="1600"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endParaRPr>
          </a:p>
          <a:p>
            <a:pPr marR="0" algn="just" defTabSz="914400">
              <a:lnSpc>
                <a:spcPct val="140000"/>
              </a:lnSpc>
              <a:buClrTx/>
              <a:buSzTx/>
              <a:buFontTx/>
              <a:buNone/>
              <a:defRPr/>
            </a:pPr>
            <a:r>
              <a:rPr kumimoji="0" lang="en-US" altLang="zh-CN" sz="1600"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②</a:t>
            </a:r>
            <a:r>
              <a:rPr kumimoji="0" lang="zh-CN" altLang="zh-CN" sz="1600"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普通手机和平板电脑在没有配备遮光罩的情况下，在室外环境下飞行时，较低的屏幕亮度使得飞手难以看清画面；</a:t>
            </a:r>
            <a:endParaRPr kumimoji="0" lang="zh-CN" altLang="zh-CN" sz="1600"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endParaRPr>
          </a:p>
          <a:p>
            <a:pPr marR="0" algn="just" defTabSz="914400">
              <a:lnSpc>
                <a:spcPct val="140000"/>
              </a:lnSpc>
              <a:buClrTx/>
              <a:buSzTx/>
              <a:buFontTx/>
              <a:buNone/>
              <a:defRPr/>
            </a:pPr>
            <a:r>
              <a:rPr kumimoji="0" lang="en-US" altLang="zh-CN" sz="1600"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③</a:t>
            </a:r>
            <a:r>
              <a:rPr kumimoji="0" lang="zh-CN" altLang="zh-CN" sz="1600"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限于厂商实力和研发成本，不同的数字图传对手机</a:t>
            </a:r>
            <a:r>
              <a:rPr kumimoji="0" lang="en-US" altLang="zh-CN" sz="1600"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a:t>
            </a:r>
            <a:r>
              <a:rPr kumimoji="0" lang="zh-CN" altLang="zh-CN" sz="1600" kern="100" cap="none" spc="0" normalizeH="0" baseline="0" noProof="0" dirty="0">
                <a:latin typeface="宋体" panose="02010600030101010101" pitchFamily="2" charset="-122"/>
                <a:ea typeface="宋体" panose="02010600030101010101" pitchFamily="2" charset="-122"/>
                <a:cs typeface="宋体" panose="02010600030101010101" pitchFamily="2" charset="-122"/>
              </a:rPr>
              <a:t>平板作为显示器的兼容性没有充分验证，某些型号可能适配较差。</a:t>
            </a:r>
            <a:endParaRPr kumimoji="0" lang="zh-CN" altLang="zh-CN" sz="1600" kern="100" cap="none" spc="0" normalizeH="0" baseline="0" noProof="0" dirty="0">
              <a:latin typeface="宋体" panose="02010600030101010101" pitchFamily="2" charset="-122"/>
              <a:ea typeface="宋体" panose="02010600030101010101" pitchFamily="2" charset="-122"/>
              <a:cs typeface="Times New Roman" panose="02020603050405020304" pitchFamily="18" charset="0"/>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3.1.2</a:t>
            </a:r>
            <a:r>
              <a:rPr lang="zh-CN" altLang="en-US" sz="2700" dirty="0">
                <a:solidFill>
                  <a:schemeClr val="accent1"/>
                </a:solidFill>
                <a:latin typeface="华文楷体" panose="02010600040101010101" pitchFamily="2" charset="-122"/>
                <a:ea typeface="华文楷体" panose="02010600040101010101" pitchFamily="2" charset="-122"/>
              </a:rPr>
              <a:t>  多旋翼无人机常用术语</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9461"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15" name="文本框 14"/>
          <p:cNvSpPr txBox="1"/>
          <p:nvPr/>
        </p:nvSpPr>
        <p:spPr>
          <a:xfrm>
            <a:off x="373063" y="846138"/>
            <a:ext cx="8428038" cy="5870575"/>
          </a:xfrm>
          <a:prstGeom prst="rect">
            <a:avLst/>
          </a:prstGeom>
          <a:noFill/>
        </p:spPr>
        <p:txBody>
          <a:bodyPr>
            <a:spAutoFit/>
          </a:bodyPr>
          <a:lstStyle/>
          <a:p>
            <a:pPr marL="285750" marR="0" indent="-285750" algn="just" defTabSz="914400">
              <a:lnSpc>
                <a:spcPct val="140000"/>
              </a:lnSpc>
              <a:spcAft>
                <a:spcPts val="0"/>
              </a:spcAft>
              <a:buClrTx/>
              <a:buSzTx/>
              <a:buFont typeface="Wingdings" panose="05000000000000000000" pitchFamily="2" charset="2"/>
              <a:buChar char="p"/>
              <a:defRPr/>
            </a:pPr>
            <a:r>
              <a:rPr kumimoji="0" lang="zh-CN" altLang="zh-CN" sz="1500" kern="100" cap="none" spc="0" normalizeH="0" baseline="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基本术语</a:t>
            </a:r>
            <a:endParaRPr kumimoji="0" lang="zh-CN" altLang="zh-CN" sz="1500" kern="100" cap="none" spc="0" normalizeH="0" baseline="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marR="0" indent="-342900" algn="just" defTabSz="914400">
              <a:lnSpc>
                <a:spcPct val="140000"/>
              </a:lnSpc>
              <a:spcAft>
                <a:spcPts val="0"/>
              </a:spcAft>
              <a:buClrTx/>
              <a:buSzTx/>
              <a:buFont typeface="+mj-ea"/>
              <a:buAutoNum type="circleNumDbPlain"/>
              <a:defRPr/>
            </a:pPr>
            <a:r>
              <a:rPr kumimoji="0" lang="en-US" altLang="zh-CN"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UAV</a:t>
            </a:r>
            <a:r>
              <a:rPr kumimoji="0" lang="zh-CN" altLang="zh-CN"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 无人驾驶飞机</a:t>
            </a:r>
            <a:r>
              <a:rPr kumimoji="0" lang="zh-CN" altLang="en-US"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500"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Unmanned Aerial </a:t>
            </a:r>
            <a:r>
              <a:rPr kumimoji="0" lang="en-US" altLang="zh-CN" sz="1500" kern="1200" cap="none" spc="0" normalizeH="0" baseline="0" noProof="0" dirty="0" err="1">
                <a:latin typeface="Times New Roman" panose="02020603050405020304" pitchFamily="18" charset="0"/>
                <a:ea typeface="宋体" panose="02010600030101010101" pitchFamily="2" charset="-122"/>
                <a:cs typeface="Times New Roman" panose="02020603050405020304" pitchFamily="18" charset="0"/>
              </a:rPr>
              <a:t>Vechicle</a:t>
            </a:r>
            <a:r>
              <a:rPr kumimoji="0" lang="zh-CN" altLang="zh-CN"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的缩写。</a:t>
            </a:r>
            <a:r>
              <a:rPr kumimoji="0" lang="en-US" altLang="zh-CN"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zh-CN"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L="342900" marR="0" indent="-342900" algn="just" defTabSz="914400">
              <a:lnSpc>
                <a:spcPct val="140000"/>
              </a:lnSpc>
              <a:spcAft>
                <a:spcPts val="0"/>
              </a:spcAft>
              <a:buClrTx/>
              <a:buSzTx/>
              <a:buFont typeface="+mj-ea"/>
              <a:buAutoNum type="circleNumDbPlain"/>
              <a:defRPr/>
            </a:pPr>
            <a:r>
              <a:rPr kumimoji="0" lang="en-US" altLang="zh-CN"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DIY</a:t>
            </a:r>
            <a:r>
              <a:rPr kumimoji="0" lang="zh-CN" altLang="zh-CN"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Do-It-Yourself</a:t>
            </a:r>
            <a:r>
              <a:rPr kumimoji="0" lang="zh-CN" altLang="zh-CN"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”缩写，用一些特别的材料定制一个</a:t>
            </a:r>
            <a:r>
              <a:rPr kumimoji="0" lang="zh-CN" altLang="en-US"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多</a:t>
            </a:r>
            <a:r>
              <a:rPr kumimoji="0" lang="zh-CN" altLang="zh-CN"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旋翼无人机。</a:t>
            </a:r>
            <a:endParaRPr kumimoji="0" lang="zh-CN" altLang="zh-CN"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L="285750" marR="0" indent="-285750" algn="just" defTabSz="914400">
              <a:lnSpc>
                <a:spcPct val="140000"/>
              </a:lnSpc>
              <a:spcAft>
                <a:spcPts val="0"/>
              </a:spcAft>
              <a:buClrTx/>
              <a:buSzTx/>
              <a:buFont typeface="Wingdings" panose="05000000000000000000" pitchFamily="2" charset="2"/>
              <a:buChar char="p"/>
              <a:defRPr/>
            </a:pPr>
            <a:r>
              <a:rPr kumimoji="0" lang="zh-CN" altLang="zh-CN" sz="1500" kern="100" cap="none" spc="0" normalizeH="0" baseline="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机械学</a:t>
            </a:r>
            <a:r>
              <a:rPr kumimoji="0" lang="zh-CN" altLang="en-US" sz="1500" kern="100" cap="none" spc="0" normalizeH="0" baseline="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方面</a:t>
            </a:r>
            <a:endParaRPr kumimoji="0" lang="zh-CN" altLang="zh-CN" sz="1500" kern="100" cap="none" spc="0" normalizeH="0" baseline="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marR="0" indent="-342900" algn="just" defTabSz="914400">
              <a:lnSpc>
                <a:spcPct val="140000"/>
              </a:lnSpc>
              <a:spcAft>
                <a:spcPts val="0"/>
              </a:spcAft>
              <a:buClrTx/>
              <a:buSzTx/>
              <a:buFont typeface="+mj-ea"/>
              <a:buAutoNum type="circleNumDbPlain"/>
              <a:defRPr/>
            </a:pPr>
            <a:r>
              <a:rPr kumimoji="0" lang="zh-CN" altLang="zh-CN"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尺寸大小（</a:t>
            </a:r>
            <a:r>
              <a:rPr kumimoji="0" lang="en-US" altLang="zh-CN"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Size</a:t>
            </a:r>
            <a:r>
              <a:rPr kumimoji="0" lang="zh-CN" altLang="zh-CN"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）：通常以毫米（例如</a:t>
            </a:r>
            <a:r>
              <a:rPr kumimoji="0" lang="en-US" altLang="zh-CN"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350mm</a:t>
            </a:r>
            <a:r>
              <a:rPr kumimoji="0" lang="zh-CN" altLang="zh-CN"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）计算，尺寸指无人机上的两个电机之间最大点</a:t>
            </a:r>
            <a:r>
              <a:rPr kumimoji="0" lang="zh-CN" altLang="en-US"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的</a:t>
            </a:r>
            <a:r>
              <a:rPr kumimoji="0" lang="zh-CN" altLang="zh-CN"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对点距离。尺寸大小也</a:t>
            </a:r>
            <a:r>
              <a:rPr kumimoji="0" lang="zh-CN" altLang="en-US"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可描述</a:t>
            </a:r>
            <a:r>
              <a:rPr kumimoji="0" lang="zh-CN" altLang="zh-CN"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无人机的</a:t>
            </a:r>
            <a:r>
              <a:rPr kumimoji="0" lang="zh-CN" altLang="en-US"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类型</a:t>
            </a:r>
            <a:r>
              <a:rPr kumimoji="0" lang="zh-CN" altLang="zh-CN"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（迷你型，微型等）。例如</a:t>
            </a:r>
            <a:r>
              <a:rPr kumimoji="0" lang="en-US" altLang="zh-CN"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F450</a:t>
            </a:r>
            <a:r>
              <a:rPr kumimoji="0" lang="zh-CN" altLang="zh-CN"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就是轴距</a:t>
            </a:r>
            <a:r>
              <a:rPr kumimoji="0" lang="zh-CN" altLang="en-US"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为</a:t>
            </a:r>
            <a:r>
              <a:rPr kumimoji="0" lang="en-US" altLang="zh-CN"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450mm</a:t>
            </a:r>
            <a:r>
              <a:rPr kumimoji="0" lang="zh-CN" altLang="zh-CN"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的多轴无人机。</a:t>
            </a:r>
            <a:r>
              <a:rPr kumimoji="0" lang="en-US" altLang="zh-CN"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 </a:t>
            </a:r>
            <a:endParaRPr kumimoji="0" lang="zh-CN" altLang="zh-CN"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L="342900" marR="0" indent="-342900" algn="just" defTabSz="914400">
              <a:lnSpc>
                <a:spcPct val="140000"/>
              </a:lnSpc>
              <a:spcAft>
                <a:spcPts val="0"/>
              </a:spcAft>
              <a:buClrTx/>
              <a:buSzTx/>
              <a:buFont typeface="+mj-ea"/>
              <a:buAutoNum type="circleNumDbPlain"/>
              <a:defRPr/>
            </a:pPr>
            <a:r>
              <a:rPr kumimoji="0" lang="zh-CN" altLang="zh-CN"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重心（</a:t>
            </a:r>
            <a:r>
              <a:rPr kumimoji="0" lang="en-US" altLang="zh-CN"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CG</a:t>
            </a:r>
            <a:r>
              <a:rPr kumimoji="0" lang="zh-CN" altLang="zh-CN"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“Center of Gravity”</a:t>
            </a:r>
            <a:r>
              <a:rPr kumimoji="0" lang="zh-CN" altLang="zh-CN"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缩写，无人机重心应位于机身重力前后左右都平均分配的一点（重心位置在</a:t>
            </a:r>
            <a:r>
              <a:rPr kumimoji="0" lang="zh-CN" altLang="en-US"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设计</a:t>
            </a:r>
            <a:r>
              <a:rPr kumimoji="0" lang="zh-CN" altLang="zh-CN"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无人机时非常重要）。</a:t>
            </a:r>
            <a:endParaRPr kumimoji="0" lang="zh-CN" altLang="zh-CN"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L="342900" marR="0" indent="-342900" algn="just" defTabSz="914400">
              <a:lnSpc>
                <a:spcPct val="140000"/>
              </a:lnSpc>
              <a:spcAft>
                <a:spcPts val="0"/>
              </a:spcAft>
              <a:buClrTx/>
              <a:buSzTx/>
              <a:buFont typeface="+mj-ea"/>
              <a:buAutoNum type="circleNumDbPlain"/>
              <a:defRPr/>
            </a:pPr>
            <a:r>
              <a:rPr kumimoji="0" lang="zh-CN" altLang="zh-CN"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减震器（</a:t>
            </a:r>
            <a:r>
              <a:rPr kumimoji="0" lang="en-US" altLang="zh-CN"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Dampener</a:t>
            </a:r>
            <a:r>
              <a:rPr kumimoji="0" lang="zh-CN" altLang="zh-CN"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）：小型橡胶模制件，用于减少机身的振动。</a:t>
            </a:r>
            <a:endParaRPr kumimoji="0" lang="en-US" altLang="zh-CN"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L="342900" marR="0" indent="-342900" algn="just" defTabSz="914400">
              <a:lnSpc>
                <a:spcPct val="140000"/>
              </a:lnSpc>
              <a:spcAft>
                <a:spcPts val="0"/>
              </a:spcAft>
              <a:buClrTx/>
              <a:buSzTx/>
              <a:buFont typeface="+mj-ea"/>
              <a:buAutoNum type="circleNumDbPlain"/>
              <a:defRPr/>
            </a:pPr>
            <a:r>
              <a:rPr kumimoji="0" lang="zh-CN" altLang="zh-CN"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机架（</a:t>
            </a:r>
            <a:r>
              <a:rPr kumimoji="0" lang="en-US" altLang="zh-CN"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Frame</a:t>
            </a:r>
            <a:r>
              <a:rPr kumimoji="0" lang="zh-CN" altLang="zh-CN"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）：无人机的机架与人类的骨架相似，机架撑起所有部件，保护机身。</a:t>
            </a:r>
            <a:endParaRPr kumimoji="0" lang="zh-CN" altLang="zh-CN"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L="342900" marR="0" indent="-342900" algn="just" defTabSz="914400">
              <a:lnSpc>
                <a:spcPct val="140000"/>
              </a:lnSpc>
              <a:spcAft>
                <a:spcPts val="0"/>
              </a:spcAft>
              <a:buClrTx/>
              <a:buSzTx/>
              <a:buFont typeface="+mj-ea"/>
              <a:buAutoNum type="circleNumDbPlain"/>
              <a:defRPr/>
            </a:pPr>
            <a:r>
              <a:rPr kumimoji="0" lang="zh-CN" altLang="zh-CN"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起落架（</a:t>
            </a:r>
            <a:r>
              <a:rPr kumimoji="0" lang="en-US" altLang="zh-CN"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Landing Gear</a:t>
            </a:r>
            <a:r>
              <a:rPr kumimoji="0" lang="zh-CN" altLang="zh-CN"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）：为了让无人机着陆时不损坏易碎的硬件，必须使用起落架。飞机的起落架上安装有轮子，无人机的起落架与飞机不同，它使用塑料，金属或橡胶材料缓冲着陆。</a:t>
            </a:r>
            <a:endParaRPr kumimoji="0" lang="zh-CN" altLang="zh-CN"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L="342900" marR="0" indent="-342900" algn="just" defTabSz="914400">
              <a:lnSpc>
                <a:spcPct val="140000"/>
              </a:lnSpc>
              <a:spcAft>
                <a:spcPts val="0"/>
              </a:spcAft>
              <a:buClrTx/>
              <a:buSzTx/>
              <a:buFont typeface="+mj-ea"/>
              <a:buAutoNum type="circleNumDbPlain"/>
              <a:defRPr/>
            </a:pPr>
            <a:r>
              <a:rPr kumimoji="0" lang="en-US" altLang="zh-CN"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LED</a:t>
            </a:r>
            <a:r>
              <a:rPr kumimoji="0" lang="zh-CN" altLang="zh-CN"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：为了夜间定位无人机的位置，需要安装</a:t>
            </a:r>
            <a:r>
              <a:rPr kumimoji="0" lang="en-US" altLang="zh-CN"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LED</a:t>
            </a:r>
            <a:r>
              <a:rPr kumimoji="0" lang="zh-CN" altLang="zh-CN"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（发光二极管）。</a:t>
            </a:r>
            <a:endParaRPr kumimoji="0" lang="en-US" altLang="zh-CN"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L="342900" marR="0" indent="-342900" algn="just" defTabSz="914400">
              <a:lnSpc>
                <a:spcPct val="140000"/>
              </a:lnSpc>
              <a:spcAft>
                <a:spcPts val="0"/>
              </a:spcAft>
              <a:buClrTx/>
              <a:buSzTx/>
              <a:buFont typeface="+mj-ea"/>
              <a:buAutoNum type="circleNumDbPlain"/>
              <a:defRPr/>
            </a:pPr>
            <a:r>
              <a:rPr kumimoji="0" lang="zh-CN" altLang="zh-CN"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螺旋桨保护罩（</a:t>
            </a:r>
            <a:r>
              <a:rPr kumimoji="0" lang="en-US" altLang="zh-CN"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Prop Guards</a:t>
            </a:r>
            <a:r>
              <a:rPr kumimoji="0" lang="zh-CN" altLang="zh-CN"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）：螺旋桨保护罩有效</a:t>
            </a:r>
            <a:r>
              <a:rPr kumimoji="0" lang="zh-CN" altLang="en-US"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地</a:t>
            </a:r>
            <a:r>
              <a:rPr kumimoji="0" lang="zh-CN" altLang="zh-CN"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防止螺旋桨与外部环境碰撞，也能保护操作员免受锋利的螺旋桨割伤。</a:t>
            </a:r>
            <a:endParaRPr kumimoji="0" lang="zh-CN" altLang="zh-CN"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L="342900" marR="0" indent="-342900" algn="just" defTabSz="914400">
              <a:lnSpc>
                <a:spcPct val="140000"/>
              </a:lnSpc>
              <a:spcAft>
                <a:spcPts val="0"/>
              </a:spcAft>
              <a:buClrTx/>
              <a:buSzTx/>
              <a:buFont typeface="+mj-ea"/>
              <a:buAutoNum type="circleNumDbPlain"/>
              <a:defRPr/>
            </a:pPr>
            <a:r>
              <a:rPr kumimoji="0" lang="zh-CN" altLang="zh-CN"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外壳（</a:t>
            </a:r>
            <a:r>
              <a:rPr kumimoji="0" lang="en-US" altLang="zh-CN"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Shell</a:t>
            </a:r>
            <a:r>
              <a:rPr kumimoji="0" lang="zh-CN" altLang="zh-CN"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）：无人机的外壳由各种材料制成，它的设计既要考虑审美（风格），又要考虑功能（保护机身）。外壳形状是流线型的，</a:t>
            </a:r>
            <a:r>
              <a:rPr kumimoji="0" lang="zh-CN" altLang="en-US"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可</a:t>
            </a:r>
            <a:r>
              <a:rPr kumimoji="0" lang="zh-CN" altLang="zh-CN"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减少空气阻力。</a:t>
            </a:r>
            <a:endParaRPr kumimoji="0" lang="zh-CN" altLang="zh-CN" sz="1500"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charRg st="0" end="5"/>
                                            </p:txEl>
                                          </p:spTgt>
                                        </p:tgtEl>
                                        <p:attrNameLst>
                                          <p:attrName>style.visibility</p:attrName>
                                        </p:attrNameLst>
                                      </p:cBhvr>
                                      <p:to>
                                        <p:strVal val="visible"/>
                                      </p:to>
                                    </p:set>
                                    <p:animEffect transition="in" filter="fade">
                                      <p:cBhvr>
                                        <p:cTn id="7" dur="500"/>
                                        <p:tgtEl>
                                          <p:spTgt spid="15">
                                            <p:txEl>
                                              <p:charRg st="0"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5">
                                            <p:txEl>
                                              <p:charRg st="5" end="47"/>
                                            </p:txEl>
                                          </p:spTgt>
                                        </p:tgtEl>
                                        <p:attrNameLst>
                                          <p:attrName>style.visibility</p:attrName>
                                        </p:attrNameLst>
                                      </p:cBhvr>
                                      <p:to>
                                        <p:strVal val="visible"/>
                                      </p:to>
                                    </p:set>
                                    <p:animEffect transition="in" filter="fade">
                                      <p:cBhvr>
                                        <p:cTn id="10" dur="500"/>
                                        <p:tgtEl>
                                          <p:spTgt spid="15">
                                            <p:txEl>
                                              <p:charRg st="5" end="47"/>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xEl>
                                              <p:charRg st="47" end="90"/>
                                            </p:txEl>
                                          </p:spTgt>
                                        </p:tgtEl>
                                        <p:attrNameLst>
                                          <p:attrName>style.visibility</p:attrName>
                                        </p:attrNameLst>
                                      </p:cBhvr>
                                      <p:to>
                                        <p:strVal val="visible"/>
                                      </p:to>
                                    </p:set>
                                    <p:animEffect transition="in" filter="fade">
                                      <p:cBhvr>
                                        <p:cTn id="13" dur="500"/>
                                        <p:tgtEl>
                                          <p:spTgt spid="15">
                                            <p:txEl>
                                              <p:charRg st="47" end="9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5">
                                            <p:txEl>
                                              <p:charRg st="90" end="96"/>
                                            </p:txEl>
                                          </p:spTgt>
                                        </p:tgtEl>
                                        <p:attrNameLst>
                                          <p:attrName>style.visibility</p:attrName>
                                        </p:attrNameLst>
                                      </p:cBhvr>
                                      <p:to>
                                        <p:strVal val="visible"/>
                                      </p:to>
                                    </p:set>
                                    <p:animEffect transition="in" filter="fade">
                                      <p:cBhvr>
                                        <p:cTn id="18" dur="500"/>
                                        <p:tgtEl>
                                          <p:spTgt spid="15">
                                            <p:txEl>
                                              <p:charRg st="90" end="9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5">
                                            <p:txEl>
                                              <p:charRg st="96" end="196"/>
                                            </p:txEl>
                                          </p:spTgt>
                                        </p:tgtEl>
                                        <p:attrNameLst>
                                          <p:attrName>style.visibility</p:attrName>
                                        </p:attrNameLst>
                                      </p:cBhvr>
                                      <p:to>
                                        <p:strVal val="visible"/>
                                      </p:to>
                                    </p:set>
                                    <p:animEffect transition="in" filter="fade">
                                      <p:cBhvr>
                                        <p:cTn id="21" dur="500"/>
                                        <p:tgtEl>
                                          <p:spTgt spid="15">
                                            <p:txEl>
                                              <p:charRg st="96" end="19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xEl>
                                              <p:charRg st="196" end="268"/>
                                            </p:txEl>
                                          </p:spTgt>
                                        </p:tgtEl>
                                        <p:attrNameLst>
                                          <p:attrName>style.visibility</p:attrName>
                                        </p:attrNameLst>
                                      </p:cBhvr>
                                      <p:to>
                                        <p:strVal val="visible"/>
                                      </p:to>
                                    </p:set>
                                    <p:animEffect transition="in" filter="fade">
                                      <p:cBhvr>
                                        <p:cTn id="24" dur="500"/>
                                        <p:tgtEl>
                                          <p:spTgt spid="15">
                                            <p:txEl>
                                              <p:charRg st="196" end="268"/>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xEl>
                                              <p:charRg st="268" end="301"/>
                                            </p:txEl>
                                          </p:spTgt>
                                        </p:tgtEl>
                                        <p:attrNameLst>
                                          <p:attrName>style.visibility</p:attrName>
                                        </p:attrNameLst>
                                      </p:cBhvr>
                                      <p:to>
                                        <p:strVal val="visible"/>
                                      </p:to>
                                    </p:set>
                                    <p:animEffect transition="in" filter="fade">
                                      <p:cBhvr>
                                        <p:cTn id="27" dur="500"/>
                                        <p:tgtEl>
                                          <p:spTgt spid="15">
                                            <p:txEl>
                                              <p:charRg st="268" end="30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5">
                                            <p:txEl>
                                              <p:charRg st="301" end="341"/>
                                            </p:txEl>
                                          </p:spTgt>
                                        </p:tgtEl>
                                        <p:attrNameLst>
                                          <p:attrName>style.visibility</p:attrName>
                                        </p:attrNameLst>
                                      </p:cBhvr>
                                      <p:to>
                                        <p:strVal val="visible"/>
                                      </p:to>
                                    </p:set>
                                    <p:animEffect transition="in" filter="fade">
                                      <p:cBhvr>
                                        <p:cTn id="30" dur="500"/>
                                        <p:tgtEl>
                                          <p:spTgt spid="15">
                                            <p:txEl>
                                              <p:charRg st="301" end="341"/>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5">
                                            <p:txEl>
                                              <p:charRg st="341" end="430"/>
                                            </p:txEl>
                                          </p:spTgt>
                                        </p:tgtEl>
                                        <p:attrNameLst>
                                          <p:attrName>style.visibility</p:attrName>
                                        </p:attrNameLst>
                                      </p:cBhvr>
                                      <p:to>
                                        <p:strVal val="visible"/>
                                      </p:to>
                                    </p:set>
                                    <p:animEffect transition="in" filter="fade">
                                      <p:cBhvr>
                                        <p:cTn id="33" dur="500"/>
                                        <p:tgtEl>
                                          <p:spTgt spid="15">
                                            <p:txEl>
                                              <p:charRg st="341" end="43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5">
                                            <p:txEl>
                                              <p:charRg st="430" end="463"/>
                                            </p:txEl>
                                          </p:spTgt>
                                        </p:tgtEl>
                                        <p:attrNameLst>
                                          <p:attrName>style.visibility</p:attrName>
                                        </p:attrNameLst>
                                      </p:cBhvr>
                                      <p:to>
                                        <p:strVal val="visible"/>
                                      </p:to>
                                    </p:set>
                                    <p:animEffect transition="in" filter="fade">
                                      <p:cBhvr>
                                        <p:cTn id="36" dur="500"/>
                                        <p:tgtEl>
                                          <p:spTgt spid="15">
                                            <p:txEl>
                                              <p:charRg st="430" end="463"/>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15">
                                            <p:txEl>
                                              <p:charRg st="463" end="524"/>
                                            </p:txEl>
                                          </p:spTgt>
                                        </p:tgtEl>
                                        <p:attrNameLst>
                                          <p:attrName>style.visibility</p:attrName>
                                        </p:attrNameLst>
                                      </p:cBhvr>
                                      <p:to>
                                        <p:strVal val="visible"/>
                                      </p:to>
                                    </p:set>
                                    <p:animEffect transition="in" filter="fade">
                                      <p:cBhvr>
                                        <p:cTn id="39" dur="500"/>
                                        <p:tgtEl>
                                          <p:spTgt spid="15">
                                            <p:txEl>
                                              <p:charRg st="463" end="52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5">
                                            <p:txEl>
                                              <p:charRg st="524" end="595"/>
                                            </p:txEl>
                                          </p:spTgt>
                                        </p:tgtEl>
                                        <p:attrNameLst>
                                          <p:attrName>style.visibility</p:attrName>
                                        </p:attrNameLst>
                                      </p:cBhvr>
                                      <p:to>
                                        <p:strVal val="visible"/>
                                      </p:to>
                                    </p:set>
                                    <p:animEffect transition="in" filter="fade">
                                      <p:cBhvr>
                                        <p:cTn id="42" dur="500"/>
                                        <p:tgtEl>
                                          <p:spTgt spid="15">
                                            <p:txEl>
                                              <p:charRg st="524" end="59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5346"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3.4.1</a:t>
            </a:r>
            <a:r>
              <a:rPr lang="zh-CN" altLang="en-US" sz="2700" dirty="0">
                <a:solidFill>
                  <a:schemeClr val="accent1"/>
                </a:solidFill>
                <a:latin typeface="华文楷体" panose="02010600040101010101" pitchFamily="2" charset="-122"/>
                <a:ea typeface="华文楷体" panose="02010600040101010101" pitchFamily="2" charset="-122"/>
              </a:rPr>
              <a:t>  飞控系统简介</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85349"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187398" name="文本框 8"/>
          <p:cNvSpPr txBox="1"/>
          <p:nvPr/>
        </p:nvSpPr>
        <p:spPr>
          <a:xfrm>
            <a:off x="373063" y="1508125"/>
            <a:ext cx="8428037" cy="8763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457200" algn="just">
              <a:lnSpc>
                <a:spcPct val="150000"/>
              </a:lnSpc>
              <a:spcBef>
                <a:spcPct val="0"/>
              </a:spcBef>
              <a:buFontTx/>
              <a:buNone/>
            </a:pPr>
            <a:r>
              <a:rPr lang="zh-CN" altLang="en-US" sz="1800" dirty="0">
                <a:latin typeface="宋体" panose="02010600030101010101" pitchFamily="2" charset="-122"/>
                <a:ea typeface="宋体" panose="02010600030101010101" pitchFamily="2" charset="-122"/>
              </a:rPr>
              <a:t>蜂鸣器是为了保证无人机在低电量时及时发出警报，通常在无人机飞控程序中会对警报的等级做设定：低电警报和超低电警报。一般来说是</a:t>
            </a:r>
            <a:r>
              <a:rPr lang="en-US" altLang="zh-CN" sz="1800" dirty="0">
                <a:latin typeface="宋体" panose="02010600030101010101" pitchFamily="2" charset="-122"/>
                <a:ea typeface="宋体" panose="02010600030101010101" pitchFamily="2" charset="-122"/>
              </a:rPr>
              <a:t>25%</a:t>
            </a:r>
            <a:r>
              <a:rPr lang="zh-CN" altLang="en-US" sz="1800" dirty="0">
                <a:latin typeface="宋体" panose="02010600030101010101" pitchFamily="2" charset="-122"/>
                <a:ea typeface="宋体" panose="02010600030101010101" pitchFamily="2" charset="-122"/>
              </a:rPr>
              <a:t>电量和</a:t>
            </a:r>
            <a:r>
              <a:rPr lang="en-US" altLang="zh-CN" sz="1800" dirty="0">
                <a:latin typeface="宋体" panose="02010600030101010101" pitchFamily="2" charset="-122"/>
                <a:ea typeface="宋体" panose="02010600030101010101" pitchFamily="2" charset="-122"/>
              </a:rPr>
              <a:t>10%</a:t>
            </a:r>
            <a:r>
              <a:rPr lang="zh-CN" altLang="en-US" sz="1800" dirty="0">
                <a:latin typeface="宋体" panose="02010600030101010101" pitchFamily="2" charset="-122"/>
                <a:ea typeface="宋体" panose="02010600030101010101" pitchFamily="2" charset="-122"/>
              </a:rPr>
              <a:t>电量。</a:t>
            </a:r>
            <a:endParaRPr lang="zh-CN" altLang="en-US" sz="1800" dirty="0">
              <a:latin typeface="宋体" panose="02010600030101010101" pitchFamily="2" charset="-122"/>
              <a:ea typeface="宋体" panose="02010600030101010101" pitchFamily="2" charset="-122"/>
            </a:endParaRPr>
          </a:p>
        </p:txBody>
      </p:sp>
      <p:sp>
        <p:nvSpPr>
          <p:cNvPr id="3" name="矩形: 圆角 2"/>
          <p:cNvSpPr/>
          <p:nvPr/>
        </p:nvSpPr>
        <p:spPr>
          <a:xfrm>
            <a:off x="373063" y="912813"/>
            <a:ext cx="1651000" cy="419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just" defTabSz="914400" rtl="0" eaLnBrk="0" fontAlgn="base" latinLnBrk="0" hangingPunct="0">
              <a:lnSpc>
                <a:spcPct val="100000"/>
              </a:lnSpc>
              <a:spcBef>
                <a:spcPct val="0"/>
              </a:spcBef>
              <a:spcAft>
                <a:spcPts val="600"/>
              </a:spcAft>
              <a:buClrTx/>
              <a:buSzTx/>
              <a:buFontTx/>
              <a:buNone/>
              <a:defRPr/>
            </a:pPr>
            <a:r>
              <a:rPr kumimoji="0" lang="zh-CN" altLang="en-US" sz="1800" b="0" i="0" u="none" strike="noStrike" kern="1200" cap="none" spc="0" normalizeH="0" baseline="0" noProof="0" dirty="0">
                <a:ln>
                  <a:noFill/>
                </a:ln>
                <a:solidFill>
                  <a:schemeClr val="lt1"/>
                </a:solidFill>
                <a:effectLst/>
                <a:uLnTx/>
                <a:uFillTx/>
                <a:latin typeface="Times New Roman" panose="02020603050405020304" pitchFamily="18" charset="0"/>
                <a:ea typeface="宋体" panose="02010600030101010101" pitchFamily="2" charset="-122"/>
                <a:cs typeface="Times New Roman" panose="02020603050405020304" pitchFamily="18" charset="0"/>
              </a:rPr>
              <a:t>四、蜂鸣器</a:t>
            </a:r>
            <a:endParaRPr kumimoji="0" lang="zh-CN" altLang="en-US" sz="1800" b="0" i="0" u="none" strike="noStrike" kern="1200" cap="none" spc="0" normalizeH="0" baseline="0" noProof="0" dirty="0">
              <a:ln>
                <a:noFill/>
              </a:ln>
              <a:solidFill>
                <a:schemeClr val="lt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p:cNvSpPr txBox="1"/>
          <p:nvPr/>
        </p:nvSpPr>
        <p:spPr>
          <a:xfrm>
            <a:off x="373063" y="3311525"/>
            <a:ext cx="8428038" cy="2982913"/>
          </a:xfrm>
          <a:prstGeom prst="rect">
            <a:avLst/>
          </a:prstGeom>
          <a:noFill/>
        </p:spPr>
        <p:txBody>
          <a:bodyPr>
            <a:spAutoFit/>
          </a:bodyPr>
          <a:lstStyle/>
          <a:p>
            <a:pPr marR="0" algn="just" defTabSz="914400">
              <a:lnSpc>
                <a:spcPct val="150000"/>
              </a:lnSpc>
              <a:spcAft>
                <a:spcPts val="600"/>
              </a:spcAft>
              <a:buClrTx/>
              <a:buSzTx/>
              <a:buFontTx/>
              <a:buNone/>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通常在无人机起飞前要长按安全开关，人工确认就绪状态，总共分为三个阶段：</a:t>
            </a:r>
            <a:endParaRPr kumimoji="0" lang="en-US" altLang="zh-CN" kern="1200" cap="none" spc="0" normalizeH="0" baseline="0" noProof="0" dirty="0">
              <a:latin typeface="宋体" panose="02010600030101010101" pitchFamily="2" charset="-122"/>
              <a:ea typeface="宋体" panose="02010600030101010101" pitchFamily="2" charset="-122"/>
              <a:cs typeface="+mn-cs"/>
            </a:endParaRPr>
          </a:p>
          <a:p>
            <a:pPr marR="0" algn="just" defTabSz="914400">
              <a:lnSpc>
                <a:spcPct val="150000"/>
              </a:lnSpc>
              <a:spcAft>
                <a:spcPts val="600"/>
              </a:spcAft>
              <a:buClrTx/>
              <a:buSzTx/>
              <a:buFontTx/>
              <a:buNone/>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① 在飞控程序启动过程中，安全开关为快速闪动；</a:t>
            </a:r>
            <a:endParaRPr kumimoji="0" lang="en-US" altLang="zh-CN" kern="1200" cap="none" spc="0" normalizeH="0" baseline="0" noProof="0" dirty="0">
              <a:latin typeface="宋体" panose="02010600030101010101" pitchFamily="2" charset="-122"/>
              <a:ea typeface="宋体" panose="02010600030101010101" pitchFamily="2" charset="-122"/>
              <a:cs typeface="+mn-cs"/>
            </a:endParaRPr>
          </a:p>
          <a:p>
            <a:pPr marR="0" algn="just" defTabSz="914400">
              <a:lnSpc>
                <a:spcPct val="150000"/>
              </a:lnSpc>
              <a:spcAft>
                <a:spcPts val="600"/>
              </a:spcAft>
              <a:buClrTx/>
              <a:buSzTx/>
              <a:buFontTx/>
              <a:buNone/>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② 当飞控程序启动完成后，安全开关为慢闪；</a:t>
            </a:r>
            <a:endParaRPr kumimoji="0" lang="en-US" altLang="zh-CN" kern="1200" cap="none" spc="0" normalizeH="0" baseline="0" noProof="0" dirty="0">
              <a:latin typeface="宋体" panose="02010600030101010101" pitchFamily="2" charset="-122"/>
              <a:ea typeface="宋体" panose="02010600030101010101" pitchFamily="2" charset="-122"/>
              <a:cs typeface="+mn-cs"/>
            </a:endParaRPr>
          </a:p>
          <a:p>
            <a:pPr marR="0" algn="just" defTabSz="914400">
              <a:lnSpc>
                <a:spcPct val="150000"/>
              </a:lnSpc>
              <a:spcAft>
                <a:spcPts val="600"/>
              </a:spcAft>
              <a:buClrTx/>
              <a:buSzTx/>
              <a:buFontTx/>
              <a:buNone/>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③ 当手动长按安全开关后，开关变为双闪</a:t>
            </a:r>
            <a:r>
              <a:rPr kumimoji="0" lang="en-US" altLang="zh-CN" kern="1200" cap="none" spc="0" normalizeH="0" baseline="0" noProof="0" dirty="0">
                <a:latin typeface="宋体" panose="02010600030101010101" pitchFamily="2" charset="-122"/>
                <a:ea typeface="宋体" panose="02010600030101010101" pitchFamily="2" charset="-122"/>
                <a:cs typeface="+mn-cs"/>
              </a:rPr>
              <a:t>(</a:t>
            </a:r>
            <a:r>
              <a:rPr kumimoji="0" lang="zh-CN" altLang="en-US" kern="1200" cap="none" spc="0" normalizeH="0" baseline="0" noProof="0" dirty="0">
                <a:latin typeface="宋体" panose="02010600030101010101" pitchFamily="2" charset="-122"/>
                <a:ea typeface="宋体" panose="02010600030101010101" pitchFamily="2" charset="-122"/>
                <a:cs typeface="+mn-cs"/>
              </a:rPr>
              <a:t>两次快速闪动</a:t>
            </a:r>
            <a:r>
              <a:rPr kumimoji="0" lang="en-US" altLang="zh-CN" kern="1200" cap="none" spc="0" normalizeH="0" baseline="0" noProof="0" dirty="0">
                <a:latin typeface="宋体" panose="02010600030101010101" pitchFamily="2" charset="-122"/>
                <a:ea typeface="宋体" panose="02010600030101010101" pitchFamily="2" charset="-122"/>
                <a:cs typeface="+mn-cs"/>
              </a:rPr>
              <a:t>)</a:t>
            </a:r>
            <a:r>
              <a:rPr kumimoji="0" lang="zh-CN" altLang="en-US" kern="1200" cap="none" spc="0" normalizeH="0" baseline="0" noProof="0" dirty="0">
                <a:latin typeface="宋体" panose="02010600030101010101" pitchFamily="2" charset="-122"/>
                <a:ea typeface="宋体" panose="02010600030101010101" pitchFamily="2" charset="-122"/>
                <a:cs typeface="+mn-cs"/>
              </a:rPr>
              <a:t>。</a:t>
            </a:r>
            <a:endParaRPr kumimoji="0" lang="zh-CN" altLang="en-US" kern="1200" cap="none" spc="0" normalizeH="0" baseline="0" noProof="0" dirty="0">
              <a:latin typeface="宋体" panose="02010600030101010101" pitchFamily="2" charset="-122"/>
              <a:ea typeface="宋体" panose="02010600030101010101" pitchFamily="2" charset="-122"/>
              <a:cs typeface="+mn-cs"/>
            </a:endParaRPr>
          </a:p>
          <a:p>
            <a:pPr marR="0" indent="457200" algn="just" defTabSz="914400">
              <a:lnSpc>
                <a:spcPct val="150000"/>
              </a:lnSpc>
              <a:spcBef>
                <a:spcPts val="1200"/>
              </a:spcBef>
              <a:buClrTx/>
              <a:buSzTx/>
              <a:buFontTx/>
              <a:buNone/>
              <a:defRPr/>
            </a:pPr>
            <a:r>
              <a:rPr kumimoji="0" lang="zh-CN" altLang="en-US" kern="1200" cap="none" spc="0" normalizeH="0" baseline="0" noProof="0" dirty="0">
                <a:latin typeface="宋体" panose="02010600030101010101" pitchFamily="2" charset="-122"/>
                <a:ea typeface="宋体" panose="02010600030101010101" pitchFamily="2" charset="-122"/>
                <a:cs typeface="+mn-cs"/>
              </a:rPr>
              <a:t>只有在按下安全开关之后，飞控程序才允许给电机解锁。安全开关的设计是防止在没有人工确认安全的情况下给电机解锁，但它并不是必要的。</a:t>
            </a:r>
            <a:endParaRPr kumimoji="0" lang="zh-CN" altLang="en-US" kern="1200" cap="none" spc="0" normalizeH="0" baseline="0" noProof="0" dirty="0">
              <a:latin typeface="宋体" panose="02010600030101010101" pitchFamily="2" charset="-122"/>
              <a:ea typeface="宋体" panose="02010600030101010101" pitchFamily="2" charset="-122"/>
              <a:cs typeface="+mn-cs"/>
            </a:endParaRPr>
          </a:p>
        </p:txBody>
      </p:sp>
      <p:sp>
        <p:nvSpPr>
          <p:cNvPr id="4" name="矩形: 圆角 3"/>
          <p:cNvSpPr/>
          <p:nvPr/>
        </p:nvSpPr>
        <p:spPr>
          <a:xfrm>
            <a:off x="373063" y="2717800"/>
            <a:ext cx="1651000" cy="4175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just" defTabSz="914400" rtl="0" eaLnBrk="0" fontAlgn="base" latinLnBrk="0" hangingPunct="0">
              <a:lnSpc>
                <a:spcPct val="100000"/>
              </a:lnSpc>
              <a:spcBef>
                <a:spcPct val="0"/>
              </a:spcBef>
              <a:spcAft>
                <a:spcPts val="600"/>
              </a:spcAft>
              <a:buClrTx/>
              <a:buSzTx/>
              <a:buFontTx/>
              <a:buNone/>
              <a:defRPr/>
            </a:pPr>
            <a:r>
              <a:rPr kumimoji="0" lang="zh-CN" altLang="en-US" sz="1800" b="0" i="0" u="none" strike="noStrike" kern="1200" cap="none" spc="0" normalizeH="0" baseline="0" noProof="0" dirty="0">
                <a:ln>
                  <a:noFill/>
                </a:ln>
                <a:solidFill>
                  <a:schemeClr val="lt1"/>
                </a:solidFill>
                <a:effectLst/>
                <a:uLnTx/>
                <a:uFillTx/>
                <a:latin typeface="Times New Roman" panose="02020603050405020304" pitchFamily="18" charset="0"/>
                <a:ea typeface="宋体" panose="02010600030101010101" pitchFamily="2" charset="-122"/>
                <a:cs typeface="Times New Roman" panose="02020603050405020304" pitchFamily="18" charset="0"/>
              </a:rPr>
              <a:t>五、安全开关</a:t>
            </a:r>
            <a:endParaRPr kumimoji="0" lang="zh-CN" altLang="en-US" sz="1800" b="0" i="0" u="none" strike="noStrike" kern="1200" cap="none" spc="0" normalizeH="0" baseline="0" noProof="0" dirty="0">
              <a:ln>
                <a:noFill/>
              </a:ln>
              <a:solidFill>
                <a:schemeClr val="lt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87398">
                                            <p:txEl>
                                              <p:charRg st="0" end="74"/>
                                            </p:txEl>
                                          </p:spTgt>
                                        </p:tgtEl>
                                        <p:attrNameLst>
                                          <p:attrName>style.visibility</p:attrName>
                                        </p:attrNameLst>
                                      </p:cBhvr>
                                      <p:to>
                                        <p:strVal val="visible"/>
                                      </p:to>
                                    </p:set>
                                    <p:animEffect transition="in" filter="fade">
                                      <p:cBhvr>
                                        <p:cTn id="13" dur="500"/>
                                        <p:tgtEl>
                                          <p:spTgt spid="187398">
                                            <p:txEl>
                                              <p:charRg st="0" end="7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
                                            <p:txEl>
                                              <p:charRg st="0" end="36"/>
                                            </p:txEl>
                                          </p:spTgt>
                                        </p:tgtEl>
                                        <p:attrNameLst>
                                          <p:attrName>style.visibility</p:attrName>
                                        </p:attrNameLst>
                                      </p:cBhvr>
                                      <p:to>
                                        <p:strVal val="visible"/>
                                      </p:to>
                                    </p:set>
                                    <p:animEffect transition="in" filter="fade">
                                      <p:cBhvr>
                                        <p:cTn id="24" dur="500"/>
                                        <p:tgtEl>
                                          <p:spTgt spid="2">
                                            <p:txEl>
                                              <p:charRg st="0" end="3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
                                            <p:txEl>
                                              <p:charRg st="36" end="60"/>
                                            </p:txEl>
                                          </p:spTgt>
                                        </p:tgtEl>
                                        <p:attrNameLst>
                                          <p:attrName>style.visibility</p:attrName>
                                        </p:attrNameLst>
                                      </p:cBhvr>
                                      <p:to>
                                        <p:strVal val="visible"/>
                                      </p:to>
                                    </p:set>
                                    <p:animEffect transition="in" filter="fade">
                                      <p:cBhvr>
                                        <p:cTn id="27" dur="500"/>
                                        <p:tgtEl>
                                          <p:spTgt spid="2">
                                            <p:txEl>
                                              <p:charRg st="36" end="60"/>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
                                            <p:txEl>
                                              <p:charRg st="60" end="82"/>
                                            </p:txEl>
                                          </p:spTgt>
                                        </p:tgtEl>
                                        <p:attrNameLst>
                                          <p:attrName>style.visibility</p:attrName>
                                        </p:attrNameLst>
                                      </p:cBhvr>
                                      <p:to>
                                        <p:strVal val="visible"/>
                                      </p:to>
                                    </p:set>
                                    <p:animEffect transition="in" filter="fade">
                                      <p:cBhvr>
                                        <p:cTn id="30" dur="500"/>
                                        <p:tgtEl>
                                          <p:spTgt spid="2">
                                            <p:txEl>
                                              <p:charRg st="60" end="82"/>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
                                            <p:txEl>
                                              <p:charRg st="82" end="111"/>
                                            </p:txEl>
                                          </p:spTgt>
                                        </p:tgtEl>
                                        <p:attrNameLst>
                                          <p:attrName>style.visibility</p:attrName>
                                        </p:attrNameLst>
                                      </p:cBhvr>
                                      <p:to>
                                        <p:strVal val="visible"/>
                                      </p:to>
                                    </p:set>
                                    <p:animEffect transition="in" filter="fade">
                                      <p:cBhvr>
                                        <p:cTn id="33" dur="500"/>
                                        <p:tgtEl>
                                          <p:spTgt spid="2">
                                            <p:txEl>
                                              <p:charRg st="82" end="11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
                                            <p:txEl>
                                              <p:charRg st="111" end="175"/>
                                            </p:txEl>
                                          </p:spTgt>
                                        </p:tgtEl>
                                        <p:attrNameLst>
                                          <p:attrName>style.visibility</p:attrName>
                                        </p:attrNameLst>
                                      </p:cBhvr>
                                      <p:to>
                                        <p:strVal val="visible"/>
                                      </p:to>
                                    </p:set>
                                    <p:animEffect transition="in" filter="fade">
                                      <p:cBhvr>
                                        <p:cTn id="38" dur="500"/>
                                        <p:tgtEl>
                                          <p:spTgt spid="2">
                                            <p:txEl>
                                              <p:charRg st="111" end="17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7394"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3.4.2</a:t>
            </a:r>
            <a:r>
              <a:rPr lang="zh-CN" altLang="en-US" sz="2700" dirty="0">
                <a:solidFill>
                  <a:schemeClr val="accent1"/>
                </a:solidFill>
                <a:latin typeface="华文楷体" panose="02010600040101010101" pitchFamily="2" charset="-122"/>
                <a:ea typeface="华文楷体" panose="02010600040101010101" pitchFamily="2" charset="-122"/>
              </a:rPr>
              <a:t>  飞控系统的组装步骤</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87397"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189446" name="文本框 8"/>
          <p:cNvSpPr txBox="1"/>
          <p:nvPr/>
        </p:nvSpPr>
        <p:spPr>
          <a:xfrm>
            <a:off x="373063" y="1484313"/>
            <a:ext cx="8428037" cy="211772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285750" lvl="0" indent="-285750" algn="just">
              <a:lnSpc>
                <a:spcPct val="150000"/>
              </a:lnSpc>
              <a:spcBef>
                <a:spcPct val="0"/>
              </a:spcBef>
              <a:buFont typeface="Wingdings" panose="05000000000000000000" pitchFamily="2" charset="2"/>
              <a:buChar char="p"/>
            </a:pPr>
            <a:r>
              <a:rPr lang="zh-CN" altLang="en-US" sz="1800" dirty="0">
                <a:latin typeface="Times New Roman" panose="02020603050405020304" pitchFamily="18" charset="0"/>
                <a:ea typeface="宋体" panose="02010600030101010101" pitchFamily="2" charset="-122"/>
              </a:rPr>
              <a:t>在上中心板上，先找到中心位置。确定好安装位置后，在四个减震球位置贴一小块</a:t>
            </a:r>
            <a:r>
              <a:rPr lang="en-US" altLang="zh-CN" sz="1800" dirty="0">
                <a:latin typeface="Times New Roman" panose="02020603050405020304" pitchFamily="18" charset="0"/>
                <a:ea typeface="宋体" panose="02010600030101010101" pitchFamily="2" charset="-122"/>
              </a:rPr>
              <a:t>2cm×2cm </a:t>
            </a:r>
            <a:r>
              <a:rPr lang="zh-CN" altLang="en-US" sz="1800" dirty="0">
                <a:latin typeface="Times New Roman" panose="02020603050405020304" pitchFamily="18" charset="0"/>
                <a:ea typeface="宋体" panose="02010600030101010101" pitchFamily="2" charset="-122"/>
              </a:rPr>
              <a:t>海绵双面胶，如图</a:t>
            </a:r>
            <a:r>
              <a:rPr lang="en-US" altLang="zh-CN" sz="1800" dirty="0">
                <a:latin typeface="Times New Roman" panose="02020603050405020304" pitchFamily="18" charset="0"/>
                <a:ea typeface="宋体" panose="02010600030101010101" pitchFamily="2" charset="-122"/>
              </a:rPr>
              <a:t>3-47</a:t>
            </a:r>
            <a:r>
              <a:rPr lang="zh-CN" altLang="en-US" sz="1800" dirty="0">
                <a:latin typeface="Times New Roman" panose="02020603050405020304" pitchFamily="18" charset="0"/>
                <a:ea typeface="宋体" panose="02010600030101010101" pitchFamily="2" charset="-122"/>
              </a:rPr>
              <a:t>所示。</a:t>
            </a:r>
            <a:endParaRPr lang="zh-CN" altLang="en-US" sz="1800" dirty="0">
              <a:latin typeface="Times New Roman" panose="02020603050405020304" pitchFamily="18" charset="0"/>
              <a:ea typeface="宋体" panose="02010600030101010101" pitchFamily="2" charset="-122"/>
            </a:endParaRPr>
          </a:p>
          <a:p>
            <a:pPr marL="285750" lvl="0" indent="-285750" algn="just">
              <a:lnSpc>
                <a:spcPct val="150000"/>
              </a:lnSpc>
              <a:spcBef>
                <a:spcPct val="0"/>
              </a:spcBef>
              <a:buFont typeface="Wingdings" panose="05000000000000000000" pitchFamily="2" charset="2"/>
              <a:buChar char="p"/>
            </a:pPr>
            <a:r>
              <a:rPr lang="zh-CN" altLang="en-US" sz="1800" dirty="0">
                <a:latin typeface="Times New Roman" panose="02020603050405020304" pitchFamily="18" charset="0"/>
                <a:ea typeface="宋体" panose="02010600030101010101" pitchFamily="2" charset="-122"/>
              </a:rPr>
              <a:t>再把减震板粘到上中心板上，按图</a:t>
            </a:r>
            <a:r>
              <a:rPr lang="en-US" altLang="zh-CN" sz="1800" dirty="0">
                <a:latin typeface="Times New Roman" panose="02020603050405020304" pitchFamily="18" charset="0"/>
                <a:ea typeface="宋体" panose="02010600030101010101" pitchFamily="2" charset="-122"/>
              </a:rPr>
              <a:t>3-48</a:t>
            </a:r>
            <a:r>
              <a:rPr lang="zh-CN" altLang="en-US" sz="1800" dirty="0">
                <a:latin typeface="Times New Roman" panose="02020603050405020304" pitchFamily="18" charset="0"/>
                <a:ea typeface="宋体" panose="02010600030101010101" pitchFamily="2" charset="-122"/>
              </a:rPr>
              <a:t>中的位置</a:t>
            </a:r>
            <a:r>
              <a:rPr lang="en-US" altLang="zh-CN" sz="1800" dirty="0">
                <a:latin typeface="Times New Roman" panose="02020603050405020304" pitchFamily="18" charset="0"/>
                <a:ea typeface="宋体" panose="02010600030101010101" pitchFamily="2" charset="-122"/>
              </a:rPr>
              <a:t>(</a:t>
            </a:r>
            <a:r>
              <a:rPr lang="zh-CN" altLang="en-US" sz="1800" dirty="0">
                <a:latin typeface="Times New Roman" panose="02020603050405020304" pitchFamily="18" charset="0"/>
                <a:ea typeface="宋体" panose="02010600030101010101" pitchFamily="2" charset="-122"/>
              </a:rPr>
              <a:t>方框</a:t>
            </a:r>
            <a:r>
              <a:rPr lang="en-US" altLang="zh-CN" sz="1800" dirty="0">
                <a:latin typeface="Times New Roman" panose="02020603050405020304" pitchFamily="18" charset="0"/>
                <a:ea typeface="宋体" panose="02010600030101010101" pitchFamily="2" charset="-122"/>
              </a:rPr>
              <a:t>)</a:t>
            </a:r>
            <a:r>
              <a:rPr lang="zh-CN" altLang="en-US" sz="1800" dirty="0">
                <a:latin typeface="Times New Roman" panose="02020603050405020304" pitchFamily="18" charset="0"/>
                <a:ea typeface="宋体" panose="02010600030101010101" pitchFamily="2" charset="-122"/>
              </a:rPr>
              <a:t>用扎带把减震板扎稳。</a:t>
            </a:r>
            <a:endParaRPr lang="zh-CN" altLang="en-US" sz="1800" dirty="0">
              <a:latin typeface="Times New Roman" panose="02020603050405020304" pitchFamily="18" charset="0"/>
              <a:ea typeface="宋体" panose="02010600030101010101" pitchFamily="2" charset="-122"/>
            </a:endParaRPr>
          </a:p>
          <a:p>
            <a:pPr marL="285750" lvl="0" indent="-285750" algn="just">
              <a:lnSpc>
                <a:spcPct val="150000"/>
              </a:lnSpc>
              <a:spcBef>
                <a:spcPct val="0"/>
              </a:spcBef>
              <a:buFont typeface="Wingdings" panose="05000000000000000000" pitchFamily="2" charset="2"/>
              <a:buChar char="p"/>
            </a:pPr>
            <a:r>
              <a:rPr lang="zh-CN" altLang="en-US" sz="1800" dirty="0">
                <a:latin typeface="Times New Roman" panose="02020603050405020304" pitchFamily="18" charset="0"/>
                <a:ea typeface="宋体" panose="02010600030101010101" pitchFamily="2" charset="-122"/>
              </a:rPr>
              <a:t>把小避震板装到减震球上，在小减震板上贴两块海绵双面胶</a:t>
            </a:r>
            <a:r>
              <a:rPr lang="en-US" altLang="zh-CN" sz="1800" dirty="0">
                <a:latin typeface="Times New Roman" panose="02020603050405020304" pitchFamily="18" charset="0"/>
                <a:ea typeface="宋体" panose="02010600030101010101" pitchFamily="2" charset="-122"/>
              </a:rPr>
              <a:t>(</a:t>
            </a:r>
            <a:r>
              <a:rPr lang="zh-CN" altLang="en-US" sz="1800" dirty="0">
                <a:latin typeface="Times New Roman" panose="02020603050405020304" pitchFamily="18" charset="0"/>
                <a:ea typeface="宋体" panose="02010600030101010101" pitchFamily="2" charset="-122"/>
              </a:rPr>
              <a:t>方框内</a:t>
            </a:r>
            <a:r>
              <a:rPr lang="en-US" altLang="zh-CN" sz="1800" dirty="0">
                <a:latin typeface="Times New Roman" panose="02020603050405020304" pitchFamily="18" charset="0"/>
                <a:ea typeface="宋体" panose="02010600030101010101" pitchFamily="2" charset="-122"/>
              </a:rPr>
              <a:t>)</a:t>
            </a:r>
            <a:r>
              <a:rPr lang="zh-CN" altLang="en-US" sz="1800" dirty="0">
                <a:latin typeface="Times New Roman" panose="02020603050405020304" pitchFamily="18" charset="0"/>
                <a:ea typeface="宋体" panose="02010600030101010101" pitchFamily="2" charset="-122"/>
              </a:rPr>
              <a:t>，上面用于安装飞控，如图</a:t>
            </a:r>
            <a:r>
              <a:rPr lang="en-US" altLang="zh-CN" sz="1800" dirty="0">
                <a:latin typeface="Times New Roman" panose="02020603050405020304" pitchFamily="18" charset="0"/>
                <a:ea typeface="宋体" panose="02010600030101010101" pitchFamily="2" charset="-122"/>
              </a:rPr>
              <a:t>3-49</a:t>
            </a:r>
            <a:r>
              <a:rPr lang="zh-CN" altLang="en-US" sz="1800" dirty="0">
                <a:latin typeface="Times New Roman" panose="02020603050405020304" pitchFamily="18" charset="0"/>
                <a:ea typeface="宋体" panose="02010600030101010101" pitchFamily="2" charset="-122"/>
              </a:rPr>
              <a:t>所示。</a:t>
            </a:r>
            <a:endParaRPr lang="zh-CN" altLang="en-US" sz="1800" dirty="0">
              <a:latin typeface="Times New Roman" panose="02020603050405020304" pitchFamily="18" charset="0"/>
              <a:ea typeface="宋体" panose="02010600030101010101" pitchFamily="2" charset="-122"/>
            </a:endParaRPr>
          </a:p>
        </p:txBody>
      </p:sp>
      <p:sp>
        <p:nvSpPr>
          <p:cNvPr id="3" name="矩形: 圆角 2"/>
          <p:cNvSpPr/>
          <p:nvPr/>
        </p:nvSpPr>
        <p:spPr>
          <a:xfrm>
            <a:off x="373063" y="912813"/>
            <a:ext cx="2157413" cy="419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just" defTabSz="914400" rtl="0" eaLnBrk="0" fontAlgn="base" latinLnBrk="0" hangingPunct="0">
              <a:lnSpc>
                <a:spcPct val="100000"/>
              </a:lnSpc>
              <a:spcBef>
                <a:spcPct val="0"/>
              </a:spcBef>
              <a:spcAft>
                <a:spcPts val="600"/>
              </a:spcAft>
              <a:buClrTx/>
              <a:buSzTx/>
              <a:buFontTx/>
              <a:buNone/>
              <a:defRPr/>
            </a:pPr>
            <a:r>
              <a:rPr kumimoji="0" lang="zh-CN" altLang="en-US" sz="1800" b="0" i="0" u="none" strike="noStrike" kern="1200" cap="none" spc="0" normalizeH="0" baseline="0" noProof="0" dirty="0">
                <a:ln>
                  <a:noFill/>
                </a:ln>
                <a:solidFill>
                  <a:schemeClr val="lt1"/>
                </a:solidFill>
                <a:effectLst/>
                <a:uLnTx/>
                <a:uFillTx/>
                <a:latin typeface="Times New Roman" panose="02020603050405020304" pitchFamily="18" charset="0"/>
                <a:ea typeface="宋体" panose="02010600030101010101" pitchFamily="2" charset="-122"/>
                <a:cs typeface="Times New Roman" panose="02020603050405020304" pitchFamily="18" charset="0"/>
              </a:rPr>
              <a:t>一、减震座安装</a:t>
            </a:r>
            <a:endParaRPr kumimoji="0" lang="zh-CN" altLang="en-US" sz="1800" b="0" i="0" u="none" strike="noStrike" kern="1200" cap="none" spc="0" normalizeH="0" baseline="0" noProof="0" dirty="0">
              <a:ln>
                <a:noFill/>
              </a:ln>
              <a:solidFill>
                <a:schemeClr val="lt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89448" name="图片 957"/>
          <p:cNvPicPr>
            <a:picLocks noChangeAspect="1"/>
          </p:cNvPicPr>
          <p:nvPr/>
        </p:nvPicPr>
        <p:blipFill>
          <a:blip r:embed="rId2"/>
          <a:stretch>
            <a:fillRect/>
          </a:stretch>
        </p:blipFill>
        <p:spPr>
          <a:xfrm>
            <a:off x="1054100" y="3754438"/>
            <a:ext cx="3311525" cy="2444750"/>
          </a:xfrm>
          <a:prstGeom prst="rect">
            <a:avLst/>
          </a:prstGeom>
          <a:noFill/>
          <a:ln w="9525">
            <a:noFill/>
          </a:ln>
        </p:spPr>
      </p:pic>
      <p:pic>
        <p:nvPicPr>
          <p:cNvPr id="189449" name="图片 960"/>
          <p:cNvPicPr>
            <a:picLocks noChangeAspect="1"/>
          </p:cNvPicPr>
          <p:nvPr/>
        </p:nvPicPr>
        <p:blipFill>
          <a:blip r:embed="rId3"/>
          <a:stretch>
            <a:fillRect/>
          </a:stretch>
        </p:blipFill>
        <p:spPr>
          <a:xfrm>
            <a:off x="5008563" y="3754438"/>
            <a:ext cx="3238500" cy="2444750"/>
          </a:xfrm>
          <a:prstGeom prst="rect">
            <a:avLst/>
          </a:prstGeom>
          <a:noFill/>
          <a:ln w="9525">
            <a:noFill/>
          </a:ln>
        </p:spPr>
      </p:pic>
      <p:sp>
        <p:nvSpPr>
          <p:cNvPr id="13" name="文本框 12"/>
          <p:cNvSpPr txBox="1"/>
          <p:nvPr/>
        </p:nvSpPr>
        <p:spPr>
          <a:xfrm>
            <a:off x="1633538" y="6351588"/>
            <a:ext cx="2152650" cy="339725"/>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图</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3-47 </a:t>
            </a: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安装双面胶</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sp>
        <p:nvSpPr>
          <p:cNvPr id="14" name="文本框 13"/>
          <p:cNvSpPr txBox="1"/>
          <p:nvPr/>
        </p:nvSpPr>
        <p:spPr>
          <a:xfrm>
            <a:off x="5357813" y="6351588"/>
            <a:ext cx="2152650" cy="339725"/>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图</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3-48 </a:t>
            </a: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安装</a:t>
            </a:r>
            <a:r>
              <a:rPr kumimoji="0" lang="zh-CN" altLang="en-US"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减震板</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89446">
                                            <p:txEl>
                                              <p:charRg st="0" end="60"/>
                                            </p:txEl>
                                          </p:spTgt>
                                        </p:tgtEl>
                                        <p:attrNameLst>
                                          <p:attrName>style.visibility</p:attrName>
                                        </p:attrNameLst>
                                      </p:cBhvr>
                                      <p:to>
                                        <p:strVal val="visible"/>
                                      </p:to>
                                    </p:set>
                                    <p:animEffect transition="in" filter="fade">
                                      <p:cBhvr>
                                        <p:cTn id="13" dur="500"/>
                                        <p:tgtEl>
                                          <p:spTgt spid="189446">
                                            <p:txEl>
                                              <p:charRg st="0" end="6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89448"/>
                                        </p:tgtEl>
                                        <p:attrNameLst>
                                          <p:attrName>style.visibility</p:attrName>
                                        </p:attrNameLst>
                                      </p:cBhvr>
                                      <p:to>
                                        <p:strVal val="visible"/>
                                      </p:to>
                                    </p:set>
                                    <p:anim calcmode="lin" valueType="num">
                                      <p:cBhvr additive="base">
                                        <p:cTn id="18" dur="500" fill="hold"/>
                                        <p:tgtEl>
                                          <p:spTgt spid="189448"/>
                                        </p:tgtEl>
                                        <p:attrNameLst>
                                          <p:attrName>ppt_x</p:attrName>
                                        </p:attrNameLst>
                                      </p:cBhvr>
                                      <p:tavLst>
                                        <p:tav tm="0">
                                          <p:val>
                                            <p:strVal val="#ppt_x"/>
                                          </p:val>
                                        </p:tav>
                                        <p:tav tm="100000">
                                          <p:val>
                                            <p:strVal val="#ppt_x"/>
                                          </p:val>
                                        </p:tav>
                                      </p:tavLst>
                                    </p:anim>
                                    <p:anim calcmode="lin" valueType="num">
                                      <p:cBhvr additive="base">
                                        <p:cTn id="19" dur="500" fill="hold"/>
                                        <p:tgtEl>
                                          <p:spTgt spid="189448"/>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89446">
                                            <p:txEl>
                                              <p:charRg st="60" end="98"/>
                                            </p:txEl>
                                          </p:spTgt>
                                        </p:tgtEl>
                                        <p:attrNameLst>
                                          <p:attrName>style.visibility</p:attrName>
                                        </p:attrNameLst>
                                      </p:cBhvr>
                                      <p:to>
                                        <p:strVal val="visible"/>
                                      </p:to>
                                    </p:set>
                                    <p:animEffect transition="in" filter="fade">
                                      <p:cBhvr>
                                        <p:cTn id="28" dur="500"/>
                                        <p:tgtEl>
                                          <p:spTgt spid="189446">
                                            <p:txEl>
                                              <p:charRg st="60" end="98"/>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89449"/>
                                        </p:tgtEl>
                                        <p:attrNameLst>
                                          <p:attrName>style.visibility</p:attrName>
                                        </p:attrNameLst>
                                      </p:cBhvr>
                                      <p:to>
                                        <p:strVal val="visible"/>
                                      </p:to>
                                    </p:set>
                                    <p:anim calcmode="lin" valueType="num">
                                      <p:cBhvr additive="base">
                                        <p:cTn id="33" dur="500" fill="hold"/>
                                        <p:tgtEl>
                                          <p:spTgt spid="189449"/>
                                        </p:tgtEl>
                                        <p:attrNameLst>
                                          <p:attrName>ppt_x</p:attrName>
                                        </p:attrNameLst>
                                      </p:cBhvr>
                                      <p:tavLst>
                                        <p:tav tm="0">
                                          <p:val>
                                            <p:strVal val="#ppt_x"/>
                                          </p:val>
                                        </p:tav>
                                        <p:tav tm="100000">
                                          <p:val>
                                            <p:strVal val="#ppt_x"/>
                                          </p:val>
                                        </p:tav>
                                      </p:tavLst>
                                    </p:anim>
                                    <p:anim calcmode="lin" valueType="num">
                                      <p:cBhvr additive="base">
                                        <p:cTn id="34" dur="500" fill="hold"/>
                                        <p:tgtEl>
                                          <p:spTgt spid="189449"/>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89446">
                                            <p:txEl>
                                              <p:charRg st="98" end="149"/>
                                            </p:txEl>
                                          </p:spTgt>
                                        </p:tgtEl>
                                        <p:attrNameLst>
                                          <p:attrName>style.visibility</p:attrName>
                                        </p:attrNameLst>
                                      </p:cBhvr>
                                      <p:to>
                                        <p:strVal val="visible"/>
                                      </p:to>
                                    </p:set>
                                    <p:animEffect transition="in" filter="fade">
                                      <p:cBhvr>
                                        <p:cTn id="43" dur="500"/>
                                        <p:tgtEl>
                                          <p:spTgt spid="189446">
                                            <p:txEl>
                                              <p:charRg st="98" end="14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p:bldP spid="14"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9442"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3.4.2</a:t>
            </a:r>
            <a:r>
              <a:rPr lang="zh-CN" altLang="en-US" sz="2700" dirty="0">
                <a:solidFill>
                  <a:schemeClr val="accent1"/>
                </a:solidFill>
                <a:latin typeface="华文楷体" panose="02010600040101010101" pitchFamily="2" charset="-122"/>
                <a:ea typeface="华文楷体" panose="02010600040101010101" pitchFamily="2" charset="-122"/>
              </a:rPr>
              <a:t>  飞控系统的组装步骤</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89445"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14" name="文本框 13"/>
          <p:cNvSpPr txBox="1"/>
          <p:nvPr/>
        </p:nvSpPr>
        <p:spPr>
          <a:xfrm>
            <a:off x="3495675" y="4756150"/>
            <a:ext cx="2152650" cy="339725"/>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图</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3-49 </a:t>
            </a: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安装</a:t>
            </a:r>
            <a:r>
              <a:rPr kumimoji="0" lang="zh-CN" altLang="en-US"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小减震板</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pic>
        <p:nvPicPr>
          <p:cNvPr id="191495" name="图片 963"/>
          <p:cNvPicPr>
            <a:picLocks noChangeAspect="1"/>
          </p:cNvPicPr>
          <p:nvPr/>
        </p:nvPicPr>
        <p:blipFill>
          <a:blip r:embed="rId2"/>
          <a:stretch>
            <a:fillRect/>
          </a:stretch>
        </p:blipFill>
        <p:spPr>
          <a:xfrm>
            <a:off x="2057400" y="1257300"/>
            <a:ext cx="5029200" cy="3200400"/>
          </a:xfrm>
          <a:prstGeom prst="rect">
            <a:avLst/>
          </a:prstGeom>
          <a:noFill/>
          <a:ln w="9525">
            <a:noFill/>
          </a:ln>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1495"/>
                                        </p:tgtEl>
                                        <p:attrNameLst>
                                          <p:attrName>style.visibility</p:attrName>
                                        </p:attrNameLst>
                                      </p:cBhvr>
                                      <p:to>
                                        <p:strVal val="visible"/>
                                      </p:to>
                                    </p:set>
                                    <p:anim calcmode="lin" valueType="num">
                                      <p:cBhvr additive="base">
                                        <p:cTn id="7" dur="500" fill="hold"/>
                                        <p:tgtEl>
                                          <p:spTgt spid="191495"/>
                                        </p:tgtEl>
                                        <p:attrNameLst>
                                          <p:attrName>ppt_x</p:attrName>
                                        </p:attrNameLst>
                                      </p:cBhvr>
                                      <p:tavLst>
                                        <p:tav tm="0">
                                          <p:val>
                                            <p:strVal val="#ppt_x"/>
                                          </p:val>
                                        </p:tav>
                                        <p:tav tm="100000">
                                          <p:val>
                                            <p:strVal val="#ppt_x"/>
                                          </p:val>
                                        </p:tav>
                                      </p:tavLst>
                                    </p:anim>
                                    <p:anim calcmode="lin" valueType="num">
                                      <p:cBhvr additive="base">
                                        <p:cTn id="8" dur="500" fill="hold"/>
                                        <p:tgtEl>
                                          <p:spTgt spid="19149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1490"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3.4.2</a:t>
            </a:r>
            <a:r>
              <a:rPr lang="zh-CN" altLang="en-US" sz="2700" dirty="0">
                <a:solidFill>
                  <a:schemeClr val="accent1"/>
                </a:solidFill>
                <a:latin typeface="华文楷体" panose="02010600040101010101" pitchFamily="2" charset="-122"/>
                <a:ea typeface="华文楷体" panose="02010600040101010101" pitchFamily="2" charset="-122"/>
              </a:rPr>
              <a:t>  飞控系统的组装步骤</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91493"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9" name="文本框 8"/>
          <p:cNvSpPr txBox="1"/>
          <p:nvPr/>
        </p:nvSpPr>
        <p:spPr>
          <a:xfrm>
            <a:off x="373063" y="1484313"/>
            <a:ext cx="8428038" cy="2117725"/>
          </a:xfrm>
          <a:prstGeom prst="rect">
            <a:avLst/>
          </a:prstGeom>
          <a:noFill/>
        </p:spPr>
        <p:txBody>
          <a:bodyPr>
            <a:spAutoFit/>
          </a:bodyPr>
          <a:lstStyle/>
          <a:p>
            <a:pPr marL="285750" marR="0" indent="-285750" algn="just" defTabSz="914400">
              <a:lnSpc>
                <a:spcPct val="150000"/>
              </a:lnSpc>
              <a:buClrTx/>
              <a:buSzTx/>
              <a:buFont typeface="Wingdings" panose="05000000000000000000" pitchFamily="2" charset="2"/>
              <a:buChar char="p"/>
              <a:defRPr/>
            </a:pP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在小减震板上贴两块海绵双面胶，把</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APM</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粘在上面，</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APM</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尽量装在板的正中。安装</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APM</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的时候，</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APM</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外壳上写着 “</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FORWARD</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”的箭头对着黑色两个机臂，</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APM</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外壳上写着</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PM</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的端口要与电源模块电源线同一个边，如图</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3-50</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所示。</a:t>
            </a:r>
            <a:endPar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L="285750" marR="0" indent="-285750" algn="just" defTabSz="914400">
              <a:lnSpc>
                <a:spcPct val="150000"/>
              </a:lnSpc>
              <a:buClrTx/>
              <a:buSzTx/>
              <a:buFont typeface="Wingdings" panose="05000000000000000000" pitchFamily="2" charset="2"/>
              <a:buChar char="p"/>
              <a:defRPr/>
            </a:pP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装好后，把电源模块的电源线插到</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APM</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的</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PM</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端口上，如图</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3-51</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所示。</a:t>
            </a:r>
            <a:r>
              <a:rPr kumimoji="0" lang="zh-CN" altLang="en-US"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注意任何电线不要跨过</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APM</a:t>
            </a:r>
            <a:r>
              <a:rPr kumimoji="0" lang="zh-CN" altLang="en-US"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上方。</a:t>
            </a:r>
            <a:endPar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矩形: 圆角 2"/>
          <p:cNvSpPr/>
          <p:nvPr/>
        </p:nvSpPr>
        <p:spPr>
          <a:xfrm>
            <a:off x="373063" y="912813"/>
            <a:ext cx="2157413" cy="419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just" defTabSz="914400" rtl="0" eaLnBrk="0" fontAlgn="base" latinLnBrk="0" hangingPunct="0">
              <a:lnSpc>
                <a:spcPct val="100000"/>
              </a:lnSpc>
              <a:spcBef>
                <a:spcPct val="0"/>
              </a:spcBef>
              <a:spcAft>
                <a:spcPts val="600"/>
              </a:spcAft>
              <a:buClrTx/>
              <a:buSzTx/>
              <a:buFontTx/>
              <a:buNone/>
              <a:defRPr/>
            </a:pPr>
            <a:r>
              <a:rPr kumimoji="0" lang="zh-CN" altLang="en-US" sz="1800" b="0" i="0" u="none" strike="noStrike" kern="1200" cap="none" spc="0" normalizeH="0" baseline="0" noProof="0" dirty="0">
                <a:ln>
                  <a:noFill/>
                </a:ln>
                <a:solidFill>
                  <a:schemeClr val="lt1"/>
                </a:solidFill>
                <a:effectLst/>
                <a:uLnTx/>
                <a:uFillTx/>
                <a:latin typeface="Times New Roman" panose="02020603050405020304" pitchFamily="18" charset="0"/>
                <a:ea typeface="宋体" panose="02010600030101010101" pitchFamily="2" charset="-122"/>
                <a:cs typeface="Times New Roman" panose="02020603050405020304" pitchFamily="18" charset="0"/>
              </a:rPr>
              <a:t>二、飞控安装</a:t>
            </a:r>
            <a:endParaRPr kumimoji="0" lang="zh-CN" altLang="en-US" sz="1800" b="0" i="0" u="none" strike="noStrike" kern="1200" cap="none" spc="0" normalizeH="0" baseline="0" noProof="0" dirty="0">
              <a:ln>
                <a:noFill/>
              </a:ln>
              <a:solidFill>
                <a:schemeClr val="lt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 name="文本框 14"/>
          <p:cNvSpPr txBox="1"/>
          <p:nvPr/>
        </p:nvSpPr>
        <p:spPr>
          <a:xfrm>
            <a:off x="373063" y="3754438"/>
            <a:ext cx="8428038" cy="2538413"/>
          </a:xfrm>
          <a:prstGeom prst="rect">
            <a:avLst/>
          </a:prstGeom>
          <a:noFill/>
          <a:ln>
            <a:solidFill>
              <a:srgbClr val="FF0000"/>
            </a:solidFill>
          </a:ln>
        </p:spPr>
        <p:txBody>
          <a:bodyPr>
            <a:spAutoFit/>
          </a:bodyPr>
          <a:lstStyle/>
          <a:p>
            <a:pPr marR="0" algn="just" defTabSz="914400">
              <a:lnSpc>
                <a:spcPct val="150000"/>
              </a:lnSpc>
              <a:buClrTx/>
              <a:buSzTx/>
              <a:buFontTx/>
              <a:buNone/>
              <a:defRPr/>
            </a:pPr>
            <a:r>
              <a:rPr kumimoji="0" lang="zh-CN" altLang="zh-CN" kern="100" cap="none" spc="0" normalizeH="0" baseline="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飞控安装注意事项：</a:t>
            </a:r>
            <a:endParaRPr kumimoji="0" lang="zh-CN" altLang="zh-CN" kern="100" cap="none" spc="0" normalizeH="0" baseline="0" noProof="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pPr marL="342900" marR="0" indent="-342900" algn="just" defTabSz="914400">
              <a:lnSpc>
                <a:spcPct val="150000"/>
              </a:lnSpc>
              <a:buClrTx/>
              <a:buSzTx/>
              <a:buFont typeface="+mj-ea"/>
              <a:buAutoNum type="circleNumDbPlain"/>
              <a:defRPr/>
            </a:pP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确保飞控上的飞行方向箭头指向无人机机头方向。</a:t>
            </a:r>
            <a:endPar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L="342900" marR="0" indent="-342900" algn="just" defTabSz="914400">
              <a:lnSpc>
                <a:spcPct val="150000"/>
              </a:lnSpc>
              <a:buClrTx/>
              <a:buSzTx/>
              <a:buFont typeface="+mj-ea"/>
              <a:buAutoNum type="circleNumDbPlain"/>
              <a:defRPr/>
            </a:pP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在飞控的一侧安装接收机，另一侧安装</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GNSS</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模块。接收机的</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PPM</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端连接到飞控的</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RC IN</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端，</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GNSS</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的引线接在飞控</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GNSS</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端口和</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CAN</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端口，电源信号线接在飞控</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POWER</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端口。</a:t>
            </a:r>
            <a:endPar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L="342900" marR="0" indent="-342900" algn="just" defTabSz="914400">
              <a:lnSpc>
                <a:spcPct val="150000"/>
              </a:lnSpc>
              <a:buClrTx/>
              <a:buSzTx/>
              <a:buFont typeface="+mj-ea"/>
              <a:buAutoNum type="circleNumDbPlain"/>
              <a:defRPr/>
            </a:pP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飞控</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SWITCH</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端口和</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BUZZER</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端口分别外接安全开关和蜂鸣器。</a:t>
            </a:r>
            <a:endPar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
                                            <p:txEl>
                                              <p:charRg st="0" end="112"/>
                                            </p:txEl>
                                          </p:spTgt>
                                        </p:tgtEl>
                                        <p:attrNameLst>
                                          <p:attrName>style.visibility</p:attrName>
                                        </p:attrNameLst>
                                      </p:cBhvr>
                                      <p:to>
                                        <p:strVal val="visible"/>
                                      </p:to>
                                    </p:set>
                                    <p:animEffect transition="in" filter="fade">
                                      <p:cBhvr>
                                        <p:cTn id="13" dur="500"/>
                                        <p:tgtEl>
                                          <p:spTgt spid="9">
                                            <p:txEl>
                                              <p:charRg st="0" end="11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xEl>
                                              <p:charRg st="112" end="163"/>
                                            </p:txEl>
                                          </p:spTgt>
                                        </p:tgtEl>
                                        <p:attrNameLst>
                                          <p:attrName>style.visibility</p:attrName>
                                        </p:attrNameLst>
                                      </p:cBhvr>
                                      <p:to>
                                        <p:strVal val="visible"/>
                                      </p:to>
                                    </p:set>
                                    <p:animEffect transition="in" filter="fade">
                                      <p:cBhvr>
                                        <p:cTn id="18" dur="500"/>
                                        <p:tgtEl>
                                          <p:spTgt spid="9">
                                            <p:txEl>
                                              <p:charRg st="112" end="16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3538"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3.4.2</a:t>
            </a:r>
            <a:r>
              <a:rPr lang="zh-CN" altLang="en-US" sz="2700" dirty="0">
                <a:solidFill>
                  <a:schemeClr val="accent1"/>
                </a:solidFill>
                <a:latin typeface="华文楷体" panose="02010600040101010101" pitchFamily="2" charset="-122"/>
                <a:ea typeface="华文楷体" panose="02010600040101010101" pitchFamily="2" charset="-122"/>
              </a:rPr>
              <a:t>  飞控系统的组装步骤</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93541"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14" name="文本框 13"/>
          <p:cNvSpPr txBox="1"/>
          <p:nvPr/>
        </p:nvSpPr>
        <p:spPr>
          <a:xfrm>
            <a:off x="1217613" y="5729288"/>
            <a:ext cx="2152650" cy="338138"/>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图</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3-50 </a:t>
            </a: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安装</a:t>
            </a:r>
            <a:r>
              <a:rPr kumimoji="0" lang="zh-CN" altLang="en-US"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飞控</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pic>
        <p:nvPicPr>
          <p:cNvPr id="195591" name="图片 965"/>
          <p:cNvPicPr>
            <a:picLocks noChangeAspect="1"/>
          </p:cNvPicPr>
          <p:nvPr/>
        </p:nvPicPr>
        <p:blipFill>
          <a:blip r:embed="rId2"/>
          <a:stretch>
            <a:fillRect/>
          </a:stretch>
        </p:blipFill>
        <p:spPr>
          <a:xfrm>
            <a:off x="479425" y="1238250"/>
            <a:ext cx="3951288" cy="4208463"/>
          </a:xfrm>
          <a:prstGeom prst="rect">
            <a:avLst/>
          </a:prstGeom>
          <a:noFill/>
          <a:ln w="9525">
            <a:noFill/>
          </a:ln>
        </p:spPr>
      </p:pic>
      <p:pic>
        <p:nvPicPr>
          <p:cNvPr id="195592" name="图片 1"/>
          <p:cNvPicPr>
            <a:picLocks noChangeAspect="1"/>
          </p:cNvPicPr>
          <p:nvPr/>
        </p:nvPicPr>
        <p:blipFill>
          <a:blip r:embed="rId3"/>
          <a:stretch>
            <a:fillRect/>
          </a:stretch>
        </p:blipFill>
        <p:spPr>
          <a:xfrm>
            <a:off x="5133975" y="1238250"/>
            <a:ext cx="3560763" cy="4208463"/>
          </a:xfrm>
          <a:prstGeom prst="rect">
            <a:avLst/>
          </a:prstGeom>
          <a:noFill/>
          <a:ln w="9525">
            <a:noFill/>
          </a:ln>
        </p:spPr>
      </p:pic>
      <p:sp>
        <p:nvSpPr>
          <p:cNvPr id="10" name="文本框 9"/>
          <p:cNvSpPr txBox="1"/>
          <p:nvPr/>
        </p:nvSpPr>
        <p:spPr>
          <a:xfrm>
            <a:off x="5773738" y="5729288"/>
            <a:ext cx="2498725" cy="338138"/>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图</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3-51 </a:t>
            </a:r>
            <a:r>
              <a:rPr kumimoji="0" lang="zh-CN" altLang="en-US"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电源模块线缆安装</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5591"/>
                                        </p:tgtEl>
                                        <p:attrNameLst>
                                          <p:attrName>style.visibility</p:attrName>
                                        </p:attrNameLst>
                                      </p:cBhvr>
                                      <p:to>
                                        <p:strVal val="visible"/>
                                      </p:to>
                                    </p:set>
                                    <p:anim calcmode="lin" valueType="num">
                                      <p:cBhvr additive="base">
                                        <p:cTn id="7" dur="500" fill="hold"/>
                                        <p:tgtEl>
                                          <p:spTgt spid="195591"/>
                                        </p:tgtEl>
                                        <p:attrNameLst>
                                          <p:attrName>ppt_x</p:attrName>
                                        </p:attrNameLst>
                                      </p:cBhvr>
                                      <p:tavLst>
                                        <p:tav tm="0">
                                          <p:val>
                                            <p:strVal val="#ppt_x"/>
                                          </p:val>
                                        </p:tav>
                                        <p:tav tm="100000">
                                          <p:val>
                                            <p:strVal val="#ppt_x"/>
                                          </p:val>
                                        </p:tav>
                                      </p:tavLst>
                                    </p:anim>
                                    <p:anim calcmode="lin" valueType="num">
                                      <p:cBhvr additive="base">
                                        <p:cTn id="8" dur="500" fill="hold"/>
                                        <p:tgtEl>
                                          <p:spTgt spid="19559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95592"/>
                                        </p:tgtEl>
                                        <p:attrNameLst>
                                          <p:attrName>style.visibility</p:attrName>
                                        </p:attrNameLst>
                                      </p:cBhvr>
                                      <p:to>
                                        <p:strVal val="visible"/>
                                      </p:to>
                                    </p:set>
                                    <p:anim calcmode="lin" valueType="num">
                                      <p:cBhvr additive="base">
                                        <p:cTn id="17" dur="500" fill="hold"/>
                                        <p:tgtEl>
                                          <p:spTgt spid="195592"/>
                                        </p:tgtEl>
                                        <p:attrNameLst>
                                          <p:attrName>ppt_x</p:attrName>
                                        </p:attrNameLst>
                                      </p:cBhvr>
                                      <p:tavLst>
                                        <p:tav tm="0">
                                          <p:val>
                                            <p:strVal val="#ppt_x"/>
                                          </p:val>
                                        </p:tav>
                                        <p:tav tm="100000">
                                          <p:val>
                                            <p:strVal val="#ppt_x"/>
                                          </p:val>
                                        </p:tav>
                                      </p:tavLst>
                                    </p:anim>
                                    <p:anim calcmode="lin" valueType="num">
                                      <p:cBhvr additive="base">
                                        <p:cTn id="18" dur="500" fill="hold"/>
                                        <p:tgtEl>
                                          <p:spTgt spid="19559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0"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5586"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3.4.2</a:t>
            </a:r>
            <a:r>
              <a:rPr lang="zh-CN" altLang="en-US" sz="2700" dirty="0">
                <a:solidFill>
                  <a:schemeClr val="accent1"/>
                </a:solidFill>
                <a:latin typeface="华文楷体" panose="02010600040101010101" pitchFamily="2" charset="-122"/>
                <a:ea typeface="华文楷体" panose="02010600040101010101" pitchFamily="2" charset="-122"/>
              </a:rPr>
              <a:t>  飞控系统的组装步骤</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95589"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9" name="文本框 8"/>
          <p:cNvSpPr txBox="1"/>
          <p:nvPr/>
        </p:nvSpPr>
        <p:spPr>
          <a:xfrm>
            <a:off x="373063" y="1484313"/>
            <a:ext cx="8428038" cy="1287463"/>
          </a:xfrm>
          <a:prstGeom prst="rect">
            <a:avLst/>
          </a:prstGeom>
          <a:noFill/>
        </p:spPr>
        <p:txBody>
          <a:bodyPr>
            <a:spAutoFit/>
          </a:bodyPr>
          <a:lstStyle/>
          <a:p>
            <a:pPr marR="0" algn="just" defTabSz="914400">
              <a:lnSpc>
                <a:spcPct val="150000"/>
              </a:lnSpc>
              <a:buClrTx/>
              <a:buSzTx/>
              <a:buFontTx/>
              <a:buNone/>
              <a:defRPr/>
            </a:pP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蜂鸣器的安装如图</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3-52</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所示，它包括如下步骤。</a:t>
            </a:r>
            <a:endPar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algn="just" defTabSz="914400">
              <a:lnSpc>
                <a:spcPct val="150000"/>
              </a:lnSpc>
              <a:buClrTx/>
              <a:buSzTx/>
              <a:buFontTx/>
              <a:buNone/>
              <a:defRPr/>
            </a:pP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① 将蜂鸣器使用</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3M </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胶固定在机臂上。</a:t>
            </a:r>
            <a:endPar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algn="just" defTabSz="914400">
              <a:lnSpc>
                <a:spcPct val="150000"/>
              </a:lnSpc>
              <a:buClrTx/>
              <a:buSzTx/>
              <a:buFontTx/>
              <a:buNone/>
              <a:defRPr/>
            </a:pP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② 将蜂鸣器的线插到飞控的</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BUZZER</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插口上。</a:t>
            </a:r>
            <a:endPar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矩形: 圆角 2"/>
          <p:cNvSpPr/>
          <p:nvPr/>
        </p:nvSpPr>
        <p:spPr>
          <a:xfrm>
            <a:off x="373063" y="912813"/>
            <a:ext cx="2157413" cy="419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just" defTabSz="914400" rtl="0" eaLnBrk="0" fontAlgn="base" latinLnBrk="0" hangingPunct="0">
              <a:lnSpc>
                <a:spcPct val="100000"/>
              </a:lnSpc>
              <a:spcBef>
                <a:spcPct val="0"/>
              </a:spcBef>
              <a:spcAft>
                <a:spcPts val="600"/>
              </a:spcAft>
              <a:buClrTx/>
              <a:buSzTx/>
              <a:buFontTx/>
              <a:buNone/>
              <a:defRPr/>
            </a:pPr>
            <a:r>
              <a:rPr kumimoji="0" lang="zh-CN" altLang="en-US" sz="1800" b="0" i="0" u="none" strike="noStrike" kern="1200" cap="none" spc="0" normalizeH="0" baseline="0" noProof="0" dirty="0">
                <a:ln>
                  <a:noFill/>
                </a:ln>
                <a:solidFill>
                  <a:schemeClr val="lt1"/>
                </a:solidFill>
                <a:effectLst/>
                <a:uLnTx/>
                <a:uFillTx/>
                <a:latin typeface="Times New Roman" panose="02020603050405020304" pitchFamily="18" charset="0"/>
                <a:ea typeface="宋体" panose="02010600030101010101" pitchFamily="2" charset="-122"/>
                <a:cs typeface="Times New Roman" panose="02020603050405020304" pitchFamily="18" charset="0"/>
              </a:rPr>
              <a:t>三、蜂鸣器安装</a:t>
            </a:r>
            <a:endParaRPr kumimoji="0" lang="zh-CN" altLang="en-US" sz="1800" b="0" i="0" u="none" strike="noStrike" kern="1200" cap="none" spc="0" normalizeH="0" baseline="0" noProof="0" dirty="0">
              <a:ln>
                <a:noFill/>
              </a:ln>
              <a:solidFill>
                <a:schemeClr val="lt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97640" name="图片 2"/>
          <p:cNvPicPr>
            <a:picLocks noChangeAspect="1"/>
          </p:cNvPicPr>
          <p:nvPr/>
        </p:nvPicPr>
        <p:blipFill>
          <a:blip r:embed="rId2"/>
          <a:srcRect r="47102"/>
          <a:stretch>
            <a:fillRect/>
          </a:stretch>
        </p:blipFill>
        <p:spPr>
          <a:xfrm>
            <a:off x="2500313" y="2924175"/>
            <a:ext cx="3714750" cy="3168650"/>
          </a:xfrm>
          <a:prstGeom prst="rect">
            <a:avLst/>
          </a:prstGeom>
          <a:noFill/>
          <a:ln w="9525">
            <a:noFill/>
          </a:ln>
        </p:spPr>
      </p:pic>
      <p:sp>
        <p:nvSpPr>
          <p:cNvPr id="11" name="文本框 10"/>
          <p:cNvSpPr txBox="1"/>
          <p:nvPr/>
        </p:nvSpPr>
        <p:spPr>
          <a:xfrm>
            <a:off x="3402013" y="6167438"/>
            <a:ext cx="2339975" cy="338138"/>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图</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3-52   </a:t>
            </a: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蜂鸣器安装图</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97640"/>
                                        </p:tgtEl>
                                        <p:attrNameLst>
                                          <p:attrName>style.visibility</p:attrName>
                                        </p:attrNameLst>
                                      </p:cBhvr>
                                      <p:to>
                                        <p:strVal val="visible"/>
                                      </p:to>
                                    </p:set>
                                    <p:animEffect transition="in" filter="fade">
                                      <p:cBhvr>
                                        <p:cTn id="18" dur="500"/>
                                        <p:tgtEl>
                                          <p:spTgt spid="1976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animBg="1"/>
      <p:bldP spid="11"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7634"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3.4.2</a:t>
            </a:r>
            <a:r>
              <a:rPr lang="zh-CN" altLang="en-US" sz="2700" dirty="0">
                <a:solidFill>
                  <a:schemeClr val="accent1"/>
                </a:solidFill>
                <a:latin typeface="华文楷体" panose="02010600040101010101" pitchFamily="2" charset="-122"/>
                <a:ea typeface="华文楷体" panose="02010600040101010101" pitchFamily="2" charset="-122"/>
              </a:rPr>
              <a:t>  飞控系统的组装步骤</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97637"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9" name="文本框 8"/>
          <p:cNvSpPr txBox="1"/>
          <p:nvPr/>
        </p:nvSpPr>
        <p:spPr>
          <a:xfrm>
            <a:off x="373063" y="1484313"/>
            <a:ext cx="8428038" cy="1287463"/>
          </a:xfrm>
          <a:prstGeom prst="rect">
            <a:avLst/>
          </a:prstGeom>
          <a:noFill/>
        </p:spPr>
        <p:txBody>
          <a:bodyPr>
            <a:spAutoFit/>
          </a:bodyPr>
          <a:lstStyle/>
          <a:p>
            <a:pPr marR="0" algn="just" defTabSz="914400">
              <a:lnSpc>
                <a:spcPct val="150000"/>
              </a:lnSpc>
              <a:buClrTx/>
              <a:buSzTx/>
              <a:buFontTx/>
              <a:buNone/>
              <a:defRPr/>
            </a:pP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安全开关的安装如图</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3-53</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所示，它包括如下两个步骤。</a:t>
            </a:r>
            <a:endPar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algn="just" defTabSz="914400">
              <a:lnSpc>
                <a:spcPct val="150000"/>
              </a:lnSpc>
              <a:buClrTx/>
              <a:buSzTx/>
              <a:buFontTx/>
              <a:buNone/>
              <a:defRPr/>
            </a:pP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① 将安全开关固定在机架上。</a:t>
            </a:r>
            <a:endPar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R="0" algn="just" defTabSz="914400">
              <a:lnSpc>
                <a:spcPct val="150000"/>
              </a:lnSpc>
              <a:buClrTx/>
              <a:buSzTx/>
              <a:buFontTx/>
              <a:buNone/>
              <a:defRPr/>
            </a:pP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② 将安全开关的线插到飞控</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SWITCH </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插口上。</a:t>
            </a:r>
            <a:endPar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矩形: 圆角 2"/>
          <p:cNvSpPr/>
          <p:nvPr/>
        </p:nvSpPr>
        <p:spPr>
          <a:xfrm>
            <a:off x="373063" y="912813"/>
            <a:ext cx="2157413" cy="419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just" defTabSz="914400" rtl="0" eaLnBrk="0" fontAlgn="base" latinLnBrk="0" hangingPunct="0">
              <a:lnSpc>
                <a:spcPct val="100000"/>
              </a:lnSpc>
              <a:spcBef>
                <a:spcPct val="0"/>
              </a:spcBef>
              <a:spcAft>
                <a:spcPts val="600"/>
              </a:spcAft>
              <a:buClrTx/>
              <a:buSzTx/>
              <a:buFontTx/>
              <a:buNone/>
              <a:defRPr/>
            </a:pPr>
            <a:r>
              <a:rPr kumimoji="0" lang="zh-CN" altLang="en-US" sz="1800" b="0" i="0" u="none" strike="noStrike" kern="1200" cap="none" spc="0" normalizeH="0" baseline="0" noProof="0" dirty="0">
                <a:ln>
                  <a:noFill/>
                </a:ln>
                <a:solidFill>
                  <a:schemeClr val="lt1"/>
                </a:solidFill>
                <a:effectLst/>
                <a:uLnTx/>
                <a:uFillTx/>
                <a:latin typeface="Times New Roman" panose="02020603050405020304" pitchFamily="18" charset="0"/>
                <a:ea typeface="宋体" panose="02010600030101010101" pitchFamily="2" charset="-122"/>
                <a:cs typeface="Times New Roman" panose="02020603050405020304" pitchFamily="18" charset="0"/>
              </a:rPr>
              <a:t>四、安全开关安装</a:t>
            </a:r>
            <a:endParaRPr kumimoji="0" lang="zh-CN" altLang="en-US" sz="1800" b="0" i="0" u="none" strike="noStrike" kern="1200" cap="none" spc="0" normalizeH="0" baseline="0" noProof="0" dirty="0">
              <a:ln>
                <a:noFill/>
              </a:ln>
              <a:solidFill>
                <a:schemeClr val="lt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p:cNvSpPr txBox="1"/>
          <p:nvPr/>
        </p:nvSpPr>
        <p:spPr>
          <a:xfrm>
            <a:off x="3402013" y="6167438"/>
            <a:ext cx="2339975" cy="338138"/>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图</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3-53   </a:t>
            </a:r>
            <a:r>
              <a:rPr kumimoji="0" lang="zh-CN" altLang="en-US"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安全开关</a:t>
            </a: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安装图</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pic>
        <p:nvPicPr>
          <p:cNvPr id="199689" name="图片 2"/>
          <p:cNvPicPr>
            <a:picLocks noChangeAspect="1"/>
          </p:cNvPicPr>
          <p:nvPr/>
        </p:nvPicPr>
        <p:blipFill>
          <a:blip r:embed="rId2"/>
          <a:srcRect l="51974"/>
          <a:stretch>
            <a:fillRect/>
          </a:stretch>
        </p:blipFill>
        <p:spPr>
          <a:xfrm>
            <a:off x="2898775" y="2924175"/>
            <a:ext cx="3346450" cy="3154363"/>
          </a:xfrm>
          <a:prstGeom prst="rect">
            <a:avLst/>
          </a:prstGeom>
          <a:noFill/>
          <a:ln w="9525">
            <a:noFill/>
          </a:ln>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99689"/>
                                        </p:tgtEl>
                                        <p:attrNameLst>
                                          <p:attrName>style.visibility</p:attrName>
                                        </p:attrNameLst>
                                      </p:cBhvr>
                                      <p:to>
                                        <p:strVal val="visible"/>
                                      </p:to>
                                    </p:set>
                                    <p:anim calcmode="lin" valueType="num">
                                      <p:cBhvr additive="base">
                                        <p:cTn id="18" dur="500" fill="hold"/>
                                        <p:tgtEl>
                                          <p:spTgt spid="199689"/>
                                        </p:tgtEl>
                                        <p:attrNameLst>
                                          <p:attrName>ppt_x</p:attrName>
                                        </p:attrNameLst>
                                      </p:cBhvr>
                                      <p:tavLst>
                                        <p:tav tm="0">
                                          <p:val>
                                            <p:strVal val="#ppt_x"/>
                                          </p:val>
                                        </p:tav>
                                        <p:tav tm="100000">
                                          <p:val>
                                            <p:strVal val="#ppt_x"/>
                                          </p:val>
                                        </p:tav>
                                      </p:tavLst>
                                    </p:anim>
                                    <p:anim calcmode="lin" valueType="num">
                                      <p:cBhvr additive="base">
                                        <p:cTn id="19" dur="500" fill="hold"/>
                                        <p:tgtEl>
                                          <p:spTgt spid="199689"/>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ppt_x"/>
                                          </p:val>
                                        </p:tav>
                                        <p:tav tm="100000">
                                          <p:val>
                                            <p:strVal val="#ppt_x"/>
                                          </p:val>
                                        </p:tav>
                                      </p:tavLst>
                                    </p:anim>
                                    <p:anim calcmode="lin" valueType="num">
                                      <p:cBhvr additive="base">
                                        <p:cTn id="2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animBg="1"/>
      <p:bldP spid="11"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9682"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3.4.2</a:t>
            </a:r>
            <a:r>
              <a:rPr lang="zh-CN" altLang="en-US" sz="2700" dirty="0">
                <a:solidFill>
                  <a:schemeClr val="accent1"/>
                </a:solidFill>
                <a:latin typeface="华文楷体" panose="02010600040101010101" pitchFamily="2" charset="-122"/>
                <a:ea typeface="华文楷体" panose="02010600040101010101" pitchFamily="2" charset="-122"/>
              </a:rPr>
              <a:t>  飞控系统的组装步骤</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99685"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201734" name="文本框 8"/>
          <p:cNvSpPr txBox="1"/>
          <p:nvPr/>
        </p:nvSpPr>
        <p:spPr>
          <a:xfrm>
            <a:off x="373063" y="1484313"/>
            <a:ext cx="8428037" cy="871537"/>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285750" lvl="0" indent="-285750" algn="just">
              <a:lnSpc>
                <a:spcPct val="150000"/>
              </a:lnSpc>
              <a:spcBef>
                <a:spcPct val="0"/>
              </a:spcBef>
              <a:buFont typeface="Wingdings" panose="05000000000000000000" pitchFamily="2" charset="2"/>
              <a:buChar char="p"/>
            </a:pPr>
            <a:r>
              <a:rPr lang="zh-CN" altLang="en-US" sz="1800" dirty="0">
                <a:latin typeface="Times New Roman" panose="02020603050405020304" pitchFamily="18" charset="0"/>
                <a:ea typeface="宋体" panose="02010600030101010101" pitchFamily="2" charset="-122"/>
              </a:rPr>
              <a:t>该无人机有</a:t>
            </a:r>
            <a:r>
              <a:rPr lang="en-US" altLang="zh-CN" sz="1800" dirty="0">
                <a:latin typeface="Times New Roman" panose="02020603050405020304" pitchFamily="18" charset="0"/>
                <a:ea typeface="宋体" panose="02010600030101010101" pitchFamily="2" charset="-122"/>
              </a:rPr>
              <a:t>4</a:t>
            </a:r>
            <a:r>
              <a:rPr lang="zh-CN" altLang="en-US" sz="1800" dirty="0">
                <a:latin typeface="Times New Roman" panose="02020603050405020304" pitchFamily="18" charset="0"/>
                <a:ea typeface="宋体" panose="02010600030101010101" pitchFamily="2" charset="-122"/>
              </a:rPr>
              <a:t>个电调，需要把电调的数据线接到</a:t>
            </a:r>
            <a:r>
              <a:rPr lang="en-US" altLang="zh-CN" sz="1800" dirty="0">
                <a:latin typeface="Times New Roman" panose="02020603050405020304" pitchFamily="18" charset="0"/>
                <a:ea typeface="宋体" panose="02010600030101010101" pitchFamily="2" charset="-122"/>
              </a:rPr>
              <a:t>APM </a:t>
            </a:r>
            <a:r>
              <a:rPr lang="zh-CN" altLang="en-US" sz="1800" dirty="0">
                <a:latin typeface="Times New Roman" panose="02020603050405020304" pitchFamily="18" charset="0"/>
                <a:ea typeface="宋体" panose="02010600030101010101" pitchFamily="2" charset="-122"/>
              </a:rPr>
              <a:t>飞控的</a:t>
            </a:r>
            <a:r>
              <a:rPr lang="en-US" altLang="zh-CN" sz="1800" dirty="0">
                <a:latin typeface="Times New Roman" panose="02020603050405020304" pitchFamily="18" charset="0"/>
                <a:ea typeface="宋体" panose="02010600030101010101" pitchFamily="2" charset="-122"/>
              </a:rPr>
              <a:t>OUTPUT (</a:t>
            </a:r>
            <a:r>
              <a:rPr lang="zh-CN" altLang="en-US" sz="1800" dirty="0">
                <a:latin typeface="Times New Roman" panose="02020603050405020304" pitchFamily="18" charset="0"/>
                <a:ea typeface="宋体" panose="02010600030101010101" pitchFamily="2" charset="-122"/>
              </a:rPr>
              <a:t>输出</a:t>
            </a:r>
            <a:r>
              <a:rPr lang="en-US" altLang="zh-CN" sz="1800" dirty="0">
                <a:latin typeface="Times New Roman" panose="02020603050405020304" pitchFamily="18" charset="0"/>
                <a:ea typeface="宋体" panose="02010600030101010101" pitchFamily="2" charset="-122"/>
              </a:rPr>
              <a:t>)</a:t>
            </a:r>
            <a:r>
              <a:rPr lang="zh-CN" altLang="en-US" sz="1800" dirty="0">
                <a:latin typeface="Times New Roman" panose="02020603050405020304" pitchFamily="18" charset="0"/>
                <a:ea typeface="宋体" panose="02010600030101010101" pitchFamily="2" charset="-122"/>
              </a:rPr>
              <a:t>接口上，如图</a:t>
            </a:r>
            <a:r>
              <a:rPr lang="en-US" altLang="zh-CN" sz="1800" dirty="0">
                <a:latin typeface="Times New Roman" panose="02020603050405020304" pitchFamily="18" charset="0"/>
                <a:ea typeface="宋体" panose="02010600030101010101" pitchFamily="2" charset="-122"/>
              </a:rPr>
              <a:t>3-54</a:t>
            </a:r>
            <a:r>
              <a:rPr lang="zh-CN" altLang="en-US" sz="1800" dirty="0">
                <a:latin typeface="Times New Roman" panose="02020603050405020304" pitchFamily="18" charset="0"/>
                <a:ea typeface="宋体" panose="02010600030101010101" pitchFamily="2" charset="-122"/>
              </a:rPr>
              <a:t>所示。</a:t>
            </a:r>
            <a:endParaRPr lang="en-US" altLang="zh-CN" sz="1800" dirty="0">
              <a:latin typeface="Times New Roman" panose="02020603050405020304" pitchFamily="18" charset="0"/>
              <a:ea typeface="宋体" panose="02010600030101010101" pitchFamily="2" charset="-122"/>
            </a:endParaRPr>
          </a:p>
        </p:txBody>
      </p:sp>
      <p:sp>
        <p:nvSpPr>
          <p:cNvPr id="3" name="矩形: 圆角 2"/>
          <p:cNvSpPr/>
          <p:nvPr/>
        </p:nvSpPr>
        <p:spPr>
          <a:xfrm>
            <a:off x="373063" y="912813"/>
            <a:ext cx="2352675" cy="419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just" defTabSz="914400" rtl="0" eaLnBrk="0" fontAlgn="base" latinLnBrk="0" hangingPunct="0">
              <a:lnSpc>
                <a:spcPct val="100000"/>
              </a:lnSpc>
              <a:spcBef>
                <a:spcPct val="0"/>
              </a:spcBef>
              <a:spcAft>
                <a:spcPts val="600"/>
              </a:spcAft>
              <a:buClrTx/>
              <a:buSzTx/>
              <a:buFontTx/>
              <a:buNone/>
              <a:defRPr/>
            </a:pPr>
            <a:r>
              <a:rPr kumimoji="0" lang="zh-CN" altLang="en-US" sz="1800" b="0" i="0" u="none" strike="noStrike" kern="1200" cap="none" spc="0" normalizeH="0" baseline="0" noProof="0" dirty="0">
                <a:ln>
                  <a:noFill/>
                </a:ln>
                <a:solidFill>
                  <a:schemeClr val="lt1"/>
                </a:solidFill>
                <a:effectLst/>
                <a:uLnTx/>
                <a:uFillTx/>
                <a:latin typeface="Times New Roman" panose="02020603050405020304" pitchFamily="18" charset="0"/>
                <a:ea typeface="宋体" panose="02010600030101010101" pitchFamily="2" charset="-122"/>
                <a:cs typeface="Times New Roman" panose="02020603050405020304" pitchFamily="18" charset="0"/>
              </a:rPr>
              <a:t>五、电调数据线安装</a:t>
            </a:r>
            <a:endParaRPr kumimoji="0" lang="zh-CN" altLang="en-US" sz="1800" b="0" i="0" u="none" strike="noStrike" kern="1200" cap="none" spc="0" normalizeH="0" baseline="0" noProof="0" dirty="0">
              <a:ln>
                <a:noFill/>
              </a:ln>
              <a:solidFill>
                <a:schemeClr val="lt1"/>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p:cNvSpPr txBox="1"/>
          <p:nvPr/>
        </p:nvSpPr>
        <p:spPr>
          <a:xfrm>
            <a:off x="3240088" y="6203950"/>
            <a:ext cx="2693988" cy="339725"/>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图</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3-54   </a:t>
            </a:r>
            <a:r>
              <a:rPr kumimoji="0" lang="zh-CN" altLang="en-US"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电调线缆安装位置</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pic>
        <p:nvPicPr>
          <p:cNvPr id="201737" name="图片 1"/>
          <p:cNvPicPr>
            <a:picLocks noChangeAspect="1"/>
          </p:cNvPicPr>
          <p:nvPr/>
        </p:nvPicPr>
        <p:blipFill>
          <a:blip r:embed="rId2"/>
          <a:stretch>
            <a:fillRect/>
          </a:stretch>
        </p:blipFill>
        <p:spPr>
          <a:xfrm>
            <a:off x="1935163" y="2508250"/>
            <a:ext cx="5273675" cy="3581400"/>
          </a:xfrm>
          <a:prstGeom prst="rect">
            <a:avLst/>
          </a:prstGeom>
          <a:noFill/>
          <a:ln w="9525">
            <a:noFill/>
          </a:ln>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01734"/>
                                        </p:tgtEl>
                                        <p:attrNameLst>
                                          <p:attrName>style.visibility</p:attrName>
                                        </p:attrNameLst>
                                      </p:cBhvr>
                                      <p:to>
                                        <p:strVal val="visible"/>
                                      </p:to>
                                    </p:set>
                                    <p:animEffect transition="in" filter="fade">
                                      <p:cBhvr>
                                        <p:cTn id="13" dur="500"/>
                                        <p:tgtEl>
                                          <p:spTgt spid="201734"/>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01737"/>
                                        </p:tgtEl>
                                        <p:attrNameLst>
                                          <p:attrName>style.visibility</p:attrName>
                                        </p:attrNameLst>
                                      </p:cBhvr>
                                      <p:to>
                                        <p:strVal val="visible"/>
                                      </p:to>
                                    </p:set>
                                    <p:anim calcmode="lin" valueType="num">
                                      <p:cBhvr additive="base">
                                        <p:cTn id="18" dur="500" fill="hold"/>
                                        <p:tgtEl>
                                          <p:spTgt spid="201737"/>
                                        </p:tgtEl>
                                        <p:attrNameLst>
                                          <p:attrName>ppt_x</p:attrName>
                                        </p:attrNameLst>
                                      </p:cBhvr>
                                      <p:tavLst>
                                        <p:tav tm="0">
                                          <p:val>
                                            <p:strVal val="#ppt_x"/>
                                          </p:val>
                                        </p:tav>
                                        <p:tav tm="100000">
                                          <p:val>
                                            <p:strVal val="#ppt_x"/>
                                          </p:val>
                                        </p:tav>
                                      </p:tavLst>
                                    </p:anim>
                                    <p:anim calcmode="lin" valueType="num">
                                      <p:cBhvr additive="base">
                                        <p:cTn id="19" dur="500" fill="hold"/>
                                        <p:tgtEl>
                                          <p:spTgt spid="201737"/>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ppt_x"/>
                                          </p:val>
                                        </p:tav>
                                        <p:tav tm="100000">
                                          <p:val>
                                            <p:strVal val="#ppt_x"/>
                                          </p:val>
                                        </p:tav>
                                      </p:tavLst>
                                    </p:anim>
                                    <p:anim calcmode="lin" valueType="num">
                                      <p:cBhvr additive="base">
                                        <p:cTn id="2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4" grpId="0"/>
      <p:bldP spid="3" grpId="0" animBg="1"/>
      <p:bldP spid="11"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1730"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3.4.2</a:t>
            </a:r>
            <a:r>
              <a:rPr lang="zh-CN" altLang="en-US" sz="2700" dirty="0">
                <a:solidFill>
                  <a:schemeClr val="accent1"/>
                </a:solidFill>
                <a:latin typeface="华文楷体" panose="02010600040101010101" pitchFamily="2" charset="-122"/>
                <a:ea typeface="华文楷体" panose="02010600040101010101" pitchFamily="2" charset="-122"/>
              </a:rPr>
              <a:t>  飞控系统的组装步骤</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01733"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9" name="文本框 8"/>
          <p:cNvSpPr txBox="1"/>
          <p:nvPr/>
        </p:nvSpPr>
        <p:spPr>
          <a:xfrm>
            <a:off x="373063" y="865188"/>
            <a:ext cx="8428038" cy="2532063"/>
          </a:xfrm>
          <a:prstGeom prst="rect">
            <a:avLst/>
          </a:prstGeom>
          <a:noFill/>
        </p:spPr>
        <p:txBody>
          <a:bodyPr>
            <a:spAutoFit/>
          </a:bodyPr>
          <a:lstStyle/>
          <a:p>
            <a:pPr marL="285750" marR="0" indent="-285750" algn="just" defTabSz="914400">
              <a:lnSpc>
                <a:spcPct val="150000"/>
              </a:lnSpc>
              <a:buClrTx/>
              <a:buSzTx/>
              <a:buFont typeface="Wingdings" panose="05000000000000000000" pitchFamily="2" charset="2"/>
              <a:buChar char="p"/>
              <a:defRPr/>
            </a:pP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电调接线顺序确定，</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个电调不是随便插上去的，是有严格的顺序的。应仔细的查看图</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3-55</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的电机序号，</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1</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表示电调接</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APM</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的</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OUTPUT 1</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通道的接口，</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2</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表示电调接</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APM </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的</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OUTPUT2</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通道的接口，如此类推。</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1</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2</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4</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是电机序号</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 </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也是接到</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APM </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飞控</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OUTPUT</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的通道号。</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CW </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表示螺旋浆是反桨，电机顺时针旋转。</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CCW </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表示螺旋桨是正桨，最下方方框内表示此为电机逆时针旋转。这是</a:t>
            </a:r>
            <a:r>
              <a:rPr kumimoji="0" lang="en-US" altLang="zh-CN"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X</a:t>
            </a:r>
            <a:r>
              <a:rPr kumimoji="0" lang="zh-CN" altLang="en-US" kern="12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型的机架，两个机臂向前。</a:t>
            </a:r>
            <a:endPar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p:cNvSpPr txBox="1"/>
          <p:nvPr/>
        </p:nvSpPr>
        <p:spPr>
          <a:xfrm>
            <a:off x="3427413" y="6275388"/>
            <a:ext cx="2338388" cy="338138"/>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图</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3-55   </a:t>
            </a:r>
            <a:r>
              <a:rPr kumimoji="0" lang="zh-CN" altLang="en-US"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电调接线顺序</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pic>
        <p:nvPicPr>
          <p:cNvPr id="203784" name="图片 3"/>
          <p:cNvPicPr>
            <a:picLocks noChangeAspect="1"/>
          </p:cNvPicPr>
          <p:nvPr/>
        </p:nvPicPr>
        <p:blipFill>
          <a:blip r:embed="rId2"/>
          <a:stretch>
            <a:fillRect/>
          </a:stretch>
        </p:blipFill>
        <p:spPr>
          <a:xfrm>
            <a:off x="3427413" y="3460750"/>
            <a:ext cx="2319337" cy="2789238"/>
          </a:xfrm>
          <a:prstGeom prst="rect">
            <a:avLst/>
          </a:prstGeom>
          <a:noFill/>
          <a:ln w="9525">
            <a:noFill/>
          </a:ln>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03784"/>
                                        </p:tgtEl>
                                        <p:attrNameLst>
                                          <p:attrName>style.visibility</p:attrName>
                                        </p:attrNameLst>
                                      </p:cBhvr>
                                      <p:to>
                                        <p:strVal val="visible"/>
                                      </p:to>
                                    </p:set>
                                    <p:anim calcmode="lin" valueType="num">
                                      <p:cBhvr additive="base">
                                        <p:cTn id="12" dur="500" fill="hold"/>
                                        <p:tgtEl>
                                          <p:spTgt spid="203784"/>
                                        </p:tgtEl>
                                        <p:attrNameLst>
                                          <p:attrName>ppt_x</p:attrName>
                                        </p:attrNameLst>
                                      </p:cBhvr>
                                      <p:tavLst>
                                        <p:tav tm="0">
                                          <p:val>
                                            <p:strVal val="#ppt_x"/>
                                          </p:val>
                                        </p:tav>
                                        <p:tav tm="100000">
                                          <p:val>
                                            <p:strVal val="#ppt_x"/>
                                          </p:val>
                                        </p:tav>
                                      </p:tavLst>
                                    </p:anim>
                                    <p:anim calcmode="lin" valueType="num">
                                      <p:cBhvr additive="base">
                                        <p:cTn id="13" dur="500" fill="hold"/>
                                        <p:tgtEl>
                                          <p:spTgt spid="203784"/>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ppt_x"/>
                                          </p:val>
                                        </p:tav>
                                        <p:tav tm="100000">
                                          <p:val>
                                            <p:strVal val="#ppt_x"/>
                                          </p:val>
                                        </p:tav>
                                      </p:tavLst>
                                    </p:anim>
                                    <p:anim calcmode="lin" valueType="num">
                                      <p:cBhvr additive="base">
                                        <p:cTn id="1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3778" name="TextBox 76"/>
          <p:cNvSpPr txBox="1"/>
          <p:nvPr/>
        </p:nvSpPr>
        <p:spPr>
          <a:xfrm>
            <a:off x="1054100" y="244475"/>
            <a:ext cx="7612063" cy="508000"/>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hangingPunct="1">
              <a:lnSpc>
                <a:spcPct val="100000"/>
              </a:lnSpc>
              <a:spcBef>
                <a:spcPct val="0"/>
              </a:spcBef>
              <a:buFontTx/>
              <a:buNone/>
            </a:pPr>
            <a:r>
              <a:rPr lang="en-US" altLang="zh-CN" sz="2700" dirty="0">
                <a:solidFill>
                  <a:schemeClr val="accent1"/>
                </a:solidFill>
                <a:latin typeface="华文楷体" panose="02010600040101010101" pitchFamily="2" charset="-122"/>
                <a:ea typeface="华文楷体" panose="02010600040101010101" pitchFamily="2" charset="-122"/>
              </a:rPr>
              <a:t>3.4.2</a:t>
            </a:r>
            <a:r>
              <a:rPr lang="zh-CN" altLang="en-US" sz="2700" dirty="0">
                <a:solidFill>
                  <a:schemeClr val="accent1"/>
                </a:solidFill>
                <a:latin typeface="华文楷体" panose="02010600040101010101" pitchFamily="2" charset="-122"/>
                <a:ea typeface="华文楷体" panose="02010600040101010101" pitchFamily="2" charset="-122"/>
              </a:rPr>
              <a:t>  飞控系统的组装步骤</a:t>
            </a:r>
            <a:endParaRPr lang="zh-CN" altLang="en-US" sz="2700" dirty="0">
              <a:solidFill>
                <a:schemeClr val="accent1"/>
              </a:solidFill>
              <a:latin typeface="华文楷体" panose="02010600040101010101" pitchFamily="2" charset="-122"/>
              <a:ea typeface="华文楷体" panose="02010600040101010101" pitchFamily="2" charset="-122"/>
            </a:endParaRPr>
          </a:p>
        </p:txBody>
      </p:sp>
      <p:cxnSp>
        <p:nvCxnSpPr>
          <p:cNvPr id="49" name="直接连接符 48"/>
          <p:cNvCxnSpPr/>
          <p:nvPr/>
        </p:nvCxnSpPr>
        <p:spPr>
          <a:xfrm>
            <a:off x="373063" y="787400"/>
            <a:ext cx="1920875" cy="0"/>
          </a:xfrm>
          <a:prstGeom prst="line">
            <a:avLst/>
          </a:prstGeom>
          <a:ln w="571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2293938" y="779463"/>
            <a:ext cx="6507163" cy="7938"/>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03781" name="图片 26" descr="logo_低空安全_本书授权使用.jpg"/>
          <p:cNvPicPr>
            <a:picLocks noChangeAspect="1"/>
          </p:cNvPicPr>
          <p:nvPr/>
        </p:nvPicPr>
        <p:blipFill>
          <a:blip r:embed="rId1"/>
          <a:srcRect l="10493" t="28889" r="11192" b="25432"/>
          <a:stretch>
            <a:fillRect/>
          </a:stretch>
        </p:blipFill>
        <p:spPr>
          <a:xfrm>
            <a:off x="168275" y="142875"/>
            <a:ext cx="754063" cy="623888"/>
          </a:xfrm>
          <a:prstGeom prst="rect">
            <a:avLst/>
          </a:prstGeom>
          <a:noFill/>
          <a:ln w="9525">
            <a:noFill/>
          </a:ln>
        </p:spPr>
      </p:pic>
      <p:sp>
        <p:nvSpPr>
          <p:cNvPr id="9" name="文本框 8"/>
          <p:cNvSpPr txBox="1"/>
          <p:nvPr/>
        </p:nvSpPr>
        <p:spPr>
          <a:xfrm>
            <a:off x="373063" y="963613"/>
            <a:ext cx="8428038" cy="1706563"/>
          </a:xfrm>
          <a:prstGeom prst="rect">
            <a:avLst/>
          </a:prstGeom>
          <a:noFill/>
        </p:spPr>
        <p:txBody>
          <a:bodyPr>
            <a:spAutoFit/>
          </a:bodyPr>
          <a:lstStyle/>
          <a:p>
            <a:pPr marL="285750" marR="0" indent="-285750" algn="just" defTabSz="914400">
              <a:lnSpc>
                <a:spcPct val="150000"/>
              </a:lnSpc>
              <a:buClrTx/>
              <a:buSzTx/>
              <a:buFont typeface="Wingdings" panose="05000000000000000000" pitchFamily="2" charset="2"/>
              <a:buChar char="p"/>
              <a:defRPr/>
            </a:pP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OUTPUT</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接口和电调数据线</a:t>
            </a:r>
            <a:r>
              <a:rPr kumimoji="0" lang="zh-CN" altLang="en-US"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顺序确定</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OUTPUT</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的接线要与电调的接线一致，</a:t>
            </a:r>
            <a:r>
              <a:rPr kumimoji="0" lang="zh-CN" altLang="en-US"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正确的</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是</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OUTPUT</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信号接电调信号，</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OUTPUT</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正极接电调正极，</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OUTPUT</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负极接电调负极。如图</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3-56</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所示。</a:t>
            </a:r>
            <a:endPar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a:p>
            <a:pPr marL="285750" marR="0" indent="-285750" algn="just" defTabSz="914400">
              <a:lnSpc>
                <a:spcPct val="150000"/>
              </a:lnSpc>
              <a:buClrTx/>
              <a:buSzTx/>
              <a:buFont typeface="Wingdings" panose="05000000000000000000" pitchFamily="2" charset="2"/>
              <a:buChar char="p"/>
              <a:defRPr/>
            </a:pP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将电调数据线插到</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APM</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的</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OUTPUT</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接口上，如图</a:t>
            </a:r>
            <a:r>
              <a:rPr kumimoji="0" lang="en-US"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3-57</a:t>
            </a:r>
            <a:r>
              <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rPr>
              <a:t>所示。</a:t>
            </a:r>
            <a:endParaRPr kumimoji="0" lang="zh-CN" altLang="zh-CN" kern="100" cap="none" spc="0" normalizeH="0" baseline="0" noProof="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p:cNvSpPr txBox="1"/>
          <p:nvPr/>
        </p:nvSpPr>
        <p:spPr>
          <a:xfrm>
            <a:off x="1263650" y="5654675"/>
            <a:ext cx="2338388" cy="338138"/>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图</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3-56   </a:t>
            </a:r>
            <a:r>
              <a:rPr kumimoji="0" lang="zh-CN" altLang="en-US"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接线顺序</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pic>
        <p:nvPicPr>
          <p:cNvPr id="205832" name="图片 987"/>
          <p:cNvPicPr>
            <a:picLocks noChangeAspect="1"/>
          </p:cNvPicPr>
          <p:nvPr/>
        </p:nvPicPr>
        <p:blipFill>
          <a:blip r:embed="rId2"/>
          <a:stretch>
            <a:fillRect/>
          </a:stretch>
        </p:blipFill>
        <p:spPr>
          <a:xfrm>
            <a:off x="701675" y="3255963"/>
            <a:ext cx="3462338" cy="2241550"/>
          </a:xfrm>
          <a:prstGeom prst="rect">
            <a:avLst/>
          </a:prstGeom>
          <a:noFill/>
          <a:ln w="9525">
            <a:noFill/>
          </a:ln>
        </p:spPr>
      </p:pic>
      <p:pic>
        <p:nvPicPr>
          <p:cNvPr id="205833" name="图片 1"/>
          <p:cNvPicPr>
            <a:picLocks noChangeAspect="1"/>
          </p:cNvPicPr>
          <p:nvPr/>
        </p:nvPicPr>
        <p:blipFill>
          <a:blip r:embed="rId3"/>
          <a:srcRect l="9213" r="11053"/>
          <a:stretch>
            <a:fillRect/>
          </a:stretch>
        </p:blipFill>
        <p:spPr>
          <a:xfrm>
            <a:off x="4678363" y="3255963"/>
            <a:ext cx="3763962" cy="2241550"/>
          </a:xfrm>
          <a:prstGeom prst="rect">
            <a:avLst/>
          </a:prstGeom>
          <a:noFill/>
          <a:ln w="9525">
            <a:noFill/>
          </a:ln>
        </p:spPr>
      </p:pic>
      <p:sp>
        <p:nvSpPr>
          <p:cNvPr id="12" name="文本框 11"/>
          <p:cNvSpPr txBox="1"/>
          <p:nvPr/>
        </p:nvSpPr>
        <p:spPr>
          <a:xfrm>
            <a:off x="5391150" y="5654675"/>
            <a:ext cx="2338388" cy="338138"/>
          </a:xfrm>
          <a:prstGeom prst="rect">
            <a:avLst/>
          </a:prstGeom>
          <a:noFill/>
        </p:spPr>
        <p:txBody>
          <a:bodyPr>
            <a:spAutoFit/>
          </a:bodyPr>
          <a:lstStyle/>
          <a:p>
            <a:pPr marR="0" algn="ctr" defTabSz="914400">
              <a:buClrTx/>
              <a:buSzTx/>
              <a:buFontTx/>
              <a:buNone/>
              <a:defRPr/>
            </a:pPr>
            <a:r>
              <a:rPr kumimoji="0" lang="zh-CN"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图</a:t>
            </a:r>
            <a:r>
              <a:rPr kumimoji="0" lang="en-US" altLang="zh-CN"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3-57   </a:t>
            </a:r>
            <a:r>
              <a:rPr kumimoji="0" lang="zh-CN" altLang="en-US" sz="1600" kern="100" cap="none" spc="0" normalizeH="0" baseline="0" noProof="0" dirty="0">
                <a:latin typeface="Calibri" panose="020F0502020204030204" pitchFamily="34" charset="0"/>
                <a:ea typeface="宋体" panose="02010600030101010101" pitchFamily="2" charset="-122"/>
                <a:cs typeface="宋体" panose="02010600030101010101" pitchFamily="2" charset="-122"/>
              </a:rPr>
              <a:t>电调线缆连接</a:t>
            </a:r>
            <a:endParaRPr kumimoji="0" lang="zh-CN" altLang="en-US" sz="1600" kern="1200" cap="none" spc="0" normalizeH="0" baseline="0" noProof="0" dirty="0">
              <a:latin typeface="Calibri" panose="020F0502020204030204" pitchFamily="34" charset="0"/>
              <a:ea typeface="微软雅黑" panose="020B0503020204020204" pitchFamily="34" charset="-122"/>
              <a:cs typeface="+mn-cs"/>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charRg st="0" end="94"/>
                                            </p:txEl>
                                          </p:spTgt>
                                        </p:tgtEl>
                                        <p:attrNameLst>
                                          <p:attrName>style.visibility</p:attrName>
                                        </p:attrNameLst>
                                      </p:cBhvr>
                                      <p:to>
                                        <p:strVal val="visible"/>
                                      </p:to>
                                    </p:set>
                                    <p:animEffect transition="in" filter="fade">
                                      <p:cBhvr>
                                        <p:cTn id="7" dur="500"/>
                                        <p:tgtEl>
                                          <p:spTgt spid="9">
                                            <p:txEl>
                                              <p:charRg st="0" end="9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05832"/>
                                        </p:tgtEl>
                                        <p:attrNameLst>
                                          <p:attrName>style.visibility</p:attrName>
                                        </p:attrNameLst>
                                      </p:cBhvr>
                                      <p:to>
                                        <p:strVal val="visible"/>
                                      </p:to>
                                    </p:set>
                                    <p:anim calcmode="lin" valueType="num">
                                      <p:cBhvr additive="base">
                                        <p:cTn id="12" dur="500" fill="hold"/>
                                        <p:tgtEl>
                                          <p:spTgt spid="205832"/>
                                        </p:tgtEl>
                                        <p:attrNameLst>
                                          <p:attrName>ppt_x</p:attrName>
                                        </p:attrNameLst>
                                      </p:cBhvr>
                                      <p:tavLst>
                                        <p:tav tm="0">
                                          <p:val>
                                            <p:strVal val="#ppt_x"/>
                                          </p:val>
                                        </p:tav>
                                        <p:tav tm="100000">
                                          <p:val>
                                            <p:strVal val="#ppt_x"/>
                                          </p:val>
                                        </p:tav>
                                      </p:tavLst>
                                    </p:anim>
                                    <p:anim calcmode="lin" valueType="num">
                                      <p:cBhvr additive="base">
                                        <p:cTn id="13" dur="500" fill="hold"/>
                                        <p:tgtEl>
                                          <p:spTgt spid="205832"/>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ppt_x"/>
                                          </p:val>
                                        </p:tav>
                                        <p:tav tm="100000">
                                          <p:val>
                                            <p:strVal val="#ppt_x"/>
                                          </p:val>
                                        </p:tav>
                                      </p:tavLst>
                                    </p:anim>
                                    <p:anim calcmode="lin" valueType="num">
                                      <p:cBhvr additive="base">
                                        <p:cTn id="1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charRg st="94" end="126"/>
                                            </p:txEl>
                                          </p:spTgt>
                                        </p:tgtEl>
                                        <p:attrNameLst>
                                          <p:attrName>style.visibility</p:attrName>
                                        </p:attrNameLst>
                                      </p:cBhvr>
                                      <p:to>
                                        <p:strVal val="visible"/>
                                      </p:to>
                                    </p:set>
                                    <p:animEffect transition="in" filter="fade">
                                      <p:cBhvr>
                                        <p:cTn id="22" dur="500"/>
                                        <p:tgtEl>
                                          <p:spTgt spid="9">
                                            <p:txEl>
                                              <p:charRg st="94" end="12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05833"/>
                                        </p:tgtEl>
                                        <p:attrNameLst>
                                          <p:attrName>style.visibility</p:attrName>
                                        </p:attrNameLst>
                                      </p:cBhvr>
                                      <p:to>
                                        <p:strVal val="visible"/>
                                      </p:to>
                                    </p:set>
                                    <p:anim calcmode="lin" valueType="num">
                                      <p:cBhvr additive="base">
                                        <p:cTn id="27" dur="500" fill="hold"/>
                                        <p:tgtEl>
                                          <p:spTgt spid="205833"/>
                                        </p:tgtEl>
                                        <p:attrNameLst>
                                          <p:attrName>ppt_x</p:attrName>
                                        </p:attrNameLst>
                                      </p:cBhvr>
                                      <p:tavLst>
                                        <p:tav tm="0">
                                          <p:val>
                                            <p:strVal val="#ppt_x"/>
                                          </p:val>
                                        </p:tav>
                                        <p:tav tm="100000">
                                          <p:val>
                                            <p:strVal val="#ppt_x"/>
                                          </p:val>
                                        </p:tav>
                                      </p:tavLst>
                                    </p:anim>
                                    <p:anim calcmode="lin" valueType="num">
                                      <p:cBhvr additive="base">
                                        <p:cTn id="28" dur="500" fill="hold"/>
                                        <p:tgtEl>
                                          <p:spTgt spid="20583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tags/tag1.xml><?xml version="1.0" encoding="utf-8"?>
<p:tagLst xmlns:p="http://schemas.openxmlformats.org/presentationml/2006/main">
  <p:tag name="KSO_WM_BEAUTIFY_FLAG" val="#wm#"/>
  <p:tag name="KSO_WM_TEMPLATE_CATEGORY" val="custom"/>
  <p:tag name="KSO_WM_TEMPLATE_INDEX" val="20184553"/>
</p:tagLst>
</file>

<file path=ppt/tags/tag10.xml><?xml version="1.0" encoding="utf-8"?>
<p:tagLst xmlns:p="http://schemas.openxmlformats.org/presentationml/2006/main">
  <p:tag name="KSO_WM_BEAUTIFY_FLAG" val="#wm#"/>
  <p:tag name="KSO_WM_TEMPLATE_CATEGORY" val="custom"/>
  <p:tag name="KSO_WM_TEMPLATE_INDEX" val="20184553"/>
</p:tagLst>
</file>

<file path=ppt/tags/tag100.xml><?xml version="1.0" encoding="utf-8"?>
<p:tagLst xmlns:p="http://schemas.openxmlformats.org/presentationml/2006/main">
  <p:tag name="KSO_WM_BEAUTIFY_FLAG" val="#wm#"/>
  <p:tag name="KSO_WM_TEMPLATE_CATEGORY" val="custom"/>
  <p:tag name="KSO_WM_TEMPLATE_INDEX" val="20184553"/>
</p:tagLst>
</file>

<file path=ppt/tags/tag101.xml><?xml version="1.0" encoding="utf-8"?>
<p:tagLst xmlns:p="http://schemas.openxmlformats.org/presentationml/2006/main">
  <p:tag name="KSO_WM_BEAUTIFY_FLAG" val="#wm#"/>
  <p:tag name="KSO_WM_TEMPLATE_CATEGORY" val="custom"/>
  <p:tag name="KSO_WM_TEMPLATE_INDEX" val="20184553"/>
</p:tagLst>
</file>

<file path=ppt/tags/tag102.xml><?xml version="1.0" encoding="utf-8"?>
<p:tagLst xmlns:p="http://schemas.openxmlformats.org/presentationml/2006/main">
  <p:tag name="KSO_WM_BEAUTIFY_FLAG" val="#wm#"/>
  <p:tag name="KSO_WM_TEMPLATE_CATEGORY" val="custom"/>
  <p:tag name="KSO_WM_TEMPLATE_INDEX" val="20184553"/>
</p:tagLst>
</file>

<file path=ppt/tags/tag103.xml><?xml version="1.0" encoding="utf-8"?>
<p:tagLst xmlns:p="http://schemas.openxmlformats.org/presentationml/2006/main">
  <p:tag name="KSO_WM_BEAUTIFY_FLAG" val="#wm#"/>
  <p:tag name="KSO_WM_TEMPLATE_CATEGORY" val="custom"/>
  <p:tag name="KSO_WM_TEMPLATE_INDEX" val="20184553"/>
</p:tagLst>
</file>

<file path=ppt/tags/tag104.xml><?xml version="1.0" encoding="utf-8"?>
<p:tagLst xmlns:p="http://schemas.openxmlformats.org/presentationml/2006/main">
  <p:tag name="KSO_WM_BEAUTIFY_FLAG" val="#wm#"/>
  <p:tag name="KSO_WM_TEMPLATE_CATEGORY" val="custom"/>
  <p:tag name="KSO_WM_TEMPLATE_INDEX" val="20184553"/>
</p:tagLst>
</file>

<file path=ppt/tags/tag105.xml><?xml version="1.0" encoding="utf-8"?>
<p:tagLst xmlns:p="http://schemas.openxmlformats.org/presentationml/2006/main">
  <p:tag name="KSO_WM_BEAUTIFY_FLAG" val="#wm#"/>
  <p:tag name="KSO_WM_TEMPLATE_CATEGORY" val="custom"/>
  <p:tag name="KSO_WM_TEMPLATE_INDEX" val="20184553"/>
</p:tagLst>
</file>

<file path=ppt/tags/tag106.xml><?xml version="1.0" encoding="utf-8"?>
<p:tagLst xmlns:p="http://schemas.openxmlformats.org/presentationml/2006/main">
  <p:tag name="KSO_WM_BEAUTIFY_FLAG" val="#wm#"/>
  <p:tag name="KSO_WM_TEMPLATE_CATEGORY" val="custom"/>
  <p:tag name="KSO_WM_TEMPLATE_INDEX" val="20184553"/>
</p:tagLst>
</file>

<file path=ppt/tags/tag107.xml><?xml version="1.0" encoding="utf-8"?>
<p:tagLst xmlns:p="http://schemas.openxmlformats.org/presentationml/2006/main">
  <p:tag name="KSO_WM_BEAUTIFY_FLAG" val="#wm#"/>
  <p:tag name="KSO_WM_TEMPLATE_CATEGORY" val="custom"/>
  <p:tag name="KSO_WM_TEMPLATE_INDEX" val="20184553"/>
</p:tagLst>
</file>

<file path=ppt/tags/tag108.xml><?xml version="1.0" encoding="utf-8"?>
<p:tagLst xmlns:p="http://schemas.openxmlformats.org/presentationml/2006/main">
  <p:tag name="KSO_WM_BEAUTIFY_FLAG" val="#wm#"/>
  <p:tag name="KSO_WM_TEMPLATE_CATEGORY" val="custom"/>
  <p:tag name="KSO_WM_TEMPLATE_INDEX" val="20184553"/>
</p:tagLst>
</file>

<file path=ppt/tags/tag109.xml><?xml version="1.0" encoding="utf-8"?>
<p:tagLst xmlns:p="http://schemas.openxmlformats.org/presentationml/2006/main">
  <p:tag name="KSO_WM_BEAUTIFY_FLAG" val="#wm#"/>
  <p:tag name="KSO_WM_TEMPLATE_CATEGORY" val="custom"/>
  <p:tag name="KSO_WM_TEMPLATE_INDEX" val="20184553"/>
</p:tagLst>
</file>

<file path=ppt/tags/tag11.xml><?xml version="1.0" encoding="utf-8"?>
<p:tagLst xmlns:p="http://schemas.openxmlformats.org/presentationml/2006/main">
  <p:tag name="KSO_WM_BEAUTIFY_FLAG" val="#wm#"/>
  <p:tag name="KSO_WM_TEMPLATE_CATEGORY" val="custom"/>
  <p:tag name="KSO_WM_TEMPLATE_INDEX" val="20184553"/>
</p:tagLst>
</file>

<file path=ppt/tags/tag110.xml><?xml version="1.0" encoding="utf-8"?>
<p:tagLst xmlns:p="http://schemas.openxmlformats.org/presentationml/2006/main">
  <p:tag name="KSO_WM_BEAUTIFY_FLAG" val="#wm#"/>
  <p:tag name="KSO_WM_TEMPLATE_CATEGORY" val="custom"/>
  <p:tag name="KSO_WM_TEMPLATE_INDEX" val="20184553"/>
</p:tagLst>
</file>

<file path=ppt/tags/tag111.xml><?xml version="1.0" encoding="utf-8"?>
<p:tagLst xmlns:p="http://schemas.openxmlformats.org/presentationml/2006/main">
  <p:tag name="KSO_WM_BEAUTIFY_FLAG" val="#wm#"/>
  <p:tag name="KSO_WM_TEMPLATE_CATEGORY" val="custom"/>
  <p:tag name="KSO_WM_TEMPLATE_INDEX" val="20184553"/>
</p:tagLst>
</file>

<file path=ppt/tags/tag112.xml><?xml version="1.0" encoding="utf-8"?>
<p:tagLst xmlns:p="http://schemas.openxmlformats.org/presentationml/2006/main">
  <p:tag name="KSO_WM_BEAUTIFY_FLAG" val="#wm#"/>
  <p:tag name="KSO_WM_TEMPLATE_CATEGORY" val="custom"/>
  <p:tag name="KSO_WM_TEMPLATE_INDEX" val="20184553"/>
</p:tagLst>
</file>

<file path=ppt/tags/tag113.xml><?xml version="1.0" encoding="utf-8"?>
<p:tagLst xmlns:p="http://schemas.openxmlformats.org/presentationml/2006/main">
  <p:tag name="KSO_WM_BEAUTIFY_FLAG" val="#wm#"/>
  <p:tag name="KSO_WM_TEMPLATE_CATEGORY" val="custom"/>
  <p:tag name="KSO_WM_TEMPLATE_INDEX" val="20184553"/>
</p:tagLst>
</file>

<file path=ppt/tags/tag114.xml><?xml version="1.0" encoding="utf-8"?>
<p:tagLst xmlns:p="http://schemas.openxmlformats.org/presentationml/2006/main">
  <p:tag name="KSO_WM_BEAUTIFY_FLAG" val="#wm#"/>
  <p:tag name="KSO_WM_TEMPLATE_CATEGORY" val="custom"/>
  <p:tag name="KSO_WM_TEMPLATE_INDEX" val="20184553"/>
</p:tagLst>
</file>

<file path=ppt/tags/tag115.xml><?xml version="1.0" encoding="utf-8"?>
<p:tagLst xmlns:p="http://schemas.openxmlformats.org/presentationml/2006/main">
  <p:tag name="KSO_WM_BEAUTIFY_FLAG" val="#wm#"/>
  <p:tag name="KSO_WM_TEMPLATE_CATEGORY" val="custom"/>
  <p:tag name="KSO_WM_TEMPLATE_INDEX" val="20184553"/>
</p:tagLst>
</file>

<file path=ppt/tags/tag116.xml><?xml version="1.0" encoding="utf-8"?>
<p:tagLst xmlns:p="http://schemas.openxmlformats.org/presentationml/2006/main">
  <p:tag name="KSO_WM_BEAUTIFY_FLAG" val="#wm#"/>
  <p:tag name="KSO_WM_TEMPLATE_CATEGORY" val="custom"/>
  <p:tag name="KSO_WM_TEMPLATE_INDEX" val="20184553"/>
</p:tagLst>
</file>

<file path=ppt/tags/tag117.xml><?xml version="1.0" encoding="utf-8"?>
<p:tagLst xmlns:p="http://schemas.openxmlformats.org/presentationml/2006/main">
  <p:tag name="KSO_WM_BEAUTIFY_FLAG" val="#wm#"/>
  <p:tag name="KSO_WM_TEMPLATE_CATEGORY" val="custom"/>
  <p:tag name="KSO_WM_TEMPLATE_INDEX" val="20184553"/>
</p:tagLst>
</file>

<file path=ppt/tags/tag118.xml><?xml version="1.0" encoding="utf-8"?>
<p:tagLst xmlns:p="http://schemas.openxmlformats.org/presentationml/2006/main">
  <p:tag name="KSO_WM_BEAUTIFY_FLAG" val="#wm#"/>
  <p:tag name="KSO_WM_TEMPLATE_CATEGORY" val="custom"/>
  <p:tag name="KSO_WM_TEMPLATE_INDEX" val="20184553"/>
</p:tagLst>
</file>

<file path=ppt/tags/tag119.xml><?xml version="1.0" encoding="utf-8"?>
<p:tagLst xmlns:p="http://schemas.openxmlformats.org/presentationml/2006/main">
  <p:tag name="KSO_WM_BEAUTIFY_FLAG" val="#wm#"/>
  <p:tag name="KSO_WM_TEMPLATE_CATEGORY" val="custom"/>
  <p:tag name="KSO_WM_TEMPLATE_INDEX" val="20184553"/>
</p:tagLst>
</file>

<file path=ppt/tags/tag12.xml><?xml version="1.0" encoding="utf-8"?>
<p:tagLst xmlns:p="http://schemas.openxmlformats.org/presentationml/2006/main">
  <p:tag name="KSO_WM_BEAUTIFY_FLAG" val="#wm#"/>
  <p:tag name="KSO_WM_TEMPLATE_CATEGORY" val="custom"/>
  <p:tag name="KSO_WM_TEMPLATE_INDEX" val="20184553"/>
</p:tagLst>
</file>

<file path=ppt/tags/tag120.xml><?xml version="1.0" encoding="utf-8"?>
<p:tagLst xmlns:p="http://schemas.openxmlformats.org/presentationml/2006/main">
  <p:tag name="KSO_WM_BEAUTIFY_FLAG" val="#wm#"/>
  <p:tag name="KSO_WM_TEMPLATE_CATEGORY" val="custom"/>
  <p:tag name="KSO_WM_TEMPLATE_INDEX" val="20184553"/>
</p:tagLst>
</file>

<file path=ppt/tags/tag121.xml><?xml version="1.0" encoding="utf-8"?>
<p:tagLst xmlns:p="http://schemas.openxmlformats.org/presentationml/2006/main">
  <p:tag name="KSO_WM_BEAUTIFY_FLAG" val="#wm#"/>
  <p:tag name="KSO_WM_TEMPLATE_CATEGORY" val="custom"/>
  <p:tag name="KSO_WM_TEMPLATE_INDEX" val="20184553"/>
</p:tagLst>
</file>

<file path=ppt/tags/tag122.xml><?xml version="1.0" encoding="utf-8"?>
<p:tagLst xmlns:p="http://schemas.openxmlformats.org/presentationml/2006/main">
  <p:tag name="KSO_WM_BEAUTIFY_FLAG" val="#wm#"/>
  <p:tag name="KSO_WM_TEMPLATE_CATEGORY" val="custom"/>
  <p:tag name="KSO_WM_TEMPLATE_INDEX" val="20184553"/>
</p:tagLst>
</file>

<file path=ppt/tags/tag123.xml><?xml version="1.0" encoding="utf-8"?>
<p:tagLst xmlns:p="http://schemas.openxmlformats.org/presentationml/2006/main">
  <p:tag name="KSO_WM_BEAUTIFY_FLAG" val="#wm#"/>
  <p:tag name="KSO_WM_TEMPLATE_CATEGORY" val="custom"/>
  <p:tag name="KSO_WM_TEMPLATE_INDEX" val="20184553"/>
</p:tagLst>
</file>

<file path=ppt/tags/tag124.xml><?xml version="1.0" encoding="utf-8"?>
<p:tagLst xmlns:p="http://schemas.openxmlformats.org/presentationml/2006/main">
  <p:tag name="KSO_WM_BEAUTIFY_FLAG" val="#wm#"/>
  <p:tag name="KSO_WM_TEMPLATE_CATEGORY" val="custom"/>
  <p:tag name="KSO_WM_TEMPLATE_INDEX" val="20184553"/>
</p:tagLst>
</file>

<file path=ppt/tags/tag125.xml><?xml version="1.0" encoding="utf-8"?>
<p:tagLst xmlns:p="http://schemas.openxmlformats.org/presentationml/2006/main">
  <p:tag name="KSO_WM_BEAUTIFY_FLAG" val="#wm#"/>
  <p:tag name="KSO_WM_TEMPLATE_CATEGORY" val="custom"/>
  <p:tag name="KSO_WM_TEMPLATE_INDEX" val="20184553"/>
</p:tagLst>
</file>

<file path=ppt/tags/tag126.xml><?xml version="1.0" encoding="utf-8"?>
<p:tagLst xmlns:p="http://schemas.openxmlformats.org/presentationml/2006/main">
  <p:tag name="KSO_WM_BEAUTIFY_FLAG" val="#wm#"/>
  <p:tag name="KSO_WM_TEMPLATE_CATEGORY" val="custom"/>
  <p:tag name="KSO_WM_TEMPLATE_INDEX" val="20184553"/>
</p:tagLst>
</file>

<file path=ppt/tags/tag127.xml><?xml version="1.0" encoding="utf-8"?>
<p:tagLst xmlns:p="http://schemas.openxmlformats.org/presentationml/2006/main">
  <p:tag name="KSO_WM_BEAUTIFY_FLAG" val="#wm#"/>
  <p:tag name="KSO_WM_TEMPLATE_CATEGORY" val="custom"/>
  <p:tag name="KSO_WM_TEMPLATE_INDEX" val="20184553"/>
</p:tagLst>
</file>

<file path=ppt/tags/tag128.xml><?xml version="1.0" encoding="utf-8"?>
<p:tagLst xmlns:p="http://schemas.openxmlformats.org/presentationml/2006/main">
  <p:tag name="KSO_WM_BEAUTIFY_FLAG" val="#wm#"/>
  <p:tag name="KSO_WM_TEMPLATE_CATEGORY" val="custom"/>
  <p:tag name="KSO_WM_TEMPLATE_INDEX" val="20184553"/>
</p:tagLst>
</file>

<file path=ppt/tags/tag129.xml><?xml version="1.0" encoding="utf-8"?>
<p:tagLst xmlns:p="http://schemas.openxmlformats.org/presentationml/2006/main">
  <p:tag name="KSO_WM_BEAUTIFY_FLAG" val="#wm#"/>
  <p:tag name="KSO_WM_TEMPLATE_CATEGORY" val="custom"/>
  <p:tag name="KSO_WM_TEMPLATE_INDEX" val="20184553"/>
</p:tagLst>
</file>

<file path=ppt/tags/tag13.xml><?xml version="1.0" encoding="utf-8"?>
<p:tagLst xmlns:p="http://schemas.openxmlformats.org/presentationml/2006/main">
  <p:tag name="KSO_WM_BEAUTIFY_FLAG" val="#wm#"/>
  <p:tag name="KSO_WM_TEMPLATE_CATEGORY" val="custom"/>
  <p:tag name="KSO_WM_TEMPLATE_INDEX" val="20184553"/>
</p:tagLst>
</file>

<file path=ppt/tags/tag130.xml><?xml version="1.0" encoding="utf-8"?>
<p:tagLst xmlns:p="http://schemas.openxmlformats.org/presentationml/2006/main">
  <p:tag name="KSO_WM_BEAUTIFY_FLAG" val="#wm#"/>
  <p:tag name="KSO_WM_TEMPLATE_CATEGORY" val="custom"/>
  <p:tag name="KSO_WM_TEMPLATE_INDEX" val="20184553"/>
</p:tagLst>
</file>

<file path=ppt/tags/tag131.xml><?xml version="1.0" encoding="utf-8"?>
<p:tagLst xmlns:p="http://schemas.openxmlformats.org/presentationml/2006/main">
  <p:tag name="KSO_WM_BEAUTIFY_FLAG" val="#wm#"/>
  <p:tag name="KSO_WM_TEMPLATE_CATEGORY" val="custom"/>
  <p:tag name="KSO_WM_TEMPLATE_INDEX" val="20184553"/>
</p:tagLst>
</file>

<file path=ppt/tags/tag132.xml><?xml version="1.0" encoding="utf-8"?>
<p:tagLst xmlns:p="http://schemas.openxmlformats.org/presentationml/2006/main">
  <p:tag name="KSO_WM_BEAUTIFY_FLAG" val="#wm#"/>
  <p:tag name="KSO_WM_TEMPLATE_CATEGORY" val="custom"/>
  <p:tag name="KSO_WM_TEMPLATE_INDEX" val="20184553"/>
</p:tagLst>
</file>

<file path=ppt/tags/tag133.xml><?xml version="1.0" encoding="utf-8"?>
<p:tagLst xmlns:p="http://schemas.openxmlformats.org/presentationml/2006/main">
  <p:tag name="KSO_WM_BEAUTIFY_FLAG" val="#wm#"/>
  <p:tag name="KSO_WM_TEMPLATE_CATEGORY" val="custom"/>
  <p:tag name="KSO_WM_TEMPLATE_INDEX" val="20184553"/>
</p:tagLst>
</file>

<file path=ppt/tags/tag134.xml><?xml version="1.0" encoding="utf-8"?>
<p:tagLst xmlns:p="http://schemas.openxmlformats.org/presentationml/2006/main">
  <p:tag name="KSO_WM_BEAUTIFY_FLAG" val="#wm#"/>
  <p:tag name="KSO_WM_TEMPLATE_CATEGORY" val="custom"/>
  <p:tag name="KSO_WM_TEMPLATE_INDEX" val="20184553"/>
</p:tagLst>
</file>

<file path=ppt/tags/tag135.xml><?xml version="1.0" encoding="utf-8"?>
<p:tagLst xmlns:p="http://schemas.openxmlformats.org/presentationml/2006/main">
  <p:tag name="KSO_WM_BEAUTIFY_FLAG" val="#wm#"/>
  <p:tag name="KSO_WM_TEMPLATE_CATEGORY" val="custom"/>
  <p:tag name="KSO_WM_TEMPLATE_INDEX" val="20184553"/>
</p:tagLst>
</file>

<file path=ppt/tags/tag136.xml><?xml version="1.0" encoding="utf-8"?>
<p:tagLst xmlns:p="http://schemas.openxmlformats.org/presentationml/2006/main">
  <p:tag name="KSO_WM_BEAUTIFY_FLAG" val="#wm#"/>
  <p:tag name="KSO_WM_TEMPLATE_CATEGORY" val="custom"/>
  <p:tag name="KSO_WM_TEMPLATE_INDEX" val="20184553"/>
</p:tagLst>
</file>

<file path=ppt/tags/tag137.xml><?xml version="1.0" encoding="utf-8"?>
<p:tagLst xmlns:p="http://schemas.openxmlformats.org/presentationml/2006/main">
  <p:tag name="KSO_WM_BEAUTIFY_FLAG" val="#wm#"/>
  <p:tag name="KSO_WM_TEMPLATE_CATEGORY" val="custom"/>
  <p:tag name="KSO_WM_TEMPLATE_INDEX" val="20184553"/>
</p:tagLst>
</file>

<file path=ppt/tags/tag138.xml><?xml version="1.0" encoding="utf-8"?>
<p:tagLst xmlns:p="http://schemas.openxmlformats.org/presentationml/2006/main">
  <p:tag name="KSO_WM_BEAUTIFY_FLAG" val="#wm#"/>
  <p:tag name="KSO_WM_TEMPLATE_CATEGORY" val="custom"/>
  <p:tag name="KSO_WM_TEMPLATE_INDEX" val="20184553"/>
</p:tagLst>
</file>

<file path=ppt/tags/tag139.xml><?xml version="1.0" encoding="utf-8"?>
<p:tagLst xmlns:p="http://schemas.openxmlformats.org/presentationml/2006/main">
  <p:tag name="KSO_WM_BEAUTIFY_FLAG" val="#wm#"/>
  <p:tag name="KSO_WM_TEMPLATE_CATEGORY" val="custom"/>
  <p:tag name="KSO_WM_TEMPLATE_INDEX" val="20184553"/>
</p:tagLst>
</file>

<file path=ppt/tags/tag14.xml><?xml version="1.0" encoding="utf-8"?>
<p:tagLst xmlns:p="http://schemas.openxmlformats.org/presentationml/2006/main">
  <p:tag name="KSO_WM_BEAUTIFY_FLAG" val="#wm#"/>
  <p:tag name="KSO_WM_TEMPLATE_CATEGORY" val="custom"/>
  <p:tag name="KSO_WM_TEMPLATE_INDEX" val="20184553"/>
</p:tagLst>
</file>

<file path=ppt/tags/tag140.xml><?xml version="1.0" encoding="utf-8"?>
<p:tagLst xmlns:p="http://schemas.openxmlformats.org/presentationml/2006/main">
  <p:tag name="KSO_WM_BEAUTIFY_FLAG" val="#wm#"/>
  <p:tag name="KSO_WM_TEMPLATE_CATEGORY" val="custom"/>
  <p:tag name="KSO_WM_TEMPLATE_INDEX" val="20184553"/>
</p:tagLst>
</file>

<file path=ppt/tags/tag141.xml><?xml version="1.0" encoding="utf-8"?>
<p:tagLst xmlns:p="http://schemas.openxmlformats.org/presentationml/2006/main">
  <p:tag name="KSO_WM_BEAUTIFY_FLAG" val="#wm#"/>
  <p:tag name="KSO_WM_TEMPLATE_CATEGORY" val="custom"/>
  <p:tag name="KSO_WM_TEMPLATE_INDEX" val="20184553"/>
</p:tagLst>
</file>

<file path=ppt/tags/tag15.xml><?xml version="1.0" encoding="utf-8"?>
<p:tagLst xmlns:p="http://schemas.openxmlformats.org/presentationml/2006/main">
  <p:tag name="KSO_WM_BEAUTIFY_FLAG" val="#wm#"/>
  <p:tag name="KSO_WM_TEMPLATE_CATEGORY" val="custom"/>
  <p:tag name="KSO_WM_TEMPLATE_INDEX" val="20184553"/>
</p:tagLst>
</file>

<file path=ppt/tags/tag16.xml><?xml version="1.0" encoding="utf-8"?>
<p:tagLst xmlns:p="http://schemas.openxmlformats.org/presentationml/2006/main">
  <p:tag name="KSO_WM_BEAUTIFY_FLAG" val="#wm#"/>
  <p:tag name="KSO_WM_TEMPLATE_CATEGORY" val="custom"/>
  <p:tag name="KSO_WM_TEMPLATE_INDEX" val="20184553"/>
</p:tagLst>
</file>

<file path=ppt/tags/tag17.xml><?xml version="1.0" encoding="utf-8"?>
<p:tagLst xmlns:p="http://schemas.openxmlformats.org/presentationml/2006/main">
  <p:tag name="KSO_WM_BEAUTIFY_FLAG" val="#wm#"/>
  <p:tag name="KSO_WM_TEMPLATE_CATEGORY" val="custom"/>
  <p:tag name="KSO_WM_TEMPLATE_INDEX" val="20184553"/>
</p:tagLst>
</file>

<file path=ppt/tags/tag18.xml><?xml version="1.0" encoding="utf-8"?>
<p:tagLst xmlns:p="http://schemas.openxmlformats.org/presentationml/2006/main">
  <p:tag name="KSO_WM_BEAUTIFY_FLAG" val="#wm#"/>
  <p:tag name="KSO_WM_TEMPLATE_CATEGORY" val="custom"/>
  <p:tag name="KSO_WM_TEMPLATE_INDEX" val="20184553"/>
</p:tagLst>
</file>

<file path=ppt/tags/tag19.xml><?xml version="1.0" encoding="utf-8"?>
<p:tagLst xmlns:p="http://schemas.openxmlformats.org/presentationml/2006/main">
  <p:tag name="KSO_WM_BEAUTIFY_FLAG" val="#wm#"/>
  <p:tag name="KSO_WM_TEMPLATE_CATEGORY" val="custom"/>
  <p:tag name="KSO_WM_TEMPLATE_INDEX" val="20184553"/>
</p:tagLst>
</file>

<file path=ppt/tags/tag2.xml><?xml version="1.0" encoding="utf-8"?>
<p:tagLst xmlns:p="http://schemas.openxmlformats.org/presentationml/2006/main">
  <p:tag name="KSO_WM_BEAUTIFY_FLAG" val="#wm#"/>
  <p:tag name="KSO_WM_TEMPLATE_CATEGORY" val="custom"/>
  <p:tag name="KSO_WM_TEMPLATE_INDEX" val="20184553"/>
</p:tagLst>
</file>

<file path=ppt/tags/tag20.xml><?xml version="1.0" encoding="utf-8"?>
<p:tagLst xmlns:p="http://schemas.openxmlformats.org/presentationml/2006/main">
  <p:tag name="KSO_WM_BEAUTIFY_FLAG" val="#wm#"/>
  <p:tag name="KSO_WM_TEMPLATE_CATEGORY" val="custom"/>
  <p:tag name="KSO_WM_TEMPLATE_INDEX" val="20184553"/>
</p:tagLst>
</file>

<file path=ppt/tags/tag21.xml><?xml version="1.0" encoding="utf-8"?>
<p:tagLst xmlns:p="http://schemas.openxmlformats.org/presentationml/2006/main">
  <p:tag name="KSO_WM_BEAUTIFY_FLAG" val="#wm#"/>
  <p:tag name="KSO_WM_TEMPLATE_CATEGORY" val="custom"/>
  <p:tag name="KSO_WM_TEMPLATE_INDEX" val="20184553"/>
</p:tagLst>
</file>

<file path=ppt/tags/tag22.xml><?xml version="1.0" encoding="utf-8"?>
<p:tagLst xmlns:p="http://schemas.openxmlformats.org/presentationml/2006/main">
  <p:tag name="KSO_WM_BEAUTIFY_FLAG" val="#wm#"/>
  <p:tag name="KSO_WM_TEMPLATE_CATEGORY" val="custom"/>
  <p:tag name="KSO_WM_TEMPLATE_INDEX" val="20184553"/>
</p:tagLst>
</file>

<file path=ppt/tags/tag23.xml><?xml version="1.0" encoding="utf-8"?>
<p:tagLst xmlns:p="http://schemas.openxmlformats.org/presentationml/2006/main">
  <p:tag name="KSO_WM_BEAUTIFY_FLAG" val="#wm#"/>
  <p:tag name="KSO_WM_TEMPLATE_CATEGORY" val="custom"/>
  <p:tag name="KSO_WM_TEMPLATE_INDEX" val="20184553"/>
</p:tagLst>
</file>

<file path=ppt/tags/tag24.xml><?xml version="1.0" encoding="utf-8"?>
<p:tagLst xmlns:p="http://schemas.openxmlformats.org/presentationml/2006/main">
  <p:tag name="KSO_WM_BEAUTIFY_FLAG" val="#wm#"/>
  <p:tag name="KSO_WM_TEMPLATE_CATEGORY" val="custom"/>
  <p:tag name="KSO_WM_TEMPLATE_INDEX" val="20184553"/>
</p:tagLst>
</file>

<file path=ppt/tags/tag25.xml><?xml version="1.0" encoding="utf-8"?>
<p:tagLst xmlns:p="http://schemas.openxmlformats.org/presentationml/2006/main">
  <p:tag name="KSO_WM_BEAUTIFY_FLAG" val="#wm#"/>
  <p:tag name="KSO_WM_TEMPLATE_CATEGORY" val="custom"/>
  <p:tag name="KSO_WM_TEMPLATE_INDEX" val="20184553"/>
</p:tagLst>
</file>

<file path=ppt/tags/tag26.xml><?xml version="1.0" encoding="utf-8"?>
<p:tagLst xmlns:p="http://schemas.openxmlformats.org/presentationml/2006/main">
  <p:tag name="KSO_WM_BEAUTIFY_FLAG" val="#wm#"/>
  <p:tag name="KSO_WM_TEMPLATE_CATEGORY" val="custom"/>
  <p:tag name="KSO_WM_TEMPLATE_INDEX" val="20184553"/>
</p:tagLst>
</file>

<file path=ppt/tags/tag27.xml><?xml version="1.0" encoding="utf-8"?>
<p:tagLst xmlns:p="http://schemas.openxmlformats.org/presentationml/2006/main">
  <p:tag name="KSO_WM_BEAUTIFY_FLAG" val="#wm#"/>
  <p:tag name="KSO_WM_TEMPLATE_CATEGORY" val="custom"/>
  <p:tag name="KSO_WM_TEMPLATE_INDEX" val="20184553"/>
</p:tagLst>
</file>

<file path=ppt/tags/tag28.xml><?xml version="1.0" encoding="utf-8"?>
<p:tagLst xmlns:p="http://schemas.openxmlformats.org/presentationml/2006/main">
  <p:tag name="KSO_WM_BEAUTIFY_FLAG" val="#wm#"/>
  <p:tag name="KSO_WM_TEMPLATE_CATEGORY" val="custom"/>
  <p:tag name="KSO_WM_TEMPLATE_INDEX" val="20184553"/>
</p:tagLst>
</file>

<file path=ppt/tags/tag29.xml><?xml version="1.0" encoding="utf-8"?>
<p:tagLst xmlns:p="http://schemas.openxmlformats.org/presentationml/2006/main">
  <p:tag name="KSO_WM_BEAUTIFY_FLAG" val="#wm#"/>
  <p:tag name="KSO_WM_TEMPLATE_CATEGORY" val="custom"/>
  <p:tag name="KSO_WM_TEMPLATE_INDEX" val="20184553"/>
</p:tagLst>
</file>

<file path=ppt/tags/tag3.xml><?xml version="1.0" encoding="utf-8"?>
<p:tagLst xmlns:p="http://schemas.openxmlformats.org/presentationml/2006/main">
  <p:tag name="KSO_WM_BEAUTIFY_FLAG" val="#wm#"/>
  <p:tag name="KSO_WM_TEMPLATE_CATEGORY" val="custom"/>
  <p:tag name="KSO_WM_TEMPLATE_INDEX" val="20184553"/>
</p:tagLst>
</file>

<file path=ppt/tags/tag30.xml><?xml version="1.0" encoding="utf-8"?>
<p:tagLst xmlns:p="http://schemas.openxmlformats.org/presentationml/2006/main">
  <p:tag name="KSO_WM_BEAUTIFY_FLAG" val="#wm#"/>
  <p:tag name="KSO_WM_TEMPLATE_CATEGORY" val="custom"/>
  <p:tag name="KSO_WM_TEMPLATE_INDEX" val="20184553"/>
</p:tagLst>
</file>

<file path=ppt/tags/tag31.xml><?xml version="1.0" encoding="utf-8"?>
<p:tagLst xmlns:p="http://schemas.openxmlformats.org/presentationml/2006/main">
  <p:tag name="KSO_WM_BEAUTIFY_FLAG" val="#wm#"/>
  <p:tag name="KSO_WM_TEMPLATE_CATEGORY" val="custom"/>
  <p:tag name="KSO_WM_TEMPLATE_INDEX" val="20184553"/>
</p:tagLst>
</file>

<file path=ppt/tags/tag32.xml><?xml version="1.0" encoding="utf-8"?>
<p:tagLst xmlns:p="http://schemas.openxmlformats.org/presentationml/2006/main">
  <p:tag name="KSO_WM_BEAUTIFY_FLAG" val="#wm#"/>
  <p:tag name="KSO_WM_TEMPLATE_CATEGORY" val="custom"/>
  <p:tag name="KSO_WM_TEMPLATE_INDEX" val="20184553"/>
</p:tagLst>
</file>

<file path=ppt/tags/tag33.xml><?xml version="1.0" encoding="utf-8"?>
<p:tagLst xmlns:p="http://schemas.openxmlformats.org/presentationml/2006/main">
  <p:tag name="KSO_WM_BEAUTIFY_FLAG" val="#wm#"/>
  <p:tag name="KSO_WM_TEMPLATE_CATEGORY" val="custom"/>
  <p:tag name="KSO_WM_TEMPLATE_INDEX" val="20184553"/>
</p:tagLst>
</file>

<file path=ppt/tags/tag34.xml><?xml version="1.0" encoding="utf-8"?>
<p:tagLst xmlns:p="http://schemas.openxmlformats.org/presentationml/2006/main">
  <p:tag name="KSO_WM_BEAUTIFY_FLAG" val="#wm#"/>
  <p:tag name="KSO_WM_TEMPLATE_CATEGORY" val="custom"/>
  <p:tag name="KSO_WM_TEMPLATE_INDEX" val="20184553"/>
</p:tagLst>
</file>

<file path=ppt/tags/tag35.xml><?xml version="1.0" encoding="utf-8"?>
<p:tagLst xmlns:p="http://schemas.openxmlformats.org/presentationml/2006/main">
  <p:tag name="KSO_WM_BEAUTIFY_FLAG" val="#wm#"/>
  <p:tag name="KSO_WM_TEMPLATE_CATEGORY" val="custom"/>
  <p:tag name="KSO_WM_TEMPLATE_INDEX" val="20184553"/>
</p:tagLst>
</file>

<file path=ppt/tags/tag36.xml><?xml version="1.0" encoding="utf-8"?>
<p:tagLst xmlns:p="http://schemas.openxmlformats.org/presentationml/2006/main">
  <p:tag name="KSO_WM_BEAUTIFY_FLAG" val="#wm#"/>
  <p:tag name="KSO_WM_TEMPLATE_CATEGORY" val="custom"/>
  <p:tag name="KSO_WM_TEMPLATE_INDEX" val="20184553"/>
</p:tagLst>
</file>

<file path=ppt/tags/tag37.xml><?xml version="1.0" encoding="utf-8"?>
<p:tagLst xmlns:p="http://schemas.openxmlformats.org/presentationml/2006/main">
  <p:tag name="KSO_WM_BEAUTIFY_FLAG" val="#wm#"/>
  <p:tag name="KSO_WM_TEMPLATE_CATEGORY" val="custom"/>
  <p:tag name="KSO_WM_TEMPLATE_INDEX" val="20184553"/>
</p:tagLst>
</file>

<file path=ppt/tags/tag38.xml><?xml version="1.0" encoding="utf-8"?>
<p:tagLst xmlns:p="http://schemas.openxmlformats.org/presentationml/2006/main">
  <p:tag name="KSO_WM_BEAUTIFY_FLAG" val="#wm#"/>
  <p:tag name="KSO_WM_TEMPLATE_CATEGORY" val="custom"/>
  <p:tag name="KSO_WM_TEMPLATE_INDEX" val="20184553"/>
</p:tagLst>
</file>

<file path=ppt/tags/tag39.xml><?xml version="1.0" encoding="utf-8"?>
<p:tagLst xmlns:p="http://schemas.openxmlformats.org/presentationml/2006/main">
  <p:tag name="KSO_WM_BEAUTIFY_FLAG" val="#wm#"/>
  <p:tag name="KSO_WM_TEMPLATE_CATEGORY" val="custom"/>
  <p:tag name="KSO_WM_TEMPLATE_INDEX" val="20184553"/>
</p:tagLst>
</file>

<file path=ppt/tags/tag4.xml><?xml version="1.0" encoding="utf-8"?>
<p:tagLst xmlns:p="http://schemas.openxmlformats.org/presentationml/2006/main">
  <p:tag name="KSO_WM_BEAUTIFY_FLAG" val="#wm#"/>
  <p:tag name="KSO_WM_TEMPLATE_CATEGORY" val="custom"/>
  <p:tag name="KSO_WM_TEMPLATE_INDEX" val="20184553"/>
</p:tagLst>
</file>

<file path=ppt/tags/tag40.xml><?xml version="1.0" encoding="utf-8"?>
<p:tagLst xmlns:p="http://schemas.openxmlformats.org/presentationml/2006/main">
  <p:tag name="KSO_WM_BEAUTIFY_FLAG" val="#wm#"/>
  <p:tag name="KSO_WM_TEMPLATE_CATEGORY" val="custom"/>
  <p:tag name="KSO_WM_TEMPLATE_INDEX" val="20184553"/>
</p:tagLst>
</file>

<file path=ppt/tags/tag41.xml><?xml version="1.0" encoding="utf-8"?>
<p:tagLst xmlns:p="http://schemas.openxmlformats.org/presentationml/2006/main">
  <p:tag name="KSO_WM_BEAUTIFY_FLAG" val="#wm#"/>
  <p:tag name="KSO_WM_TEMPLATE_CATEGORY" val="custom"/>
  <p:tag name="KSO_WM_TEMPLATE_INDEX" val="20184553"/>
</p:tagLst>
</file>

<file path=ppt/tags/tag42.xml><?xml version="1.0" encoding="utf-8"?>
<p:tagLst xmlns:p="http://schemas.openxmlformats.org/presentationml/2006/main">
  <p:tag name="KSO_WM_BEAUTIFY_FLAG" val="#wm#"/>
  <p:tag name="KSO_WM_TEMPLATE_CATEGORY" val="custom"/>
  <p:tag name="KSO_WM_TEMPLATE_INDEX" val="20184553"/>
</p:tagLst>
</file>

<file path=ppt/tags/tag43.xml><?xml version="1.0" encoding="utf-8"?>
<p:tagLst xmlns:p="http://schemas.openxmlformats.org/presentationml/2006/main">
  <p:tag name="KSO_WM_BEAUTIFY_FLAG" val="#wm#"/>
  <p:tag name="KSO_WM_TEMPLATE_CATEGORY" val="custom"/>
  <p:tag name="KSO_WM_TEMPLATE_INDEX" val="20184553"/>
</p:tagLst>
</file>

<file path=ppt/tags/tag44.xml><?xml version="1.0" encoding="utf-8"?>
<p:tagLst xmlns:p="http://schemas.openxmlformats.org/presentationml/2006/main">
  <p:tag name="KSO_WM_BEAUTIFY_FLAG" val="#wm#"/>
  <p:tag name="KSO_WM_TEMPLATE_CATEGORY" val="custom"/>
  <p:tag name="KSO_WM_TEMPLATE_INDEX" val="20184553"/>
</p:tagLst>
</file>

<file path=ppt/tags/tag45.xml><?xml version="1.0" encoding="utf-8"?>
<p:tagLst xmlns:p="http://schemas.openxmlformats.org/presentationml/2006/main">
  <p:tag name="KSO_WM_BEAUTIFY_FLAG" val="#wm#"/>
  <p:tag name="KSO_WM_TEMPLATE_CATEGORY" val="custom"/>
  <p:tag name="KSO_WM_TEMPLATE_INDEX" val="20184553"/>
</p:tagLst>
</file>

<file path=ppt/tags/tag46.xml><?xml version="1.0" encoding="utf-8"?>
<p:tagLst xmlns:p="http://schemas.openxmlformats.org/presentationml/2006/main">
  <p:tag name="KSO_WM_BEAUTIFY_FLAG" val="#wm#"/>
  <p:tag name="KSO_WM_TEMPLATE_CATEGORY" val="custom"/>
  <p:tag name="KSO_WM_TEMPLATE_INDEX" val="20184553"/>
</p:tagLst>
</file>

<file path=ppt/tags/tag47.xml><?xml version="1.0" encoding="utf-8"?>
<p:tagLst xmlns:p="http://schemas.openxmlformats.org/presentationml/2006/main">
  <p:tag name="KSO_WM_BEAUTIFY_FLAG" val="#wm#"/>
  <p:tag name="KSO_WM_TEMPLATE_CATEGORY" val="custom"/>
  <p:tag name="KSO_WM_TEMPLATE_INDEX" val="20184553"/>
</p:tagLst>
</file>

<file path=ppt/tags/tag48.xml><?xml version="1.0" encoding="utf-8"?>
<p:tagLst xmlns:p="http://schemas.openxmlformats.org/presentationml/2006/main">
  <p:tag name="KSO_WM_BEAUTIFY_FLAG" val="#wm#"/>
  <p:tag name="KSO_WM_TEMPLATE_CATEGORY" val="custom"/>
  <p:tag name="KSO_WM_TEMPLATE_INDEX" val="20184553"/>
</p:tagLst>
</file>

<file path=ppt/tags/tag49.xml><?xml version="1.0" encoding="utf-8"?>
<p:tagLst xmlns:p="http://schemas.openxmlformats.org/presentationml/2006/main">
  <p:tag name="KSO_WM_BEAUTIFY_FLAG" val="#wm#"/>
  <p:tag name="KSO_WM_TEMPLATE_CATEGORY" val="custom"/>
  <p:tag name="KSO_WM_TEMPLATE_INDEX" val="20184553"/>
</p:tagLst>
</file>

<file path=ppt/tags/tag5.xml><?xml version="1.0" encoding="utf-8"?>
<p:tagLst xmlns:p="http://schemas.openxmlformats.org/presentationml/2006/main">
  <p:tag name="KSO_WM_BEAUTIFY_FLAG" val="#wm#"/>
  <p:tag name="KSO_WM_TEMPLATE_CATEGORY" val="custom"/>
  <p:tag name="KSO_WM_TEMPLATE_INDEX" val="20184553"/>
</p:tagLst>
</file>

<file path=ppt/tags/tag50.xml><?xml version="1.0" encoding="utf-8"?>
<p:tagLst xmlns:p="http://schemas.openxmlformats.org/presentationml/2006/main">
  <p:tag name="KSO_WM_BEAUTIFY_FLAG" val="#wm#"/>
  <p:tag name="KSO_WM_TEMPLATE_CATEGORY" val="custom"/>
  <p:tag name="KSO_WM_TEMPLATE_INDEX" val="20184553"/>
</p:tagLst>
</file>

<file path=ppt/tags/tag51.xml><?xml version="1.0" encoding="utf-8"?>
<p:tagLst xmlns:p="http://schemas.openxmlformats.org/presentationml/2006/main">
  <p:tag name="KSO_WM_BEAUTIFY_FLAG" val="#wm#"/>
  <p:tag name="KSO_WM_TEMPLATE_CATEGORY" val="custom"/>
  <p:tag name="KSO_WM_TEMPLATE_INDEX" val="20184553"/>
</p:tagLst>
</file>

<file path=ppt/tags/tag52.xml><?xml version="1.0" encoding="utf-8"?>
<p:tagLst xmlns:p="http://schemas.openxmlformats.org/presentationml/2006/main">
  <p:tag name="KSO_WM_BEAUTIFY_FLAG" val="#wm#"/>
  <p:tag name="KSO_WM_TEMPLATE_CATEGORY" val="custom"/>
  <p:tag name="KSO_WM_TEMPLATE_INDEX" val="20184553"/>
</p:tagLst>
</file>

<file path=ppt/tags/tag53.xml><?xml version="1.0" encoding="utf-8"?>
<p:tagLst xmlns:p="http://schemas.openxmlformats.org/presentationml/2006/main">
  <p:tag name="KSO_WM_BEAUTIFY_FLAG" val="#wm#"/>
  <p:tag name="KSO_WM_TEMPLATE_CATEGORY" val="custom"/>
  <p:tag name="KSO_WM_TEMPLATE_INDEX" val="20184553"/>
</p:tagLst>
</file>

<file path=ppt/tags/tag54.xml><?xml version="1.0" encoding="utf-8"?>
<p:tagLst xmlns:p="http://schemas.openxmlformats.org/presentationml/2006/main">
  <p:tag name="KSO_WM_BEAUTIFY_FLAG" val="#wm#"/>
  <p:tag name="KSO_WM_TEMPLATE_CATEGORY" val="custom"/>
  <p:tag name="KSO_WM_TEMPLATE_INDEX" val="20184553"/>
</p:tagLst>
</file>

<file path=ppt/tags/tag55.xml><?xml version="1.0" encoding="utf-8"?>
<p:tagLst xmlns:p="http://schemas.openxmlformats.org/presentationml/2006/main">
  <p:tag name="KSO_WM_BEAUTIFY_FLAG" val="#wm#"/>
  <p:tag name="KSO_WM_TEMPLATE_CATEGORY" val="custom"/>
  <p:tag name="KSO_WM_TEMPLATE_INDEX" val="20184553"/>
</p:tagLst>
</file>

<file path=ppt/tags/tag56.xml><?xml version="1.0" encoding="utf-8"?>
<p:tagLst xmlns:p="http://schemas.openxmlformats.org/presentationml/2006/main">
  <p:tag name="KSO_WM_BEAUTIFY_FLAG" val="#wm#"/>
  <p:tag name="KSO_WM_TEMPLATE_CATEGORY" val="custom"/>
  <p:tag name="KSO_WM_TEMPLATE_INDEX" val="20184553"/>
</p:tagLst>
</file>

<file path=ppt/tags/tag57.xml><?xml version="1.0" encoding="utf-8"?>
<p:tagLst xmlns:p="http://schemas.openxmlformats.org/presentationml/2006/main">
  <p:tag name="KSO_WM_BEAUTIFY_FLAG" val="#wm#"/>
  <p:tag name="KSO_WM_TEMPLATE_CATEGORY" val="custom"/>
  <p:tag name="KSO_WM_TEMPLATE_INDEX" val="20184553"/>
</p:tagLst>
</file>

<file path=ppt/tags/tag58.xml><?xml version="1.0" encoding="utf-8"?>
<p:tagLst xmlns:p="http://schemas.openxmlformats.org/presentationml/2006/main">
  <p:tag name="KSO_WM_BEAUTIFY_FLAG" val="#wm#"/>
  <p:tag name="KSO_WM_TEMPLATE_CATEGORY" val="custom"/>
  <p:tag name="KSO_WM_TEMPLATE_INDEX" val="20184553"/>
</p:tagLst>
</file>

<file path=ppt/tags/tag59.xml><?xml version="1.0" encoding="utf-8"?>
<p:tagLst xmlns:p="http://schemas.openxmlformats.org/presentationml/2006/main">
  <p:tag name="KSO_WM_BEAUTIFY_FLAG" val="#wm#"/>
  <p:tag name="KSO_WM_TEMPLATE_CATEGORY" val="custom"/>
  <p:tag name="KSO_WM_TEMPLATE_INDEX" val="20184553"/>
</p:tagLst>
</file>

<file path=ppt/tags/tag6.xml><?xml version="1.0" encoding="utf-8"?>
<p:tagLst xmlns:p="http://schemas.openxmlformats.org/presentationml/2006/main">
  <p:tag name="KSO_WM_BEAUTIFY_FLAG" val="#wm#"/>
  <p:tag name="KSO_WM_TEMPLATE_CATEGORY" val="custom"/>
  <p:tag name="KSO_WM_TEMPLATE_INDEX" val="20184553"/>
</p:tagLst>
</file>

<file path=ppt/tags/tag60.xml><?xml version="1.0" encoding="utf-8"?>
<p:tagLst xmlns:p="http://schemas.openxmlformats.org/presentationml/2006/main">
  <p:tag name="KSO_WM_BEAUTIFY_FLAG" val="#wm#"/>
  <p:tag name="KSO_WM_TEMPLATE_CATEGORY" val="custom"/>
  <p:tag name="KSO_WM_TEMPLATE_INDEX" val="20184553"/>
</p:tagLst>
</file>

<file path=ppt/tags/tag61.xml><?xml version="1.0" encoding="utf-8"?>
<p:tagLst xmlns:p="http://schemas.openxmlformats.org/presentationml/2006/main">
  <p:tag name="KSO_WM_BEAUTIFY_FLAG" val="#wm#"/>
  <p:tag name="KSO_WM_TEMPLATE_CATEGORY" val="custom"/>
  <p:tag name="KSO_WM_TEMPLATE_INDEX" val="20184553"/>
</p:tagLst>
</file>

<file path=ppt/tags/tag62.xml><?xml version="1.0" encoding="utf-8"?>
<p:tagLst xmlns:p="http://schemas.openxmlformats.org/presentationml/2006/main">
  <p:tag name="KSO_WM_BEAUTIFY_FLAG" val="#wm#"/>
  <p:tag name="KSO_WM_TEMPLATE_CATEGORY" val="custom"/>
  <p:tag name="KSO_WM_TEMPLATE_INDEX" val="20184553"/>
</p:tagLst>
</file>

<file path=ppt/tags/tag63.xml><?xml version="1.0" encoding="utf-8"?>
<p:tagLst xmlns:p="http://schemas.openxmlformats.org/presentationml/2006/main">
  <p:tag name="KSO_WM_BEAUTIFY_FLAG" val="#wm#"/>
  <p:tag name="KSO_WM_TEMPLATE_CATEGORY" val="custom"/>
  <p:tag name="KSO_WM_TEMPLATE_INDEX" val="20184553"/>
</p:tagLst>
</file>

<file path=ppt/tags/tag64.xml><?xml version="1.0" encoding="utf-8"?>
<p:tagLst xmlns:p="http://schemas.openxmlformats.org/presentationml/2006/main">
  <p:tag name="KSO_WM_BEAUTIFY_FLAG" val="#wm#"/>
  <p:tag name="KSO_WM_TEMPLATE_CATEGORY" val="custom"/>
  <p:tag name="KSO_WM_TEMPLATE_INDEX" val="20184553"/>
</p:tagLst>
</file>

<file path=ppt/tags/tag65.xml><?xml version="1.0" encoding="utf-8"?>
<p:tagLst xmlns:p="http://schemas.openxmlformats.org/presentationml/2006/main">
  <p:tag name="KSO_WM_BEAUTIFY_FLAG" val="#wm#"/>
  <p:tag name="KSO_WM_TEMPLATE_CATEGORY" val="custom"/>
  <p:tag name="KSO_WM_TEMPLATE_INDEX" val="20184553"/>
</p:tagLst>
</file>

<file path=ppt/tags/tag66.xml><?xml version="1.0" encoding="utf-8"?>
<p:tagLst xmlns:p="http://schemas.openxmlformats.org/presentationml/2006/main">
  <p:tag name="KSO_WM_BEAUTIFY_FLAG" val="#wm#"/>
  <p:tag name="KSO_WM_TEMPLATE_CATEGORY" val="custom"/>
  <p:tag name="KSO_WM_TEMPLATE_INDEX" val="20184553"/>
</p:tagLst>
</file>

<file path=ppt/tags/tag67.xml><?xml version="1.0" encoding="utf-8"?>
<p:tagLst xmlns:p="http://schemas.openxmlformats.org/presentationml/2006/main">
  <p:tag name="KSO_WM_BEAUTIFY_FLAG" val="#wm#"/>
  <p:tag name="KSO_WM_TEMPLATE_CATEGORY" val="custom"/>
  <p:tag name="KSO_WM_TEMPLATE_INDEX" val="20184553"/>
</p:tagLst>
</file>

<file path=ppt/tags/tag68.xml><?xml version="1.0" encoding="utf-8"?>
<p:tagLst xmlns:p="http://schemas.openxmlformats.org/presentationml/2006/main">
  <p:tag name="KSO_WM_BEAUTIFY_FLAG" val="#wm#"/>
  <p:tag name="KSO_WM_TEMPLATE_CATEGORY" val="custom"/>
  <p:tag name="KSO_WM_TEMPLATE_INDEX" val="20184553"/>
</p:tagLst>
</file>

<file path=ppt/tags/tag69.xml><?xml version="1.0" encoding="utf-8"?>
<p:tagLst xmlns:p="http://schemas.openxmlformats.org/presentationml/2006/main">
  <p:tag name="KSO_WM_BEAUTIFY_FLAG" val="#wm#"/>
  <p:tag name="KSO_WM_TEMPLATE_CATEGORY" val="custom"/>
  <p:tag name="KSO_WM_TEMPLATE_INDEX" val="20184553"/>
</p:tagLst>
</file>

<file path=ppt/tags/tag7.xml><?xml version="1.0" encoding="utf-8"?>
<p:tagLst xmlns:p="http://schemas.openxmlformats.org/presentationml/2006/main">
  <p:tag name="KSO_WM_BEAUTIFY_FLAG" val="#wm#"/>
  <p:tag name="KSO_WM_TEMPLATE_CATEGORY" val="custom"/>
  <p:tag name="KSO_WM_TEMPLATE_INDEX" val="20184553"/>
</p:tagLst>
</file>

<file path=ppt/tags/tag70.xml><?xml version="1.0" encoding="utf-8"?>
<p:tagLst xmlns:p="http://schemas.openxmlformats.org/presentationml/2006/main">
  <p:tag name="KSO_WM_BEAUTIFY_FLAG" val="#wm#"/>
  <p:tag name="KSO_WM_TEMPLATE_CATEGORY" val="custom"/>
  <p:tag name="KSO_WM_TEMPLATE_INDEX" val="20184553"/>
</p:tagLst>
</file>

<file path=ppt/tags/tag71.xml><?xml version="1.0" encoding="utf-8"?>
<p:tagLst xmlns:p="http://schemas.openxmlformats.org/presentationml/2006/main">
  <p:tag name="KSO_WM_BEAUTIFY_FLAG" val="#wm#"/>
  <p:tag name="KSO_WM_TEMPLATE_CATEGORY" val="custom"/>
  <p:tag name="KSO_WM_TEMPLATE_INDEX" val="20184553"/>
</p:tagLst>
</file>

<file path=ppt/tags/tag72.xml><?xml version="1.0" encoding="utf-8"?>
<p:tagLst xmlns:p="http://schemas.openxmlformats.org/presentationml/2006/main">
  <p:tag name="KSO_WM_BEAUTIFY_FLAG" val="#wm#"/>
  <p:tag name="KSO_WM_TEMPLATE_CATEGORY" val="custom"/>
  <p:tag name="KSO_WM_TEMPLATE_INDEX" val="20184553"/>
</p:tagLst>
</file>

<file path=ppt/tags/tag73.xml><?xml version="1.0" encoding="utf-8"?>
<p:tagLst xmlns:p="http://schemas.openxmlformats.org/presentationml/2006/main">
  <p:tag name="KSO_WM_BEAUTIFY_FLAG" val="#wm#"/>
  <p:tag name="KSO_WM_TEMPLATE_CATEGORY" val="custom"/>
  <p:tag name="KSO_WM_TEMPLATE_INDEX" val="20184553"/>
</p:tagLst>
</file>

<file path=ppt/tags/tag74.xml><?xml version="1.0" encoding="utf-8"?>
<p:tagLst xmlns:p="http://schemas.openxmlformats.org/presentationml/2006/main">
  <p:tag name="KSO_WM_BEAUTIFY_FLAG" val="#wm#"/>
  <p:tag name="KSO_WM_TEMPLATE_CATEGORY" val="custom"/>
  <p:tag name="KSO_WM_TEMPLATE_INDEX" val="20184553"/>
</p:tagLst>
</file>

<file path=ppt/tags/tag75.xml><?xml version="1.0" encoding="utf-8"?>
<p:tagLst xmlns:p="http://schemas.openxmlformats.org/presentationml/2006/main">
  <p:tag name="KSO_WM_BEAUTIFY_FLAG" val="#wm#"/>
  <p:tag name="KSO_WM_TEMPLATE_CATEGORY" val="custom"/>
  <p:tag name="KSO_WM_TEMPLATE_INDEX" val="20184553"/>
</p:tagLst>
</file>

<file path=ppt/tags/tag76.xml><?xml version="1.0" encoding="utf-8"?>
<p:tagLst xmlns:p="http://schemas.openxmlformats.org/presentationml/2006/main">
  <p:tag name="KSO_WM_BEAUTIFY_FLAG" val="#wm#"/>
  <p:tag name="KSO_WM_TEMPLATE_CATEGORY" val="custom"/>
  <p:tag name="KSO_WM_TEMPLATE_INDEX" val="20184553"/>
</p:tagLst>
</file>

<file path=ppt/tags/tag77.xml><?xml version="1.0" encoding="utf-8"?>
<p:tagLst xmlns:p="http://schemas.openxmlformats.org/presentationml/2006/main">
  <p:tag name="KSO_WM_BEAUTIFY_FLAG" val="#wm#"/>
  <p:tag name="KSO_WM_TEMPLATE_CATEGORY" val="custom"/>
  <p:tag name="KSO_WM_TEMPLATE_INDEX" val="20184553"/>
</p:tagLst>
</file>

<file path=ppt/tags/tag78.xml><?xml version="1.0" encoding="utf-8"?>
<p:tagLst xmlns:p="http://schemas.openxmlformats.org/presentationml/2006/main">
  <p:tag name="KSO_WM_BEAUTIFY_FLAG" val="#wm#"/>
  <p:tag name="KSO_WM_TEMPLATE_CATEGORY" val="custom"/>
  <p:tag name="KSO_WM_TEMPLATE_INDEX" val="20184553"/>
</p:tagLst>
</file>

<file path=ppt/tags/tag79.xml><?xml version="1.0" encoding="utf-8"?>
<p:tagLst xmlns:p="http://schemas.openxmlformats.org/presentationml/2006/main">
  <p:tag name="KSO_WM_BEAUTIFY_FLAG" val="#wm#"/>
  <p:tag name="KSO_WM_TEMPLATE_CATEGORY" val="custom"/>
  <p:tag name="KSO_WM_TEMPLATE_INDEX" val="20184553"/>
</p:tagLst>
</file>

<file path=ppt/tags/tag8.xml><?xml version="1.0" encoding="utf-8"?>
<p:tagLst xmlns:p="http://schemas.openxmlformats.org/presentationml/2006/main">
  <p:tag name="KSO_WM_BEAUTIFY_FLAG" val="#wm#"/>
  <p:tag name="KSO_WM_TEMPLATE_CATEGORY" val="custom"/>
  <p:tag name="KSO_WM_TEMPLATE_INDEX" val="20184553"/>
</p:tagLst>
</file>

<file path=ppt/tags/tag80.xml><?xml version="1.0" encoding="utf-8"?>
<p:tagLst xmlns:p="http://schemas.openxmlformats.org/presentationml/2006/main">
  <p:tag name="KSO_WM_BEAUTIFY_FLAG" val="#wm#"/>
  <p:tag name="KSO_WM_TEMPLATE_CATEGORY" val="custom"/>
  <p:tag name="KSO_WM_TEMPLATE_INDEX" val="20184553"/>
</p:tagLst>
</file>

<file path=ppt/tags/tag81.xml><?xml version="1.0" encoding="utf-8"?>
<p:tagLst xmlns:p="http://schemas.openxmlformats.org/presentationml/2006/main">
  <p:tag name="KSO_WM_BEAUTIFY_FLAG" val="#wm#"/>
  <p:tag name="KSO_WM_TEMPLATE_CATEGORY" val="custom"/>
  <p:tag name="KSO_WM_TEMPLATE_INDEX" val="20184553"/>
</p:tagLst>
</file>

<file path=ppt/tags/tag82.xml><?xml version="1.0" encoding="utf-8"?>
<p:tagLst xmlns:p="http://schemas.openxmlformats.org/presentationml/2006/main">
  <p:tag name="KSO_WM_BEAUTIFY_FLAG" val="#wm#"/>
  <p:tag name="KSO_WM_TEMPLATE_CATEGORY" val="custom"/>
  <p:tag name="KSO_WM_TEMPLATE_INDEX" val="20184553"/>
</p:tagLst>
</file>

<file path=ppt/tags/tag83.xml><?xml version="1.0" encoding="utf-8"?>
<p:tagLst xmlns:p="http://schemas.openxmlformats.org/presentationml/2006/main">
  <p:tag name="KSO_WM_BEAUTIFY_FLAG" val="#wm#"/>
  <p:tag name="KSO_WM_TEMPLATE_CATEGORY" val="custom"/>
  <p:tag name="KSO_WM_TEMPLATE_INDEX" val="20184553"/>
</p:tagLst>
</file>

<file path=ppt/tags/tag84.xml><?xml version="1.0" encoding="utf-8"?>
<p:tagLst xmlns:p="http://schemas.openxmlformats.org/presentationml/2006/main">
  <p:tag name="KSO_WM_BEAUTIFY_FLAG" val="#wm#"/>
  <p:tag name="KSO_WM_TEMPLATE_CATEGORY" val="custom"/>
  <p:tag name="KSO_WM_TEMPLATE_INDEX" val="20184553"/>
</p:tagLst>
</file>

<file path=ppt/tags/tag85.xml><?xml version="1.0" encoding="utf-8"?>
<p:tagLst xmlns:p="http://schemas.openxmlformats.org/presentationml/2006/main">
  <p:tag name="KSO_WM_BEAUTIFY_FLAG" val="#wm#"/>
  <p:tag name="KSO_WM_TEMPLATE_CATEGORY" val="custom"/>
  <p:tag name="KSO_WM_TEMPLATE_INDEX" val="20184553"/>
</p:tagLst>
</file>

<file path=ppt/tags/tag86.xml><?xml version="1.0" encoding="utf-8"?>
<p:tagLst xmlns:p="http://schemas.openxmlformats.org/presentationml/2006/main">
  <p:tag name="KSO_WM_BEAUTIFY_FLAG" val="#wm#"/>
  <p:tag name="KSO_WM_TEMPLATE_CATEGORY" val="custom"/>
  <p:tag name="KSO_WM_TEMPLATE_INDEX" val="20184553"/>
</p:tagLst>
</file>

<file path=ppt/tags/tag87.xml><?xml version="1.0" encoding="utf-8"?>
<p:tagLst xmlns:p="http://schemas.openxmlformats.org/presentationml/2006/main">
  <p:tag name="KSO_WM_BEAUTIFY_FLAG" val="#wm#"/>
  <p:tag name="KSO_WM_TEMPLATE_CATEGORY" val="custom"/>
  <p:tag name="KSO_WM_TEMPLATE_INDEX" val="20184553"/>
</p:tagLst>
</file>

<file path=ppt/tags/tag88.xml><?xml version="1.0" encoding="utf-8"?>
<p:tagLst xmlns:p="http://schemas.openxmlformats.org/presentationml/2006/main">
  <p:tag name="KSO_WM_BEAUTIFY_FLAG" val="#wm#"/>
  <p:tag name="KSO_WM_TEMPLATE_CATEGORY" val="custom"/>
  <p:tag name="KSO_WM_TEMPLATE_INDEX" val="20184553"/>
</p:tagLst>
</file>

<file path=ppt/tags/tag89.xml><?xml version="1.0" encoding="utf-8"?>
<p:tagLst xmlns:p="http://schemas.openxmlformats.org/presentationml/2006/main">
  <p:tag name="KSO_WM_BEAUTIFY_FLAG" val="#wm#"/>
  <p:tag name="KSO_WM_TEMPLATE_CATEGORY" val="custom"/>
  <p:tag name="KSO_WM_TEMPLATE_INDEX" val="20184553"/>
</p:tagLst>
</file>

<file path=ppt/tags/tag9.xml><?xml version="1.0" encoding="utf-8"?>
<p:tagLst xmlns:p="http://schemas.openxmlformats.org/presentationml/2006/main">
  <p:tag name="KSO_WM_BEAUTIFY_FLAG" val="#wm#"/>
  <p:tag name="KSO_WM_TEMPLATE_CATEGORY" val="custom"/>
  <p:tag name="KSO_WM_TEMPLATE_INDEX" val="20184553"/>
</p:tagLst>
</file>

<file path=ppt/tags/tag90.xml><?xml version="1.0" encoding="utf-8"?>
<p:tagLst xmlns:p="http://schemas.openxmlformats.org/presentationml/2006/main">
  <p:tag name="KSO_WM_BEAUTIFY_FLAG" val="#wm#"/>
  <p:tag name="KSO_WM_TEMPLATE_CATEGORY" val="custom"/>
  <p:tag name="KSO_WM_TEMPLATE_INDEX" val="20184553"/>
</p:tagLst>
</file>

<file path=ppt/tags/tag91.xml><?xml version="1.0" encoding="utf-8"?>
<p:tagLst xmlns:p="http://schemas.openxmlformats.org/presentationml/2006/main">
  <p:tag name="KSO_WM_BEAUTIFY_FLAG" val="#wm#"/>
  <p:tag name="KSO_WM_TEMPLATE_CATEGORY" val="custom"/>
  <p:tag name="KSO_WM_TEMPLATE_INDEX" val="20184553"/>
</p:tagLst>
</file>

<file path=ppt/tags/tag92.xml><?xml version="1.0" encoding="utf-8"?>
<p:tagLst xmlns:p="http://schemas.openxmlformats.org/presentationml/2006/main">
  <p:tag name="KSO_WM_BEAUTIFY_FLAG" val="#wm#"/>
  <p:tag name="KSO_WM_TEMPLATE_CATEGORY" val="custom"/>
  <p:tag name="KSO_WM_TEMPLATE_INDEX" val="20184553"/>
</p:tagLst>
</file>

<file path=ppt/tags/tag93.xml><?xml version="1.0" encoding="utf-8"?>
<p:tagLst xmlns:p="http://schemas.openxmlformats.org/presentationml/2006/main">
  <p:tag name="KSO_WM_BEAUTIFY_FLAG" val="#wm#"/>
  <p:tag name="KSO_WM_TEMPLATE_CATEGORY" val="custom"/>
  <p:tag name="KSO_WM_TEMPLATE_INDEX" val="20184553"/>
</p:tagLst>
</file>

<file path=ppt/tags/tag94.xml><?xml version="1.0" encoding="utf-8"?>
<p:tagLst xmlns:p="http://schemas.openxmlformats.org/presentationml/2006/main">
  <p:tag name="KSO_WM_BEAUTIFY_FLAG" val="#wm#"/>
  <p:tag name="KSO_WM_TEMPLATE_CATEGORY" val="custom"/>
  <p:tag name="KSO_WM_TEMPLATE_INDEX" val="20184553"/>
</p:tagLst>
</file>

<file path=ppt/tags/tag95.xml><?xml version="1.0" encoding="utf-8"?>
<p:tagLst xmlns:p="http://schemas.openxmlformats.org/presentationml/2006/main">
  <p:tag name="KSO_WM_BEAUTIFY_FLAG" val="#wm#"/>
  <p:tag name="KSO_WM_TEMPLATE_CATEGORY" val="custom"/>
  <p:tag name="KSO_WM_TEMPLATE_INDEX" val="20184553"/>
</p:tagLst>
</file>

<file path=ppt/tags/tag96.xml><?xml version="1.0" encoding="utf-8"?>
<p:tagLst xmlns:p="http://schemas.openxmlformats.org/presentationml/2006/main">
  <p:tag name="KSO_WM_BEAUTIFY_FLAG" val="#wm#"/>
  <p:tag name="KSO_WM_TEMPLATE_CATEGORY" val="custom"/>
  <p:tag name="KSO_WM_TEMPLATE_INDEX" val="20184553"/>
</p:tagLst>
</file>

<file path=ppt/tags/tag97.xml><?xml version="1.0" encoding="utf-8"?>
<p:tagLst xmlns:p="http://schemas.openxmlformats.org/presentationml/2006/main">
  <p:tag name="KSO_WM_BEAUTIFY_FLAG" val="#wm#"/>
  <p:tag name="KSO_WM_TEMPLATE_CATEGORY" val="custom"/>
  <p:tag name="KSO_WM_TEMPLATE_INDEX" val="20184553"/>
</p:tagLst>
</file>

<file path=ppt/tags/tag98.xml><?xml version="1.0" encoding="utf-8"?>
<p:tagLst xmlns:p="http://schemas.openxmlformats.org/presentationml/2006/main">
  <p:tag name="KSO_WM_BEAUTIFY_FLAG" val="#wm#"/>
  <p:tag name="KSO_WM_TEMPLATE_CATEGORY" val="custom"/>
  <p:tag name="KSO_WM_TEMPLATE_INDEX" val="20184553"/>
</p:tagLst>
</file>

<file path=ppt/tags/tag99.xml><?xml version="1.0" encoding="utf-8"?>
<p:tagLst xmlns:p="http://schemas.openxmlformats.org/presentationml/2006/main">
  <p:tag name="KSO_WM_BEAUTIFY_FLAG" val="#wm#"/>
  <p:tag name="KSO_WM_TEMPLATE_CATEGORY" val="custom"/>
  <p:tag name="KSO_WM_TEMPLATE_INDEX" val="20184553"/>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29074</Words>
  <Application>WPS 演示</Application>
  <PresentationFormat>全屏显示(4:3)</PresentationFormat>
  <Paragraphs>1699</Paragraphs>
  <Slides>141</Slides>
  <Notes>141</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141</vt:i4>
      </vt:variant>
    </vt:vector>
  </HeadingPairs>
  <TitlesOfParts>
    <vt:vector size="156" baseType="lpstr">
      <vt:lpstr>Arial</vt:lpstr>
      <vt:lpstr>宋体</vt:lpstr>
      <vt:lpstr>Wingdings</vt:lpstr>
      <vt:lpstr>Calibri</vt:lpstr>
      <vt:lpstr>微软雅黑</vt:lpstr>
      <vt:lpstr>Calibri Light</vt:lpstr>
      <vt:lpstr>等线 Light</vt:lpstr>
      <vt:lpstr>等线</vt:lpstr>
      <vt:lpstr>华文楷体</vt:lpstr>
      <vt:lpstr>思源宋体 CN Heavy</vt:lpstr>
      <vt:lpstr>Times New Roman</vt:lpstr>
      <vt:lpstr>E-BZ</vt:lpstr>
      <vt:lpstr>AMGDT</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徐洁</cp:lastModifiedBy>
  <cp:revision>480</cp:revision>
  <dcterms:created xsi:type="dcterms:W3CDTF">2019-10-23T07:27:00Z</dcterms:created>
  <dcterms:modified xsi:type="dcterms:W3CDTF">2025-12-09T07:30:28Z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2052-12.1.0.23542</vt:lpwstr>
  </property>
  <property fmtid="{D5CDD505-2E9C-101B-9397-08002B2CF9AE}" pid="3" name="ICV">
    <vt:lpwstr>E41B6CE57FB4404E86F6827EF3E7643F_12</vt:lpwstr>
  </property>
</Properties>
</file>